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2.xml" ContentType="application/vnd.openxmlformats-officedocument.drawingml.chartshape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3.xml" ContentType="application/vnd.openxmlformats-officedocument.drawingml.chartshape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0"/>
  </p:notesMasterIdLst>
  <p:sldIdLst>
    <p:sldId id="256" r:id="rId2"/>
    <p:sldId id="590" r:id="rId3"/>
    <p:sldId id="269" r:id="rId4"/>
    <p:sldId id="258" r:id="rId5"/>
    <p:sldId id="278" r:id="rId6"/>
    <p:sldId id="257" r:id="rId7"/>
    <p:sldId id="588" r:id="rId8"/>
    <p:sldId id="259" r:id="rId9"/>
    <p:sldId id="270" r:id="rId10"/>
    <p:sldId id="279" r:id="rId11"/>
    <p:sldId id="426" r:id="rId12"/>
    <p:sldId id="395" r:id="rId13"/>
    <p:sldId id="404" r:id="rId14"/>
    <p:sldId id="437" r:id="rId15"/>
    <p:sldId id="587" r:id="rId16"/>
    <p:sldId id="586" r:id="rId17"/>
    <p:sldId id="517" r:id="rId18"/>
    <p:sldId id="262" r:id="rId19"/>
    <p:sldId id="268" r:id="rId20"/>
    <p:sldId id="261" r:id="rId21"/>
    <p:sldId id="392" r:id="rId22"/>
    <p:sldId id="260" r:id="rId23"/>
    <p:sldId id="276" r:id="rId24"/>
    <p:sldId id="570" r:id="rId25"/>
    <p:sldId id="282" r:id="rId26"/>
    <p:sldId id="589" r:id="rId27"/>
    <p:sldId id="572" r:id="rId28"/>
    <p:sldId id="575" r:id="rId29"/>
    <p:sldId id="576" r:id="rId30"/>
    <p:sldId id="577" r:id="rId31"/>
    <p:sldId id="581" r:id="rId32"/>
    <p:sldId id="582" r:id="rId33"/>
    <p:sldId id="583" r:id="rId34"/>
    <p:sldId id="527" r:id="rId35"/>
    <p:sldId id="528" r:id="rId36"/>
    <p:sldId id="531" r:id="rId37"/>
    <p:sldId id="529" r:id="rId38"/>
    <p:sldId id="530" r:id="rId39"/>
    <p:sldId id="534" r:id="rId40"/>
    <p:sldId id="549" r:id="rId41"/>
    <p:sldId id="532" r:id="rId42"/>
    <p:sldId id="551" r:id="rId43"/>
    <p:sldId id="553" r:id="rId44"/>
    <p:sldId id="554" r:id="rId45"/>
    <p:sldId id="550" r:id="rId46"/>
    <p:sldId id="266" r:id="rId47"/>
    <p:sldId id="498" r:id="rId48"/>
    <p:sldId id="561" r:id="rId49"/>
    <p:sldId id="562" r:id="rId50"/>
    <p:sldId id="563" r:id="rId51"/>
    <p:sldId id="564" r:id="rId52"/>
    <p:sldId id="565" r:id="rId53"/>
    <p:sldId id="566" r:id="rId54"/>
    <p:sldId id="567" r:id="rId55"/>
    <p:sldId id="568" r:id="rId56"/>
    <p:sldId id="569" r:id="rId57"/>
    <p:sldId id="571" r:id="rId58"/>
    <p:sldId id="547" r:id="rId59"/>
    <p:sldId id="457" r:id="rId60"/>
    <p:sldId id="506" r:id="rId61"/>
    <p:sldId id="511" r:id="rId62"/>
    <p:sldId id="499" r:id="rId63"/>
    <p:sldId id="501" r:id="rId64"/>
    <p:sldId id="502" r:id="rId65"/>
    <p:sldId id="503" r:id="rId66"/>
    <p:sldId id="500" r:id="rId67"/>
    <p:sldId id="504" r:id="rId68"/>
    <p:sldId id="512" r:id="rId69"/>
    <p:sldId id="505" r:id="rId70"/>
    <p:sldId id="548" r:id="rId71"/>
    <p:sldId id="277" r:id="rId72"/>
    <p:sldId id="458" r:id="rId73"/>
    <p:sldId id="580" r:id="rId74"/>
    <p:sldId id="497" r:id="rId75"/>
    <p:sldId id="493" r:id="rId76"/>
    <p:sldId id="507" r:id="rId77"/>
    <p:sldId id="525" r:id="rId78"/>
    <p:sldId id="542" r:id="rId79"/>
    <p:sldId id="494" r:id="rId80"/>
    <p:sldId id="459" r:id="rId81"/>
    <p:sldId id="559" r:id="rId82"/>
    <p:sldId id="555" r:id="rId83"/>
    <p:sldId id="560" r:id="rId84"/>
    <p:sldId id="523" r:id="rId85"/>
    <p:sldId id="524" r:id="rId86"/>
    <p:sldId id="556" r:id="rId87"/>
    <p:sldId id="557" r:id="rId88"/>
    <p:sldId id="558" r:id="rId89"/>
    <p:sldId id="526" r:id="rId90"/>
    <p:sldId id="508" r:id="rId91"/>
    <p:sldId id="509" r:id="rId92"/>
    <p:sldId id="515" r:id="rId93"/>
    <p:sldId id="496" r:id="rId94"/>
    <p:sldId id="514" r:id="rId95"/>
    <p:sldId id="510" r:id="rId96"/>
    <p:sldId id="519" r:id="rId97"/>
    <p:sldId id="579" r:id="rId98"/>
    <p:sldId id="385" r:id="rId99"/>
    <p:sldId id="377" r:id="rId100"/>
    <p:sldId id="378" r:id="rId101"/>
    <p:sldId id="389" r:id="rId102"/>
    <p:sldId id="394" r:id="rId103"/>
    <p:sldId id="379" r:id="rId104"/>
    <p:sldId id="390" r:id="rId105"/>
    <p:sldId id="376" r:id="rId106"/>
    <p:sldId id="299" r:id="rId107"/>
    <p:sldId id="382" r:id="rId108"/>
    <p:sldId id="433" r:id="rId109"/>
    <p:sldId id="435" r:id="rId110"/>
    <p:sldId id="444" r:id="rId111"/>
    <p:sldId id="434" r:id="rId112"/>
    <p:sldId id="441" r:id="rId113"/>
    <p:sldId id="436" r:id="rId114"/>
    <p:sldId id="274" r:id="rId115"/>
    <p:sldId id="264" r:id="rId116"/>
    <p:sldId id="275" r:id="rId117"/>
    <p:sldId id="263" r:id="rId118"/>
    <p:sldId id="271" r:id="rId119"/>
    <p:sldId id="295" r:id="rId120"/>
    <p:sldId id="516" r:id="rId121"/>
    <p:sldId id="291" r:id="rId122"/>
    <p:sldId id="296" r:id="rId123"/>
    <p:sldId id="288" r:id="rId124"/>
    <p:sldId id="289" r:id="rId125"/>
    <p:sldId id="293" r:id="rId126"/>
    <p:sldId id="286" r:id="rId127"/>
    <p:sldId id="287" r:id="rId128"/>
    <p:sldId id="290" r:id="rId129"/>
    <p:sldId id="455" r:id="rId130"/>
    <p:sldId id="456" r:id="rId131"/>
    <p:sldId id="294" r:id="rId132"/>
    <p:sldId id="386" r:id="rId133"/>
    <p:sldId id="332" r:id="rId134"/>
    <p:sldId id="333" r:id="rId135"/>
    <p:sldId id="334" r:id="rId136"/>
    <p:sldId id="578" r:id="rId137"/>
    <p:sldId id="335" r:id="rId138"/>
    <p:sldId id="336" r:id="rId139"/>
    <p:sldId id="337" r:id="rId140"/>
    <p:sldId id="338" r:id="rId141"/>
    <p:sldId id="339" r:id="rId142"/>
    <p:sldId id="340" r:id="rId143"/>
    <p:sldId id="341" r:id="rId144"/>
    <p:sldId id="464" r:id="rId145"/>
    <p:sldId id="465" r:id="rId146"/>
    <p:sldId id="591" r:id="rId147"/>
    <p:sldId id="466" r:id="rId148"/>
    <p:sldId id="467" r:id="rId149"/>
    <p:sldId id="468" r:id="rId150"/>
    <p:sldId id="469" r:id="rId151"/>
    <p:sldId id="300" r:id="rId152"/>
    <p:sldId id="306" r:id="rId153"/>
    <p:sldId id="310" r:id="rId154"/>
    <p:sldId id="307" r:id="rId155"/>
    <p:sldId id="309" r:id="rId156"/>
    <p:sldId id="311" r:id="rId157"/>
    <p:sldId id="312" r:id="rId158"/>
    <p:sldId id="313" r:id="rId159"/>
    <p:sldId id="314" r:id="rId160"/>
    <p:sldId id="315" r:id="rId161"/>
    <p:sldId id="316" r:id="rId162"/>
    <p:sldId id="317" r:id="rId163"/>
    <p:sldId id="318" r:id="rId164"/>
    <p:sldId id="470" r:id="rId165"/>
    <p:sldId id="471" r:id="rId166"/>
    <p:sldId id="472" r:id="rId167"/>
    <p:sldId id="281" r:id="rId168"/>
    <p:sldId id="473" r:id="rId169"/>
    <p:sldId id="474" r:id="rId170"/>
    <p:sldId id="475" r:id="rId171"/>
    <p:sldId id="476" r:id="rId172"/>
    <p:sldId id="477" r:id="rId173"/>
    <p:sldId id="478" r:id="rId174"/>
    <p:sldId id="479" r:id="rId175"/>
    <p:sldId id="480" r:id="rId176"/>
    <p:sldId id="481" r:id="rId177"/>
    <p:sldId id="482" r:id="rId178"/>
    <p:sldId id="272" r:id="rId179"/>
    <p:sldId id="483" r:id="rId180"/>
    <p:sldId id="484" r:id="rId181"/>
    <p:sldId id="485" r:id="rId182"/>
    <p:sldId id="486" r:id="rId183"/>
    <p:sldId id="487" r:id="rId184"/>
    <p:sldId id="488" r:id="rId185"/>
    <p:sldId id="489" r:id="rId186"/>
    <p:sldId id="490" r:id="rId187"/>
    <p:sldId id="491" r:id="rId188"/>
    <p:sldId id="492" r:id="rId189"/>
    <p:sldId id="364" r:id="rId190"/>
    <p:sldId id="454" r:id="rId191"/>
    <p:sldId id="408" r:id="rId192"/>
    <p:sldId id="412" r:id="rId193"/>
    <p:sldId id="438" r:id="rId194"/>
    <p:sldId id="453" r:id="rId195"/>
    <p:sldId id="391" r:id="rId196"/>
    <p:sldId id="451" r:id="rId197"/>
    <p:sldId id="521" r:id="rId198"/>
    <p:sldId id="592" r:id="rId1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F8ACE84-64F0-427D-B638-496E1A2A875C}">
          <p14:sldIdLst>
            <p14:sldId id="256"/>
            <p14:sldId id="590"/>
          </p14:sldIdLst>
        </p14:section>
        <p14:section name="AM Arrival and setting 8" id="{B947F3C0-FA4D-4309-855E-60E5508C7355}">
          <p14:sldIdLst>
            <p14:sldId id="269"/>
            <p14:sldId id="258"/>
          </p14:sldIdLst>
        </p14:section>
        <p14:section name="AM 9-10:30" id="{09B28C9F-0942-4EAC-9045-6081CB3A72A8}">
          <p14:sldIdLst/>
        </p14:section>
        <p14:section name="Probability and Forecasting" id="{6DAA9885-2BE9-42A9-9377-33DDAA951596}">
          <p14:sldIdLst>
            <p14:sldId id="278"/>
            <p14:sldId id="257"/>
            <p14:sldId id="588"/>
            <p14:sldId id="259"/>
          </p14:sldIdLst>
        </p14:section>
        <p14:section name="BREAK 1" id="{5B61A4FF-49FA-49CC-AA6A-7E331D1E2556}">
          <p14:sldIdLst>
            <p14:sldId id="270"/>
          </p14:sldIdLst>
        </p14:section>
        <p14:section name="AM 10:45-12:30" id="{F88DD6A3-11C7-4F7C-A427-C322AA7A5C1D}">
          <p14:sldIdLst/>
        </p14:section>
        <p14:section name="Agile Probabilistic Forecasting" id="{91731CA0-276D-4585-BF92-1C427F5C03E3}">
          <p14:sldIdLst>
            <p14:sldId id="279"/>
            <p14:sldId id="426"/>
            <p14:sldId id="395"/>
            <p14:sldId id="404"/>
            <p14:sldId id="437"/>
            <p14:sldId id="587"/>
            <p14:sldId id="586"/>
            <p14:sldId id="517"/>
            <p14:sldId id="262"/>
            <p14:sldId id="268"/>
            <p14:sldId id="261"/>
            <p14:sldId id="392"/>
            <p14:sldId id="260"/>
          </p14:sldIdLst>
        </p14:section>
        <p14:section name="LUNCH 12:30 to 1:30" id="{E4A2D810-918C-429E-A984-DC06D03A1230}">
          <p14:sldIdLst>
            <p14:sldId id="276"/>
          </p14:sldIdLst>
        </p14:section>
        <p14:section name="PM 1:30 to 3pm" id="{2CE24849-4B93-45D1-BF7E-1AB011D9179F}">
          <p14:sldIdLst/>
        </p14:section>
        <p14:section name="Charts and Dashboards" id="{392B5486-3516-4409-9CE6-622D4026ED16}">
          <p14:sldIdLst>
            <p14:sldId id="570"/>
            <p14:sldId id="282"/>
            <p14:sldId id="589"/>
            <p14:sldId id="572"/>
            <p14:sldId id="575"/>
            <p14:sldId id="576"/>
            <p14:sldId id="577"/>
            <p14:sldId id="581"/>
            <p14:sldId id="582"/>
            <p14:sldId id="583"/>
            <p14:sldId id="527"/>
            <p14:sldId id="528"/>
            <p14:sldId id="531"/>
            <p14:sldId id="529"/>
            <p14:sldId id="530"/>
            <p14:sldId id="534"/>
            <p14:sldId id="549"/>
            <p14:sldId id="532"/>
            <p14:sldId id="551"/>
            <p14:sldId id="553"/>
            <p14:sldId id="554"/>
            <p14:sldId id="550"/>
            <p14:sldId id="266"/>
            <p14:sldId id="498"/>
            <p14:sldId id="561"/>
            <p14:sldId id="562"/>
            <p14:sldId id="563"/>
            <p14:sldId id="564"/>
            <p14:sldId id="565"/>
            <p14:sldId id="566"/>
            <p14:sldId id="567"/>
            <p14:sldId id="568"/>
            <p14:sldId id="569"/>
            <p14:sldId id="571"/>
            <p14:sldId id="547"/>
          </p14:sldIdLst>
        </p14:section>
        <p14:section name="Outcome metrics" id="{CF0D3C54-54E4-4C75-A7CA-890EDB082A70}">
          <p14:sldIdLst>
            <p14:sldId id="457"/>
            <p14:sldId id="506"/>
            <p14:sldId id="511"/>
            <p14:sldId id="499"/>
            <p14:sldId id="501"/>
            <p14:sldId id="502"/>
            <p14:sldId id="503"/>
            <p14:sldId id="500"/>
            <p14:sldId id="504"/>
            <p14:sldId id="512"/>
            <p14:sldId id="505"/>
            <p14:sldId id="548"/>
          </p14:sldIdLst>
        </p14:section>
        <p14:section name="BREAK 2" id="{0BDB6B32-3B4E-42A0-9FCC-B19EF5D3BCFD}">
          <p14:sldIdLst>
            <p14:sldId id="277"/>
          </p14:sldIdLst>
        </p14:section>
        <p14:section name="PM 3:15 to 4:45" id="{DCC06EB9-A098-438D-A5B3-470F9900AB70}">
          <p14:sldIdLst/>
        </p14:section>
        <p14:section name="Team Metrics" id="{EFDBEE64-A92A-4C7E-956E-DA771FEDD13F}">
          <p14:sldIdLst>
            <p14:sldId id="458"/>
            <p14:sldId id="580"/>
            <p14:sldId id="497"/>
            <p14:sldId id="493"/>
            <p14:sldId id="507"/>
            <p14:sldId id="525"/>
            <p14:sldId id="542"/>
            <p14:sldId id="494"/>
            <p14:sldId id="459"/>
          </p14:sldIdLst>
        </p14:section>
        <p14:section name="Trend Based Coaching" id="{58CCC6DC-8B71-45C5-8CDF-98E9B19C3A6B}">
          <p14:sldIdLst>
            <p14:sldId id="559"/>
            <p14:sldId id="555"/>
            <p14:sldId id="560"/>
            <p14:sldId id="523"/>
            <p14:sldId id="524"/>
            <p14:sldId id="556"/>
            <p14:sldId id="557"/>
            <p14:sldId id="558"/>
          </p14:sldIdLst>
        </p14:section>
        <p14:section name="Polarities" id="{789A8D30-D092-46F8-B1A5-24245E2C621D}">
          <p14:sldIdLst>
            <p14:sldId id="526"/>
            <p14:sldId id="508"/>
            <p14:sldId id="509"/>
            <p14:sldId id="515"/>
            <p14:sldId id="496"/>
            <p14:sldId id="514"/>
            <p14:sldId id="510"/>
          </p14:sldIdLst>
        </p14:section>
        <p14:section name="Wrapup - 4:45 to 5pm" id="{0DB5D023-BF67-423A-AA98-C31597FF7B5B}">
          <p14:sldIdLst>
            <p14:sldId id="519"/>
            <p14:sldId id="579"/>
          </p14:sldIdLst>
        </p14:section>
        <p14:section name="Forecasting Fails" id="{091D71FA-5E67-43FB-A9E5-D7B00684BDEF}">
          <p14:sldIdLst>
            <p14:sldId id="385"/>
            <p14:sldId id="377"/>
            <p14:sldId id="378"/>
            <p14:sldId id="389"/>
            <p14:sldId id="394"/>
            <p14:sldId id="379"/>
            <p14:sldId id="390"/>
            <p14:sldId id="376"/>
            <p14:sldId id="299"/>
          </p14:sldIdLst>
        </p14:section>
        <p14:section name="Latent Defect" id="{A68A6663-2C49-4EBC-B26F-DA2BC2B7FB87}">
          <p14:sldIdLst>
            <p14:sldId id="382"/>
            <p14:sldId id="433"/>
            <p14:sldId id="435"/>
            <p14:sldId id="444"/>
            <p14:sldId id="434"/>
            <p14:sldId id="441"/>
            <p14:sldId id="436"/>
          </p14:sldIdLst>
        </p14:section>
        <p14:section name="Optional Topics" id="{8D331241-B031-4F71-931F-DA144FA1FC04}">
          <p14:sldIdLst>
            <p14:sldId id="274"/>
            <p14:sldId id="264"/>
            <p14:sldId id="275"/>
            <p14:sldId id="263"/>
            <p14:sldId id="271"/>
          </p14:sldIdLst>
        </p14:section>
        <p14:section name="SPC" id="{8CF1FC0B-9EBF-44C4-8A91-1EB7C54E3B34}">
          <p14:sldIdLst>
            <p14:sldId id="295"/>
            <p14:sldId id="516"/>
            <p14:sldId id="291"/>
            <p14:sldId id="296"/>
            <p14:sldId id="288"/>
            <p14:sldId id="289"/>
            <p14:sldId id="293"/>
            <p14:sldId id="286"/>
            <p14:sldId id="287"/>
            <p14:sldId id="290"/>
            <p14:sldId id="455"/>
            <p14:sldId id="456"/>
            <p14:sldId id="294"/>
          </p14:sldIdLst>
        </p14:section>
        <p14:section name="Dependencies" id="{43341CE7-3C21-48D2-95F0-1D9DE0AE2FF8}">
          <p14:sldIdLst>
            <p14:sldId id="386"/>
            <p14:sldId id="332"/>
            <p14:sldId id="333"/>
            <p14:sldId id="334"/>
            <p14:sldId id="578"/>
            <p14:sldId id="335"/>
            <p14:sldId id="336"/>
            <p14:sldId id="337"/>
            <p14:sldId id="338"/>
            <p14:sldId id="339"/>
            <p14:sldId id="340"/>
            <p14:sldId id="341"/>
          </p14:sldIdLst>
        </p14:section>
        <p14:section name="Flight Level Metrics" id="{2824677B-3E1A-44B1-AD1E-9B7AD07E8D7B}">
          <p14:sldIdLst>
            <p14:sldId id="464"/>
            <p14:sldId id="465"/>
            <p14:sldId id="591"/>
            <p14:sldId id="466"/>
            <p14:sldId id="467"/>
            <p14:sldId id="468"/>
            <p14:sldId id="469"/>
            <p14:sldId id="300"/>
            <p14:sldId id="306"/>
            <p14:sldId id="310"/>
            <p14:sldId id="307"/>
            <p14:sldId id="309"/>
            <p14:sldId id="311"/>
            <p14:sldId id="312"/>
            <p14:sldId id="313"/>
            <p14:sldId id="314"/>
            <p14:sldId id="315"/>
            <p14:sldId id="316"/>
            <p14:sldId id="317"/>
            <p14:sldId id="318"/>
            <p14:sldId id="470"/>
            <p14:sldId id="471"/>
            <p14:sldId id="472"/>
            <p14:sldId id="281"/>
            <p14:sldId id="473"/>
            <p14:sldId id="474"/>
            <p14:sldId id="475"/>
            <p14:sldId id="476"/>
            <p14:sldId id="477"/>
            <p14:sldId id="478"/>
            <p14:sldId id="479"/>
            <p14:sldId id="480"/>
            <p14:sldId id="481"/>
            <p14:sldId id="482"/>
            <p14:sldId id="272"/>
            <p14:sldId id="483"/>
            <p14:sldId id="484"/>
            <p14:sldId id="485"/>
            <p14:sldId id="486"/>
            <p14:sldId id="487"/>
            <p14:sldId id="488"/>
            <p14:sldId id="489"/>
            <p14:sldId id="490"/>
            <p14:sldId id="491"/>
            <p14:sldId id="492"/>
          </p14:sldIdLst>
        </p14:section>
        <p14:section name="Points vs Count" id="{8AF1F623-DBF3-4935-BC6E-B5AEEC44D322}">
          <p14:sldIdLst>
            <p14:sldId id="364"/>
            <p14:sldId id="454"/>
          </p14:sldIdLst>
        </p14:section>
        <p14:section name="Backtesting" id="{3BBA674D-D1D4-451B-9D01-E33C8B94DADB}">
          <p14:sldIdLst>
            <p14:sldId id="408"/>
            <p14:sldId id="412"/>
            <p14:sldId id="438"/>
          </p14:sldIdLst>
        </p14:section>
        <p14:section name="Weibull and Traffic" id="{612E514C-B2C3-40B7-9CCB-FAA2A280ADE0}">
          <p14:sldIdLst>
            <p14:sldId id="453"/>
            <p14:sldId id="391"/>
            <p14:sldId id="451"/>
            <p14:sldId id="521"/>
            <p14:sldId id="5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3" d="2"/>
        <a:sy n="3" d="2"/>
      </p:scale>
      <p:origin x="0" y="0"/>
    </p:cViewPr>
  </p:notesTextViewPr>
  <p:sorterViewPr>
    <p:cViewPr>
      <p:scale>
        <a:sx n="110" d="100"/>
        <a:sy n="110" d="100"/>
      </p:scale>
      <p:origin x="0" y="-25488"/>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96" Type="http://schemas.openxmlformats.org/officeDocument/2006/relationships/slide" Target="slides/slide195.xml"/><Relationship Id="rId200"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1"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troym\Dropbox\Private\Customers\S\Skype\All%20Data%20Analytics\backup%20All%20Issues%2028%20May%202014%20(created%202012%20onwards).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oleObject" Target="file:///C:\Users\troym\Dropbox\Private\GitHub\FocusedObjective.Resources\Spreadsheets\Throughput%20and%20Cycle%20Time%20Calculator%20(5000%20sample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Troy\Dropbox\Private\GitHub\FocusedObjective.Resources\Spreadsheets\Throughput%20and%20Cycle%20Time%20Calculator.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troym\Dropbox\Private\Customers\S\Skype\All%20Data%20Analytics\backup%20All%20Issues%2028%20May%202014%20(created%202012%20onwards).xlsx"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2.xml"/></Relationships>
</file>

<file path=ppt/charts/_rels/chart6.xml.rels><?xml version="1.0" encoding="UTF-8" standalone="yes"?>
<Relationships xmlns="http://schemas.openxmlformats.org/package/2006/relationships"><Relationship Id="rId3" Type="http://schemas.openxmlformats.org/officeDocument/2006/relationships/oleObject" Target="file:///C:\Users\troym\Dropbox\Private\Customers\S\Skype\All%20Data%20Analytics\backup%20All%20Issues%2028%20May%202014%20(created%202012%20onwards).xlsx" TargetMode="Externa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3.xml"/></Relationships>
</file>

<file path=ppt/charts/_rels/chart7.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troym\Dropbox\Private\Customers\S\Skype\All%20Data%20Analytics\backup%20All%20Issues%2028%20May%202014%20(created%202012%20onwards).xlsx"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Cumulative Completion (all work) for ~ 100 Teams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ndard"/>
        <c:varyColors val="0"/>
        <c:ser>
          <c:idx val="0"/>
          <c:order val="0"/>
          <c:tx>
            <c:strRef>
              <c:f>Sheet1!$F$1</c:f>
              <c:strCache>
                <c:ptCount val="1"/>
                <c:pt idx="0">
                  <c:v>cum all</c:v>
                </c:pt>
              </c:strCache>
            </c:strRef>
          </c:tx>
          <c:spPr>
            <a:solidFill>
              <a:schemeClr val="accent1">
                <a:lumMod val="60000"/>
                <a:lumOff val="40000"/>
              </a:schemeClr>
            </a:solidFill>
            <a:ln>
              <a:noFill/>
            </a:ln>
            <a:effectLst/>
          </c:spPr>
          <c:trendline>
            <c:spPr>
              <a:ln w="66675" cap="rnd">
                <a:solidFill>
                  <a:schemeClr val="accent2"/>
                </a:solidFill>
                <a:prstDash val="dash"/>
              </a:ln>
              <a:effectLst/>
            </c:spPr>
            <c:trendlineType val="poly"/>
            <c:order val="2"/>
            <c:forward val="24"/>
            <c:dispRSqr val="0"/>
            <c:dispEq val="0"/>
          </c:trendline>
          <c:cat>
            <c:strRef>
              <c:f>Sheet1!$A$2:$A$129</c:f>
              <c:strCache>
                <c:ptCount val="128"/>
                <c:pt idx="0">
                  <c:v>W2-2012</c:v>
                </c:pt>
                <c:pt idx="1">
                  <c:v>W3-2012</c:v>
                </c:pt>
                <c:pt idx="2">
                  <c:v>W4-2012</c:v>
                </c:pt>
                <c:pt idx="3">
                  <c:v>W5-2012</c:v>
                </c:pt>
                <c:pt idx="4">
                  <c:v>W6-2012</c:v>
                </c:pt>
                <c:pt idx="5">
                  <c:v>W7-2012</c:v>
                </c:pt>
                <c:pt idx="6">
                  <c:v>W8-2012</c:v>
                </c:pt>
                <c:pt idx="7">
                  <c:v>W9-2012</c:v>
                </c:pt>
                <c:pt idx="8">
                  <c:v>W10-2012</c:v>
                </c:pt>
                <c:pt idx="9">
                  <c:v>W11-2012</c:v>
                </c:pt>
                <c:pt idx="10">
                  <c:v>W12-2012</c:v>
                </c:pt>
                <c:pt idx="11">
                  <c:v>W13-2012</c:v>
                </c:pt>
                <c:pt idx="12">
                  <c:v>W14-2012</c:v>
                </c:pt>
                <c:pt idx="13">
                  <c:v>W15-2012</c:v>
                </c:pt>
                <c:pt idx="14">
                  <c:v>W16-2012</c:v>
                </c:pt>
                <c:pt idx="15">
                  <c:v>W17-2012</c:v>
                </c:pt>
                <c:pt idx="16">
                  <c:v>W18-2012</c:v>
                </c:pt>
                <c:pt idx="17">
                  <c:v>W19-2012</c:v>
                </c:pt>
                <c:pt idx="18">
                  <c:v>W20-2012</c:v>
                </c:pt>
                <c:pt idx="19">
                  <c:v>W21-2012</c:v>
                </c:pt>
                <c:pt idx="20">
                  <c:v>W22-2012</c:v>
                </c:pt>
                <c:pt idx="21">
                  <c:v>W23-2012</c:v>
                </c:pt>
                <c:pt idx="22">
                  <c:v>W24-2012</c:v>
                </c:pt>
                <c:pt idx="23">
                  <c:v>W25-2012</c:v>
                </c:pt>
                <c:pt idx="24">
                  <c:v>W26-2012</c:v>
                </c:pt>
                <c:pt idx="25">
                  <c:v>W27-2012</c:v>
                </c:pt>
                <c:pt idx="26">
                  <c:v>W28-2012</c:v>
                </c:pt>
                <c:pt idx="27">
                  <c:v>W29-2012</c:v>
                </c:pt>
                <c:pt idx="28">
                  <c:v>W30-2012</c:v>
                </c:pt>
                <c:pt idx="29">
                  <c:v>W31-2012</c:v>
                </c:pt>
                <c:pt idx="30">
                  <c:v>W32-2012</c:v>
                </c:pt>
                <c:pt idx="31">
                  <c:v>W33-2012</c:v>
                </c:pt>
                <c:pt idx="32">
                  <c:v>W34-2012</c:v>
                </c:pt>
                <c:pt idx="33">
                  <c:v>W35-2012</c:v>
                </c:pt>
                <c:pt idx="34">
                  <c:v>W36-2012</c:v>
                </c:pt>
                <c:pt idx="35">
                  <c:v>W37-2012</c:v>
                </c:pt>
                <c:pt idx="36">
                  <c:v>W38-2012</c:v>
                </c:pt>
                <c:pt idx="37">
                  <c:v>W39-2012</c:v>
                </c:pt>
                <c:pt idx="38">
                  <c:v>W40-2012</c:v>
                </c:pt>
                <c:pt idx="39">
                  <c:v>W41-2012</c:v>
                </c:pt>
                <c:pt idx="40">
                  <c:v>W42-2012</c:v>
                </c:pt>
                <c:pt idx="41">
                  <c:v>W43-2012</c:v>
                </c:pt>
                <c:pt idx="42">
                  <c:v>W44-2012</c:v>
                </c:pt>
                <c:pt idx="43">
                  <c:v>W45-2012</c:v>
                </c:pt>
                <c:pt idx="44">
                  <c:v>W46-2012</c:v>
                </c:pt>
                <c:pt idx="45">
                  <c:v>W47-2012</c:v>
                </c:pt>
                <c:pt idx="46">
                  <c:v>W48-2012</c:v>
                </c:pt>
                <c:pt idx="47">
                  <c:v>W49-2012</c:v>
                </c:pt>
                <c:pt idx="48">
                  <c:v>W50-2012</c:v>
                </c:pt>
                <c:pt idx="49">
                  <c:v>W51-2012</c:v>
                </c:pt>
                <c:pt idx="50">
                  <c:v>W52-2012</c:v>
                </c:pt>
                <c:pt idx="51">
                  <c:v>W53-2012</c:v>
                </c:pt>
                <c:pt idx="52">
                  <c:v>W54-2012</c:v>
                </c:pt>
                <c:pt idx="53">
                  <c:v>W1-2013</c:v>
                </c:pt>
                <c:pt idx="54">
                  <c:v>W2-2013</c:v>
                </c:pt>
                <c:pt idx="55">
                  <c:v>W3-2013</c:v>
                </c:pt>
                <c:pt idx="56">
                  <c:v>W4-2013</c:v>
                </c:pt>
                <c:pt idx="57">
                  <c:v>W5-2013</c:v>
                </c:pt>
                <c:pt idx="58">
                  <c:v>W6-2013</c:v>
                </c:pt>
                <c:pt idx="59">
                  <c:v>W7-2013</c:v>
                </c:pt>
                <c:pt idx="60">
                  <c:v>W8-2013</c:v>
                </c:pt>
                <c:pt idx="61">
                  <c:v>W9-2013</c:v>
                </c:pt>
                <c:pt idx="62">
                  <c:v>W10-2013</c:v>
                </c:pt>
                <c:pt idx="63">
                  <c:v>W11-2013</c:v>
                </c:pt>
                <c:pt idx="64">
                  <c:v>W12-2013</c:v>
                </c:pt>
                <c:pt idx="65">
                  <c:v>W13-2013</c:v>
                </c:pt>
                <c:pt idx="66">
                  <c:v>W14-2013</c:v>
                </c:pt>
                <c:pt idx="67">
                  <c:v>W15-2013</c:v>
                </c:pt>
                <c:pt idx="68">
                  <c:v>W16-2013</c:v>
                </c:pt>
                <c:pt idx="69">
                  <c:v>W17-2013</c:v>
                </c:pt>
                <c:pt idx="70">
                  <c:v>W18-2013</c:v>
                </c:pt>
                <c:pt idx="71">
                  <c:v>W19-2013</c:v>
                </c:pt>
                <c:pt idx="72">
                  <c:v>W20-2013</c:v>
                </c:pt>
                <c:pt idx="73">
                  <c:v>W21-2013</c:v>
                </c:pt>
                <c:pt idx="74">
                  <c:v>W22-2013</c:v>
                </c:pt>
                <c:pt idx="75">
                  <c:v>W23-2013</c:v>
                </c:pt>
                <c:pt idx="76">
                  <c:v>W24-2013</c:v>
                </c:pt>
                <c:pt idx="77">
                  <c:v>W25-2013</c:v>
                </c:pt>
                <c:pt idx="78">
                  <c:v>W26-2013</c:v>
                </c:pt>
                <c:pt idx="79">
                  <c:v>W27-2013</c:v>
                </c:pt>
                <c:pt idx="80">
                  <c:v>W28-2013</c:v>
                </c:pt>
                <c:pt idx="81">
                  <c:v>W29-2013</c:v>
                </c:pt>
                <c:pt idx="82">
                  <c:v>W30-2013</c:v>
                </c:pt>
                <c:pt idx="83">
                  <c:v>W31-2013</c:v>
                </c:pt>
                <c:pt idx="84">
                  <c:v>W32-2013</c:v>
                </c:pt>
                <c:pt idx="85">
                  <c:v>W33-2013</c:v>
                </c:pt>
                <c:pt idx="86">
                  <c:v>W34-2013</c:v>
                </c:pt>
                <c:pt idx="87">
                  <c:v>W35-2013</c:v>
                </c:pt>
                <c:pt idx="88">
                  <c:v>W36-2013</c:v>
                </c:pt>
                <c:pt idx="89">
                  <c:v>W37-2013</c:v>
                </c:pt>
                <c:pt idx="90">
                  <c:v>W38-2013</c:v>
                </c:pt>
                <c:pt idx="91">
                  <c:v>W39-2013</c:v>
                </c:pt>
                <c:pt idx="92">
                  <c:v>W40-2013</c:v>
                </c:pt>
                <c:pt idx="93">
                  <c:v>W41-2013</c:v>
                </c:pt>
                <c:pt idx="94">
                  <c:v>W42-2013</c:v>
                </c:pt>
                <c:pt idx="95">
                  <c:v>W43-2013</c:v>
                </c:pt>
                <c:pt idx="96">
                  <c:v>W44-2013</c:v>
                </c:pt>
                <c:pt idx="97">
                  <c:v>W45-2013</c:v>
                </c:pt>
                <c:pt idx="98">
                  <c:v>W46-2013</c:v>
                </c:pt>
                <c:pt idx="99">
                  <c:v>W47-2013</c:v>
                </c:pt>
                <c:pt idx="100">
                  <c:v>W48-2013</c:v>
                </c:pt>
                <c:pt idx="101">
                  <c:v>W49-2013</c:v>
                </c:pt>
                <c:pt idx="102">
                  <c:v>W50-2013</c:v>
                </c:pt>
                <c:pt idx="103">
                  <c:v>W51-2013</c:v>
                </c:pt>
                <c:pt idx="104">
                  <c:v>W52-2013</c:v>
                </c:pt>
                <c:pt idx="105">
                  <c:v>W53-2013</c:v>
                </c:pt>
                <c:pt idx="106">
                  <c:v>W1-2014</c:v>
                </c:pt>
                <c:pt idx="107">
                  <c:v>W2-2014</c:v>
                </c:pt>
                <c:pt idx="108">
                  <c:v>W3-2014</c:v>
                </c:pt>
                <c:pt idx="109">
                  <c:v>W4-2014</c:v>
                </c:pt>
                <c:pt idx="110">
                  <c:v>W5-2014</c:v>
                </c:pt>
                <c:pt idx="111">
                  <c:v>W6-2014</c:v>
                </c:pt>
                <c:pt idx="112">
                  <c:v>W7-2014</c:v>
                </c:pt>
                <c:pt idx="113">
                  <c:v>W8-2014</c:v>
                </c:pt>
                <c:pt idx="114">
                  <c:v>W9-2014</c:v>
                </c:pt>
                <c:pt idx="115">
                  <c:v>W10-2014</c:v>
                </c:pt>
                <c:pt idx="116">
                  <c:v>W11-2014</c:v>
                </c:pt>
                <c:pt idx="117">
                  <c:v>W12-2014</c:v>
                </c:pt>
                <c:pt idx="118">
                  <c:v>W13-2014</c:v>
                </c:pt>
                <c:pt idx="119">
                  <c:v>W14-2014</c:v>
                </c:pt>
                <c:pt idx="120">
                  <c:v>W15-2014</c:v>
                </c:pt>
                <c:pt idx="121">
                  <c:v>W16-2014</c:v>
                </c:pt>
                <c:pt idx="122">
                  <c:v>W17-2014</c:v>
                </c:pt>
                <c:pt idx="123">
                  <c:v>W18-2014</c:v>
                </c:pt>
                <c:pt idx="124">
                  <c:v>W19-2014</c:v>
                </c:pt>
                <c:pt idx="125">
                  <c:v>W20-2014</c:v>
                </c:pt>
                <c:pt idx="126">
                  <c:v>W21-2014</c:v>
                </c:pt>
                <c:pt idx="127">
                  <c:v>W22-2014</c:v>
                </c:pt>
              </c:strCache>
            </c:strRef>
          </c:cat>
          <c:val>
            <c:numRef>
              <c:f>Sheet1!$F$2:$F$129</c:f>
              <c:numCache>
                <c:formatCode>General</c:formatCode>
                <c:ptCount val="128"/>
                <c:pt idx="0">
                  <c:v>72</c:v>
                </c:pt>
                <c:pt idx="1">
                  <c:v>268</c:v>
                </c:pt>
                <c:pt idx="2">
                  <c:v>466</c:v>
                </c:pt>
                <c:pt idx="3">
                  <c:v>743</c:v>
                </c:pt>
                <c:pt idx="4">
                  <c:v>1061</c:v>
                </c:pt>
                <c:pt idx="5">
                  <c:v>1441</c:v>
                </c:pt>
                <c:pt idx="6">
                  <c:v>1807</c:v>
                </c:pt>
                <c:pt idx="7">
                  <c:v>2131</c:v>
                </c:pt>
                <c:pt idx="8">
                  <c:v>2556</c:v>
                </c:pt>
                <c:pt idx="9">
                  <c:v>2940</c:v>
                </c:pt>
                <c:pt idx="10">
                  <c:v>3413</c:v>
                </c:pt>
                <c:pt idx="11">
                  <c:v>3922</c:v>
                </c:pt>
                <c:pt idx="12">
                  <c:v>4358</c:v>
                </c:pt>
                <c:pt idx="13">
                  <c:v>4748</c:v>
                </c:pt>
                <c:pt idx="14">
                  <c:v>5176</c:v>
                </c:pt>
                <c:pt idx="15">
                  <c:v>5598</c:v>
                </c:pt>
                <c:pt idx="16">
                  <c:v>6096</c:v>
                </c:pt>
                <c:pt idx="17">
                  <c:v>6544</c:v>
                </c:pt>
                <c:pt idx="18">
                  <c:v>7020</c:v>
                </c:pt>
                <c:pt idx="19">
                  <c:v>7589</c:v>
                </c:pt>
                <c:pt idx="20">
                  <c:v>8255</c:v>
                </c:pt>
                <c:pt idx="21">
                  <c:v>8785</c:v>
                </c:pt>
                <c:pt idx="22">
                  <c:v>9299</c:v>
                </c:pt>
                <c:pt idx="23">
                  <c:v>9753</c:v>
                </c:pt>
                <c:pt idx="24">
                  <c:v>10294</c:v>
                </c:pt>
                <c:pt idx="25">
                  <c:v>10791</c:v>
                </c:pt>
                <c:pt idx="26">
                  <c:v>11250</c:v>
                </c:pt>
                <c:pt idx="27">
                  <c:v>11754</c:v>
                </c:pt>
                <c:pt idx="28">
                  <c:v>12286</c:v>
                </c:pt>
                <c:pt idx="29">
                  <c:v>12853</c:v>
                </c:pt>
                <c:pt idx="30">
                  <c:v>13389</c:v>
                </c:pt>
                <c:pt idx="31">
                  <c:v>13983</c:v>
                </c:pt>
                <c:pt idx="32">
                  <c:v>14615</c:v>
                </c:pt>
                <c:pt idx="33">
                  <c:v>15192</c:v>
                </c:pt>
                <c:pt idx="34">
                  <c:v>15827</c:v>
                </c:pt>
                <c:pt idx="35">
                  <c:v>16444</c:v>
                </c:pt>
                <c:pt idx="36">
                  <c:v>17098</c:v>
                </c:pt>
                <c:pt idx="37">
                  <c:v>17698</c:v>
                </c:pt>
                <c:pt idx="38">
                  <c:v>18397</c:v>
                </c:pt>
                <c:pt idx="39">
                  <c:v>19103</c:v>
                </c:pt>
                <c:pt idx="40">
                  <c:v>19916</c:v>
                </c:pt>
                <c:pt idx="41">
                  <c:v>20578</c:v>
                </c:pt>
                <c:pt idx="42">
                  <c:v>21265</c:v>
                </c:pt>
                <c:pt idx="43">
                  <c:v>21920</c:v>
                </c:pt>
                <c:pt idx="44">
                  <c:v>22676</c:v>
                </c:pt>
                <c:pt idx="45">
                  <c:v>23407</c:v>
                </c:pt>
                <c:pt idx="46">
                  <c:v>24024</c:v>
                </c:pt>
                <c:pt idx="47">
                  <c:v>24749</c:v>
                </c:pt>
                <c:pt idx="48">
                  <c:v>25422</c:v>
                </c:pt>
                <c:pt idx="49">
                  <c:v>25974</c:v>
                </c:pt>
                <c:pt idx="50">
                  <c:v>26621</c:v>
                </c:pt>
                <c:pt idx="51">
                  <c:v>26783</c:v>
                </c:pt>
                <c:pt idx="52">
                  <c:v>26812</c:v>
                </c:pt>
                <c:pt idx="53">
                  <c:v>27087</c:v>
                </c:pt>
                <c:pt idx="54">
                  <c:v>27697</c:v>
                </c:pt>
                <c:pt idx="55">
                  <c:v>28381</c:v>
                </c:pt>
                <c:pt idx="56">
                  <c:v>29187</c:v>
                </c:pt>
                <c:pt idx="57">
                  <c:v>29997</c:v>
                </c:pt>
                <c:pt idx="58">
                  <c:v>30761</c:v>
                </c:pt>
                <c:pt idx="59">
                  <c:v>31534</c:v>
                </c:pt>
                <c:pt idx="60">
                  <c:v>32249</c:v>
                </c:pt>
                <c:pt idx="61">
                  <c:v>33002</c:v>
                </c:pt>
                <c:pt idx="62">
                  <c:v>33687</c:v>
                </c:pt>
                <c:pt idx="63">
                  <c:v>34436</c:v>
                </c:pt>
                <c:pt idx="64">
                  <c:v>35240</c:v>
                </c:pt>
                <c:pt idx="65">
                  <c:v>36015</c:v>
                </c:pt>
                <c:pt idx="66">
                  <c:v>36745</c:v>
                </c:pt>
                <c:pt idx="67">
                  <c:v>37646</c:v>
                </c:pt>
                <c:pt idx="68">
                  <c:v>38375</c:v>
                </c:pt>
                <c:pt idx="69">
                  <c:v>39426</c:v>
                </c:pt>
                <c:pt idx="70">
                  <c:v>40166</c:v>
                </c:pt>
                <c:pt idx="71">
                  <c:v>41007</c:v>
                </c:pt>
                <c:pt idx="72">
                  <c:v>41813</c:v>
                </c:pt>
                <c:pt idx="73">
                  <c:v>42841</c:v>
                </c:pt>
                <c:pt idx="74">
                  <c:v>43635</c:v>
                </c:pt>
                <c:pt idx="75">
                  <c:v>44511</c:v>
                </c:pt>
                <c:pt idx="76">
                  <c:v>45347</c:v>
                </c:pt>
                <c:pt idx="77">
                  <c:v>46354</c:v>
                </c:pt>
                <c:pt idx="78">
                  <c:v>47265</c:v>
                </c:pt>
                <c:pt idx="79">
                  <c:v>48122</c:v>
                </c:pt>
                <c:pt idx="80">
                  <c:v>49052</c:v>
                </c:pt>
                <c:pt idx="81">
                  <c:v>49963</c:v>
                </c:pt>
                <c:pt idx="82">
                  <c:v>50772</c:v>
                </c:pt>
                <c:pt idx="83">
                  <c:v>51773</c:v>
                </c:pt>
                <c:pt idx="84">
                  <c:v>52675</c:v>
                </c:pt>
                <c:pt idx="85">
                  <c:v>53659</c:v>
                </c:pt>
                <c:pt idx="86">
                  <c:v>54672</c:v>
                </c:pt>
                <c:pt idx="87">
                  <c:v>55757</c:v>
                </c:pt>
                <c:pt idx="88">
                  <c:v>56739</c:v>
                </c:pt>
                <c:pt idx="89">
                  <c:v>57839</c:v>
                </c:pt>
                <c:pt idx="90">
                  <c:v>58990</c:v>
                </c:pt>
                <c:pt idx="91">
                  <c:v>60060</c:v>
                </c:pt>
                <c:pt idx="92">
                  <c:v>61088</c:v>
                </c:pt>
                <c:pt idx="93">
                  <c:v>62238</c:v>
                </c:pt>
                <c:pt idx="94">
                  <c:v>63368</c:v>
                </c:pt>
                <c:pt idx="95">
                  <c:v>64473</c:v>
                </c:pt>
                <c:pt idx="96">
                  <c:v>65446</c:v>
                </c:pt>
                <c:pt idx="97">
                  <c:v>66486</c:v>
                </c:pt>
                <c:pt idx="98">
                  <c:v>67476</c:v>
                </c:pt>
                <c:pt idx="99">
                  <c:v>68562</c:v>
                </c:pt>
                <c:pt idx="100">
                  <c:v>69566</c:v>
                </c:pt>
                <c:pt idx="101">
                  <c:v>70730</c:v>
                </c:pt>
                <c:pt idx="102">
                  <c:v>71753</c:v>
                </c:pt>
                <c:pt idx="103">
                  <c:v>72851</c:v>
                </c:pt>
                <c:pt idx="104">
                  <c:v>73085</c:v>
                </c:pt>
                <c:pt idx="105">
                  <c:v>73218</c:v>
                </c:pt>
                <c:pt idx="106">
                  <c:v>73463</c:v>
                </c:pt>
                <c:pt idx="107">
                  <c:v>74347</c:v>
                </c:pt>
                <c:pt idx="108">
                  <c:v>75380</c:v>
                </c:pt>
                <c:pt idx="109">
                  <c:v>76401</c:v>
                </c:pt>
                <c:pt idx="110">
                  <c:v>77487</c:v>
                </c:pt>
                <c:pt idx="111">
                  <c:v>78587</c:v>
                </c:pt>
                <c:pt idx="112">
                  <c:v>79734</c:v>
                </c:pt>
                <c:pt idx="113">
                  <c:v>80798</c:v>
                </c:pt>
                <c:pt idx="114">
                  <c:v>82098</c:v>
                </c:pt>
                <c:pt idx="115">
                  <c:v>83306</c:v>
                </c:pt>
                <c:pt idx="116">
                  <c:v>84563</c:v>
                </c:pt>
                <c:pt idx="117">
                  <c:v>85757</c:v>
                </c:pt>
                <c:pt idx="118">
                  <c:v>87094</c:v>
                </c:pt>
                <c:pt idx="119">
                  <c:v>88312</c:v>
                </c:pt>
                <c:pt idx="120">
                  <c:v>89674</c:v>
                </c:pt>
                <c:pt idx="121">
                  <c:v>90875</c:v>
                </c:pt>
                <c:pt idx="122">
                  <c:v>92082</c:v>
                </c:pt>
                <c:pt idx="123">
                  <c:v>93033</c:v>
                </c:pt>
                <c:pt idx="124">
                  <c:v>94211</c:v>
                </c:pt>
                <c:pt idx="125">
                  <c:v>95447</c:v>
                </c:pt>
                <c:pt idx="126">
                  <c:v>96597</c:v>
                </c:pt>
                <c:pt idx="127">
                  <c:v>97332</c:v>
                </c:pt>
              </c:numCache>
            </c:numRef>
          </c:val>
          <c:extLst>
            <c:ext xmlns:c16="http://schemas.microsoft.com/office/drawing/2014/chart" uri="{C3380CC4-5D6E-409C-BE32-E72D297353CC}">
              <c16:uniqueId val="{00000000-CC79-4159-8CAB-650B9B151F0A}"/>
            </c:ext>
          </c:extLst>
        </c:ser>
        <c:dLbls>
          <c:showLegendKey val="0"/>
          <c:showVal val="0"/>
          <c:showCatName val="0"/>
          <c:showSerName val="0"/>
          <c:showPercent val="0"/>
          <c:showBubbleSize val="0"/>
        </c:dLbls>
        <c:axId val="443523648"/>
        <c:axId val="443524304"/>
      </c:areaChart>
      <c:catAx>
        <c:axId val="44352364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3524304"/>
        <c:crosses val="autoZero"/>
        <c:auto val="1"/>
        <c:lblAlgn val="ctr"/>
        <c:lblOffset val="100"/>
        <c:noMultiLvlLbl val="0"/>
      </c:catAx>
      <c:valAx>
        <c:axId val="4435243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3523648"/>
        <c:crosses val="autoZero"/>
        <c:crossBetween val="midCat"/>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'All throughput'!$D$1</c:f>
              <c:strCache>
                <c:ptCount val="1"/>
                <c:pt idx="0">
                  <c:v>All</c:v>
                </c:pt>
              </c:strCache>
            </c:strRef>
          </c:tx>
          <c:spPr>
            <a:ln w="31750" cap="rnd">
              <a:solidFill>
                <a:schemeClr val="accent1"/>
              </a:solidFill>
              <a:round/>
            </a:ln>
            <a:effectLst/>
          </c:spPr>
          <c:marker>
            <c:symbol val="none"/>
          </c:marker>
          <c:cat>
            <c:strRef>
              <c:f>'All throughput'!$C$2:$C$128</c:f>
              <c:strCache>
                <c:ptCount val="127"/>
                <c:pt idx="0">
                  <c:v>W2-2012</c:v>
                </c:pt>
                <c:pt idx="1">
                  <c:v>W3-2012</c:v>
                </c:pt>
                <c:pt idx="2">
                  <c:v>W4-2012</c:v>
                </c:pt>
                <c:pt idx="3">
                  <c:v>W5-2012</c:v>
                </c:pt>
                <c:pt idx="4">
                  <c:v>W6-2012</c:v>
                </c:pt>
                <c:pt idx="5">
                  <c:v>W7-2012</c:v>
                </c:pt>
                <c:pt idx="6">
                  <c:v>W8-2012</c:v>
                </c:pt>
                <c:pt idx="7">
                  <c:v>W9-2012</c:v>
                </c:pt>
                <c:pt idx="8">
                  <c:v>W10-2012</c:v>
                </c:pt>
                <c:pt idx="9">
                  <c:v>W11-2012</c:v>
                </c:pt>
                <c:pt idx="10">
                  <c:v>W12-2012</c:v>
                </c:pt>
                <c:pt idx="11">
                  <c:v>W13-2012</c:v>
                </c:pt>
                <c:pt idx="12">
                  <c:v>W14-2012</c:v>
                </c:pt>
                <c:pt idx="13">
                  <c:v>W15-2012</c:v>
                </c:pt>
                <c:pt idx="14">
                  <c:v>W16-2012</c:v>
                </c:pt>
                <c:pt idx="15">
                  <c:v>W17-2012</c:v>
                </c:pt>
                <c:pt idx="16">
                  <c:v>W18-2012</c:v>
                </c:pt>
                <c:pt idx="17">
                  <c:v>W19-2012</c:v>
                </c:pt>
                <c:pt idx="18">
                  <c:v>W20-2012</c:v>
                </c:pt>
                <c:pt idx="19">
                  <c:v>W21-2012</c:v>
                </c:pt>
                <c:pt idx="20">
                  <c:v>W22-2012</c:v>
                </c:pt>
                <c:pt idx="21">
                  <c:v>W23-2012</c:v>
                </c:pt>
                <c:pt idx="22">
                  <c:v>W24-2012</c:v>
                </c:pt>
                <c:pt idx="23">
                  <c:v>W25-2012</c:v>
                </c:pt>
                <c:pt idx="24">
                  <c:v>W26-2012</c:v>
                </c:pt>
                <c:pt idx="25">
                  <c:v>W27-2012</c:v>
                </c:pt>
                <c:pt idx="26">
                  <c:v>W28-2012</c:v>
                </c:pt>
                <c:pt idx="27">
                  <c:v>W29-2012</c:v>
                </c:pt>
                <c:pt idx="28">
                  <c:v>W30-2012</c:v>
                </c:pt>
                <c:pt idx="29">
                  <c:v>W31-2012</c:v>
                </c:pt>
                <c:pt idx="30">
                  <c:v>W32-2012</c:v>
                </c:pt>
                <c:pt idx="31">
                  <c:v>W33-2012</c:v>
                </c:pt>
                <c:pt idx="32">
                  <c:v>W34-2012</c:v>
                </c:pt>
                <c:pt idx="33">
                  <c:v>W35-2012</c:v>
                </c:pt>
                <c:pt idx="34">
                  <c:v>W36-2012</c:v>
                </c:pt>
                <c:pt idx="35">
                  <c:v>W37-2012</c:v>
                </c:pt>
                <c:pt idx="36">
                  <c:v>W38-2012</c:v>
                </c:pt>
                <c:pt idx="37">
                  <c:v>W39-2012</c:v>
                </c:pt>
                <c:pt idx="38">
                  <c:v>W40-2012</c:v>
                </c:pt>
                <c:pt idx="39">
                  <c:v>W41-2012</c:v>
                </c:pt>
                <c:pt idx="40">
                  <c:v>W42-2012</c:v>
                </c:pt>
                <c:pt idx="41">
                  <c:v>W43-2012</c:v>
                </c:pt>
                <c:pt idx="42">
                  <c:v>W44-2012</c:v>
                </c:pt>
                <c:pt idx="43">
                  <c:v>W45-2012</c:v>
                </c:pt>
                <c:pt idx="44">
                  <c:v>W46-2012</c:v>
                </c:pt>
                <c:pt idx="45">
                  <c:v>W47-2012</c:v>
                </c:pt>
                <c:pt idx="46">
                  <c:v>W48-2012</c:v>
                </c:pt>
                <c:pt idx="47">
                  <c:v>W49-2012</c:v>
                </c:pt>
                <c:pt idx="48">
                  <c:v>W50-2012</c:v>
                </c:pt>
                <c:pt idx="49">
                  <c:v>W51-2012</c:v>
                </c:pt>
                <c:pt idx="50">
                  <c:v>W52-2012</c:v>
                </c:pt>
                <c:pt idx="51">
                  <c:v>W53-2012</c:v>
                </c:pt>
                <c:pt idx="52">
                  <c:v>W54-2012</c:v>
                </c:pt>
                <c:pt idx="53">
                  <c:v>W1-2013</c:v>
                </c:pt>
                <c:pt idx="54">
                  <c:v>W2-2013</c:v>
                </c:pt>
                <c:pt idx="55">
                  <c:v>W3-2013</c:v>
                </c:pt>
                <c:pt idx="56">
                  <c:v>W4-2013</c:v>
                </c:pt>
                <c:pt idx="57">
                  <c:v>W5-2013</c:v>
                </c:pt>
                <c:pt idx="58">
                  <c:v>W6-2013</c:v>
                </c:pt>
                <c:pt idx="59">
                  <c:v>W7-2013</c:v>
                </c:pt>
                <c:pt idx="60">
                  <c:v>W8-2013</c:v>
                </c:pt>
                <c:pt idx="61">
                  <c:v>W9-2013</c:v>
                </c:pt>
                <c:pt idx="62">
                  <c:v>W10-2013</c:v>
                </c:pt>
                <c:pt idx="63">
                  <c:v>W11-2013</c:v>
                </c:pt>
                <c:pt idx="64">
                  <c:v>W12-2013</c:v>
                </c:pt>
                <c:pt idx="65">
                  <c:v>W13-2013</c:v>
                </c:pt>
                <c:pt idx="66">
                  <c:v>W14-2013</c:v>
                </c:pt>
                <c:pt idx="67">
                  <c:v>W15-2013</c:v>
                </c:pt>
                <c:pt idx="68">
                  <c:v>W16-2013</c:v>
                </c:pt>
                <c:pt idx="69">
                  <c:v>W17-2013</c:v>
                </c:pt>
                <c:pt idx="70">
                  <c:v>W18-2013</c:v>
                </c:pt>
                <c:pt idx="71">
                  <c:v>W19-2013</c:v>
                </c:pt>
                <c:pt idx="72">
                  <c:v>W20-2013</c:v>
                </c:pt>
                <c:pt idx="73">
                  <c:v>W21-2013</c:v>
                </c:pt>
                <c:pt idx="74">
                  <c:v>W22-2013</c:v>
                </c:pt>
                <c:pt idx="75">
                  <c:v>W23-2013</c:v>
                </c:pt>
                <c:pt idx="76">
                  <c:v>W24-2013</c:v>
                </c:pt>
                <c:pt idx="77">
                  <c:v>W25-2013</c:v>
                </c:pt>
                <c:pt idx="78">
                  <c:v>W26-2013</c:v>
                </c:pt>
                <c:pt idx="79">
                  <c:v>W27-2013</c:v>
                </c:pt>
                <c:pt idx="80">
                  <c:v>W28-2013</c:v>
                </c:pt>
                <c:pt idx="81">
                  <c:v>W29-2013</c:v>
                </c:pt>
                <c:pt idx="82">
                  <c:v>W30-2013</c:v>
                </c:pt>
                <c:pt idx="83">
                  <c:v>W31-2013</c:v>
                </c:pt>
                <c:pt idx="84">
                  <c:v>W32-2013</c:v>
                </c:pt>
                <c:pt idx="85">
                  <c:v>W33-2013</c:v>
                </c:pt>
                <c:pt idx="86">
                  <c:v>W34-2013</c:v>
                </c:pt>
                <c:pt idx="87">
                  <c:v>W35-2013</c:v>
                </c:pt>
                <c:pt idx="88">
                  <c:v>W36-2013</c:v>
                </c:pt>
                <c:pt idx="89">
                  <c:v>W37-2013</c:v>
                </c:pt>
                <c:pt idx="90">
                  <c:v>W38-2013</c:v>
                </c:pt>
                <c:pt idx="91">
                  <c:v>W39-2013</c:v>
                </c:pt>
                <c:pt idx="92">
                  <c:v>W40-2013</c:v>
                </c:pt>
                <c:pt idx="93">
                  <c:v>W41-2013</c:v>
                </c:pt>
                <c:pt idx="94">
                  <c:v>W42-2013</c:v>
                </c:pt>
                <c:pt idx="95">
                  <c:v>W43-2013</c:v>
                </c:pt>
                <c:pt idx="96">
                  <c:v>W44-2013</c:v>
                </c:pt>
                <c:pt idx="97">
                  <c:v>W45-2013</c:v>
                </c:pt>
                <c:pt idx="98">
                  <c:v>W46-2013</c:v>
                </c:pt>
                <c:pt idx="99">
                  <c:v>W47-2013</c:v>
                </c:pt>
                <c:pt idx="100">
                  <c:v>W48-2013</c:v>
                </c:pt>
                <c:pt idx="101">
                  <c:v>W49-2013</c:v>
                </c:pt>
                <c:pt idx="102">
                  <c:v>W50-2013</c:v>
                </c:pt>
                <c:pt idx="103">
                  <c:v>W51-2013</c:v>
                </c:pt>
                <c:pt idx="104">
                  <c:v>W52-2013</c:v>
                </c:pt>
                <c:pt idx="105">
                  <c:v>W53-2013</c:v>
                </c:pt>
                <c:pt idx="106">
                  <c:v>W1-2014</c:v>
                </c:pt>
                <c:pt idx="107">
                  <c:v>W2-2014</c:v>
                </c:pt>
                <c:pt idx="108">
                  <c:v>W3-2014</c:v>
                </c:pt>
                <c:pt idx="109">
                  <c:v>W4-2014</c:v>
                </c:pt>
                <c:pt idx="110">
                  <c:v>W5-2014</c:v>
                </c:pt>
                <c:pt idx="111">
                  <c:v>W6-2014</c:v>
                </c:pt>
                <c:pt idx="112">
                  <c:v>W7-2014</c:v>
                </c:pt>
                <c:pt idx="113">
                  <c:v>W8-2014</c:v>
                </c:pt>
                <c:pt idx="114">
                  <c:v>W9-2014</c:v>
                </c:pt>
                <c:pt idx="115">
                  <c:v>W10-2014</c:v>
                </c:pt>
                <c:pt idx="116">
                  <c:v>W11-2014</c:v>
                </c:pt>
                <c:pt idx="117">
                  <c:v>W12-2014</c:v>
                </c:pt>
                <c:pt idx="118">
                  <c:v>W13-2014</c:v>
                </c:pt>
                <c:pt idx="119">
                  <c:v>W14-2014</c:v>
                </c:pt>
                <c:pt idx="120">
                  <c:v>W15-2014</c:v>
                </c:pt>
                <c:pt idx="121">
                  <c:v>W16-2014</c:v>
                </c:pt>
                <c:pt idx="122">
                  <c:v>W17-2014</c:v>
                </c:pt>
                <c:pt idx="123">
                  <c:v>W18-2014</c:v>
                </c:pt>
                <c:pt idx="124">
                  <c:v>W19-2014</c:v>
                </c:pt>
                <c:pt idx="125">
                  <c:v>W20-2014</c:v>
                </c:pt>
                <c:pt idx="126">
                  <c:v>W21-2014</c:v>
                </c:pt>
              </c:strCache>
            </c:strRef>
          </c:cat>
          <c:val>
            <c:numRef>
              <c:f>'All throughput'!$D$2:$D$128</c:f>
              <c:numCache>
                <c:formatCode>General</c:formatCode>
                <c:ptCount val="127"/>
                <c:pt idx="0">
                  <c:v>72</c:v>
                </c:pt>
                <c:pt idx="1">
                  <c:v>196</c:v>
                </c:pt>
                <c:pt idx="2">
                  <c:v>198</c:v>
                </c:pt>
                <c:pt idx="3">
                  <c:v>277</c:v>
                </c:pt>
                <c:pt idx="4">
                  <c:v>318</c:v>
                </c:pt>
                <c:pt idx="5">
                  <c:v>380</c:v>
                </c:pt>
                <c:pt idx="6">
                  <c:v>366</c:v>
                </c:pt>
                <c:pt idx="7">
                  <c:v>324</c:v>
                </c:pt>
                <c:pt idx="8">
                  <c:v>425</c:v>
                </c:pt>
                <c:pt idx="9">
                  <c:v>384</c:v>
                </c:pt>
                <c:pt idx="10">
                  <c:v>473</c:v>
                </c:pt>
                <c:pt idx="11">
                  <c:v>509</c:v>
                </c:pt>
                <c:pt idx="12">
                  <c:v>436</c:v>
                </c:pt>
                <c:pt idx="13">
                  <c:v>390</c:v>
                </c:pt>
                <c:pt idx="14">
                  <c:v>428</c:v>
                </c:pt>
                <c:pt idx="15">
                  <c:v>422</c:v>
                </c:pt>
                <c:pt idx="16">
                  <c:v>498</c:v>
                </c:pt>
                <c:pt idx="17">
                  <c:v>448</c:v>
                </c:pt>
                <c:pt idx="18">
                  <c:v>476</c:v>
                </c:pt>
                <c:pt idx="19">
                  <c:v>569</c:v>
                </c:pt>
                <c:pt idx="20">
                  <c:v>666</c:v>
                </c:pt>
                <c:pt idx="21">
                  <c:v>530</c:v>
                </c:pt>
                <c:pt idx="22">
                  <c:v>514</c:v>
                </c:pt>
                <c:pt idx="23">
                  <c:v>454</c:v>
                </c:pt>
                <c:pt idx="24">
                  <c:v>541</c:v>
                </c:pt>
                <c:pt idx="25">
                  <c:v>497</c:v>
                </c:pt>
                <c:pt idx="26">
                  <c:v>459</c:v>
                </c:pt>
                <c:pt idx="27">
                  <c:v>504</c:v>
                </c:pt>
                <c:pt idx="28">
                  <c:v>532</c:v>
                </c:pt>
                <c:pt idx="29">
                  <c:v>567</c:v>
                </c:pt>
                <c:pt idx="30">
                  <c:v>536</c:v>
                </c:pt>
                <c:pt idx="31">
                  <c:v>594</c:v>
                </c:pt>
                <c:pt idx="32">
                  <c:v>632</c:v>
                </c:pt>
                <c:pt idx="33">
                  <c:v>577</c:v>
                </c:pt>
                <c:pt idx="34">
                  <c:v>635</c:v>
                </c:pt>
                <c:pt idx="35">
                  <c:v>617</c:v>
                </c:pt>
                <c:pt idx="36">
                  <c:v>654</c:v>
                </c:pt>
                <c:pt idx="37">
                  <c:v>600</c:v>
                </c:pt>
                <c:pt idx="38">
                  <c:v>699</c:v>
                </c:pt>
                <c:pt idx="39">
                  <c:v>706</c:v>
                </c:pt>
                <c:pt idx="40">
                  <c:v>813</c:v>
                </c:pt>
                <c:pt idx="41">
                  <c:v>662</c:v>
                </c:pt>
                <c:pt idx="42">
                  <c:v>687</c:v>
                </c:pt>
                <c:pt idx="43">
                  <c:v>655</c:v>
                </c:pt>
                <c:pt idx="44">
                  <c:v>756</c:v>
                </c:pt>
                <c:pt idx="45">
                  <c:v>731</c:v>
                </c:pt>
                <c:pt idx="46">
                  <c:v>617</c:v>
                </c:pt>
                <c:pt idx="47">
                  <c:v>725</c:v>
                </c:pt>
                <c:pt idx="48">
                  <c:v>673</c:v>
                </c:pt>
                <c:pt idx="49">
                  <c:v>552</c:v>
                </c:pt>
                <c:pt idx="50">
                  <c:v>647</c:v>
                </c:pt>
                <c:pt idx="51">
                  <c:v>162</c:v>
                </c:pt>
                <c:pt idx="52">
                  <c:v>29</c:v>
                </c:pt>
                <c:pt idx="53">
                  <c:v>275</c:v>
                </c:pt>
                <c:pt idx="54">
                  <c:v>610</c:v>
                </c:pt>
                <c:pt idx="55">
                  <c:v>684</c:v>
                </c:pt>
                <c:pt idx="56">
                  <c:v>806</c:v>
                </c:pt>
                <c:pt idx="57">
                  <c:v>810</c:v>
                </c:pt>
                <c:pt idx="58">
                  <c:v>764</c:v>
                </c:pt>
                <c:pt idx="59">
                  <c:v>773</c:v>
                </c:pt>
                <c:pt idx="60">
                  <c:v>715</c:v>
                </c:pt>
                <c:pt idx="61">
                  <c:v>753</c:v>
                </c:pt>
                <c:pt idx="62">
                  <c:v>685</c:v>
                </c:pt>
                <c:pt idx="63">
                  <c:v>749</c:v>
                </c:pt>
                <c:pt idx="64">
                  <c:v>804</c:v>
                </c:pt>
                <c:pt idx="65">
                  <c:v>775</c:v>
                </c:pt>
                <c:pt idx="66">
                  <c:v>730</c:v>
                </c:pt>
                <c:pt idx="67">
                  <c:v>901</c:v>
                </c:pt>
                <c:pt idx="68">
                  <c:v>729</c:v>
                </c:pt>
                <c:pt idx="69">
                  <c:v>1051</c:v>
                </c:pt>
                <c:pt idx="70">
                  <c:v>740</c:v>
                </c:pt>
                <c:pt idx="71">
                  <c:v>841</c:v>
                </c:pt>
                <c:pt idx="72">
                  <c:v>806</c:v>
                </c:pt>
                <c:pt idx="73">
                  <c:v>1028</c:v>
                </c:pt>
                <c:pt idx="74">
                  <c:v>794</c:v>
                </c:pt>
                <c:pt idx="75">
                  <c:v>876</c:v>
                </c:pt>
                <c:pt idx="76">
                  <c:v>836</c:v>
                </c:pt>
                <c:pt idx="77">
                  <c:v>1007</c:v>
                </c:pt>
                <c:pt idx="78">
                  <c:v>911</c:v>
                </c:pt>
                <c:pt idx="79">
                  <c:v>857</c:v>
                </c:pt>
                <c:pt idx="80">
                  <c:v>930</c:v>
                </c:pt>
                <c:pt idx="81">
                  <c:v>911</c:v>
                </c:pt>
                <c:pt idx="82">
                  <c:v>809</c:v>
                </c:pt>
                <c:pt idx="83">
                  <c:v>1001</c:v>
                </c:pt>
                <c:pt idx="84">
                  <c:v>902</c:v>
                </c:pt>
                <c:pt idx="85">
                  <c:v>984</c:v>
                </c:pt>
                <c:pt idx="86">
                  <c:v>1013</c:v>
                </c:pt>
                <c:pt idx="87">
                  <c:v>1085</c:v>
                </c:pt>
                <c:pt idx="88">
                  <c:v>982</c:v>
                </c:pt>
                <c:pt idx="89">
                  <c:v>1100</c:v>
                </c:pt>
                <c:pt idx="90">
                  <c:v>1151</c:v>
                </c:pt>
                <c:pt idx="91">
                  <c:v>1070</c:v>
                </c:pt>
                <c:pt idx="92">
                  <c:v>1028</c:v>
                </c:pt>
                <c:pt idx="93">
                  <c:v>1150</c:v>
                </c:pt>
                <c:pt idx="94">
                  <c:v>1130</c:v>
                </c:pt>
                <c:pt idx="95">
                  <c:v>1105</c:v>
                </c:pt>
                <c:pt idx="96">
                  <c:v>973</c:v>
                </c:pt>
                <c:pt idx="97">
                  <c:v>1040</c:v>
                </c:pt>
                <c:pt idx="98">
                  <c:v>990</c:v>
                </c:pt>
                <c:pt idx="99">
                  <c:v>1086</c:v>
                </c:pt>
                <c:pt idx="100">
                  <c:v>1004</c:v>
                </c:pt>
                <c:pt idx="101">
                  <c:v>1164</c:v>
                </c:pt>
                <c:pt idx="102">
                  <c:v>1023</c:v>
                </c:pt>
                <c:pt idx="103">
                  <c:v>1098</c:v>
                </c:pt>
                <c:pt idx="104">
                  <c:v>234</c:v>
                </c:pt>
                <c:pt idx="105">
                  <c:v>133</c:v>
                </c:pt>
                <c:pt idx="106">
                  <c:v>245</c:v>
                </c:pt>
                <c:pt idx="107">
                  <c:v>884</c:v>
                </c:pt>
                <c:pt idx="108">
                  <c:v>1033</c:v>
                </c:pt>
                <c:pt idx="109">
                  <c:v>1021</c:v>
                </c:pt>
                <c:pt idx="110">
                  <c:v>1086</c:v>
                </c:pt>
                <c:pt idx="111">
                  <c:v>1100</c:v>
                </c:pt>
                <c:pt idx="112">
                  <c:v>1147</c:v>
                </c:pt>
                <c:pt idx="113">
                  <c:v>1064</c:v>
                </c:pt>
                <c:pt idx="114">
                  <c:v>1300</c:v>
                </c:pt>
                <c:pt idx="115">
                  <c:v>1208</c:v>
                </c:pt>
                <c:pt idx="116">
                  <c:v>1257</c:v>
                </c:pt>
                <c:pt idx="117">
                  <c:v>1194</c:v>
                </c:pt>
                <c:pt idx="118">
                  <c:v>1337</c:v>
                </c:pt>
                <c:pt idx="119">
                  <c:v>1218</c:v>
                </c:pt>
                <c:pt idx="120">
                  <c:v>1362</c:v>
                </c:pt>
                <c:pt idx="121">
                  <c:v>1201</c:v>
                </c:pt>
                <c:pt idx="122">
                  <c:v>1207</c:v>
                </c:pt>
                <c:pt idx="123">
                  <c:v>951</c:v>
                </c:pt>
                <c:pt idx="124">
                  <c:v>1178</c:v>
                </c:pt>
                <c:pt idx="125">
                  <c:v>1236</c:v>
                </c:pt>
                <c:pt idx="126">
                  <c:v>1150</c:v>
                </c:pt>
              </c:numCache>
            </c:numRef>
          </c:val>
          <c:smooth val="0"/>
          <c:extLst>
            <c:ext xmlns:c16="http://schemas.microsoft.com/office/drawing/2014/chart" uri="{C3380CC4-5D6E-409C-BE32-E72D297353CC}">
              <c16:uniqueId val="{00000000-BC72-44FB-BE99-9A9ADCD050BA}"/>
            </c:ext>
          </c:extLst>
        </c:ser>
        <c:dLbls>
          <c:showLegendKey val="0"/>
          <c:showVal val="0"/>
          <c:showCatName val="0"/>
          <c:showSerName val="0"/>
          <c:showPercent val="0"/>
          <c:showBubbleSize val="0"/>
        </c:dLbls>
        <c:smooth val="0"/>
        <c:axId val="347542352"/>
        <c:axId val="347542744"/>
      </c:lineChart>
      <c:catAx>
        <c:axId val="347542352"/>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347542744"/>
        <c:crosses val="autoZero"/>
        <c:auto val="1"/>
        <c:lblAlgn val="ctr"/>
        <c:lblOffset val="100"/>
        <c:noMultiLvlLbl val="0"/>
      </c:catAx>
      <c:valAx>
        <c:axId val="347542744"/>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2"/>
                </a:solidFill>
                <a:latin typeface="+mn-lt"/>
                <a:ea typeface="+mn-ea"/>
                <a:cs typeface="+mn-cs"/>
              </a:defRPr>
            </a:pPr>
            <a:endParaRPr lang="en-US"/>
          </a:p>
        </c:txPr>
        <c:crossAx val="3475423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US" sz="2400" b="0" i="0" u="none" strike="noStrike" kern="1200" cap="all" spc="0" baseline="0">
                <a:gradFill>
                  <a:gsLst>
                    <a:gs pos="0">
                      <a:sysClr val="windowText" lastClr="000000">
                        <a:lumMod val="50000"/>
                        <a:lumOff val="50000"/>
                      </a:sysClr>
                    </a:gs>
                    <a:gs pos="100000">
                      <a:sysClr val="windowText" lastClr="000000">
                        <a:lumMod val="85000"/>
                        <a:lumOff val="15000"/>
                      </a:sysClr>
                    </a:gs>
                  </a:gsLst>
                  <a:lin ang="5400000" scaled="0"/>
                </a:gradFill>
                <a:latin typeface="+mn-lt"/>
                <a:ea typeface="+mn-ea"/>
                <a:cs typeface="+mn-cs"/>
              </a:defRPr>
            </a:pPr>
            <a:r>
              <a:rPr lang="en-US" sz="2400" b="0" i="0" u="none" strike="noStrike" kern="1200" cap="all" spc="0" baseline="0">
                <a:gradFill>
                  <a:gsLst>
                    <a:gs pos="0">
                      <a:sysClr val="windowText" lastClr="000000">
                        <a:lumMod val="50000"/>
                        <a:lumOff val="50000"/>
                      </a:sysClr>
                    </a:gs>
                    <a:gs pos="100000">
                      <a:sysClr val="windowText" lastClr="000000">
                        <a:lumMod val="85000"/>
                        <a:lumOff val="15000"/>
                      </a:sysClr>
                    </a:gs>
                  </a:gsLst>
                  <a:lin ang="5400000" scaled="0"/>
                </a:gradFill>
                <a:latin typeface="+mn-lt"/>
                <a:ea typeface="+mn-ea"/>
                <a:cs typeface="+mn-cs"/>
              </a:rPr>
              <a:t>COMPLETION RATE trend AGAINST AVERAGE PER month</a:t>
            </a:r>
          </a:p>
        </c:rich>
      </c:tx>
      <c:overlay val="0"/>
      <c:spPr>
        <a:noFill/>
        <a:ln>
          <a:noFill/>
        </a:ln>
        <a:effectLst/>
      </c:spPr>
      <c:txPr>
        <a:bodyPr rot="0" spcFirstLastPara="1" vertOverflow="ellipsis" vert="horz" wrap="square" anchor="ctr" anchorCtr="1"/>
        <a:lstStyle/>
        <a:p>
          <a:pPr algn="ctr" rtl="0">
            <a:defRPr lang="en-US" sz="2400" b="0" i="0" u="none" strike="noStrike" kern="1200" cap="all" spc="0" baseline="0">
              <a:gradFill>
                <a:gsLst>
                  <a:gs pos="0">
                    <a:sysClr val="windowText" lastClr="000000">
                      <a:lumMod val="50000"/>
                      <a:lumOff val="50000"/>
                    </a:sysClr>
                  </a:gs>
                  <a:gs pos="100000">
                    <a:sysClr val="windowText" lastClr="000000">
                      <a:lumMod val="85000"/>
                      <a:lumOff val="15000"/>
                    </a:sysClr>
                  </a:gs>
                </a:gsLst>
                <a:lin ang="5400000" scaled="0"/>
              </a:gradFill>
              <a:latin typeface="+mn-lt"/>
              <a:ea typeface="+mn-ea"/>
              <a:cs typeface="+mn-cs"/>
            </a:defRPr>
          </a:pPr>
          <a:endParaRPr lang="en-US"/>
        </a:p>
      </c:txPr>
    </c:title>
    <c:autoTitleDeleted val="0"/>
    <c:plotArea>
      <c:layout/>
      <c:areaChart>
        <c:grouping val="stacked"/>
        <c:varyColors val="0"/>
        <c:ser>
          <c:idx val="1"/>
          <c:order val="1"/>
          <c:tx>
            <c:v>Completed</c:v>
          </c:tx>
          <c:spPr>
            <a:solidFill>
              <a:schemeClr val="accent1">
                <a:alpha val="43000"/>
              </a:schemeClr>
            </a:solidFill>
            <a:ln w="25400">
              <a:noFill/>
            </a:ln>
            <a:effectLst/>
          </c:spPr>
          <c:cat>
            <c:numRef>
              <c:f>[0]!WipDayDateRange</c:f>
              <c:numCache>
                <c:formatCode>m/d/yyyy</c:formatCode>
                <c:ptCount val="120"/>
                <c:pt idx="0">
                  <c:v>42018</c:v>
                </c:pt>
                <c:pt idx="1">
                  <c:v>42019</c:v>
                </c:pt>
                <c:pt idx="2">
                  <c:v>42020</c:v>
                </c:pt>
                <c:pt idx="3">
                  <c:v>42021</c:v>
                </c:pt>
                <c:pt idx="4">
                  <c:v>42022</c:v>
                </c:pt>
                <c:pt idx="5">
                  <c:v>42023</c:v>
                </c:pt>
                <c:pt idx="6">
                  <c:v>42024</c:v>
                </c:pt>
                <c:pt idx="7">
                  <c:v>42025</c:v>
                </c:pt>
                <c:pt idx="8">
                  <c:v>42026</c:v>
                </c:pt>
                <c:pt idx="9">
                  <c:v>42027</c:v>
                </c:pt>
                <c:pt idx="10">
                  <c:v>42028</c:v>
                </c:pt>
                <c:pt idx="11">
                  <c:v>42029</c:v>
                </c:pt>
                <c:pt idx="12">
                  <c:v>42030</c:v>
                </c:pt>
                <c:pt idx="13">
                  <c:v>42031</c:v>
                </c:pt>
                <c:pt idx="14">
                  <c:v>42032</c:v>
                </c:pt>
                <c:pt idx="15">
                  <c:v>42033</c:v>
                </c:pt>
                <c:pt idx="16">
                  <c:v>42034</c:v>
                </c:pt>
                <c:pt idx="17">
                  <c:v>42035</c:v>
                </c:pt>
                <c:pt idx="18">
                  <c:v>42036</c:v>
                </c:pt>
                <c:pt idx="19">
                  <c:v>42037</c:v>
                </c:pt>
                <c:pt idx="20">
                  <c:v>42038</c:v>
                </c:pt>
                <c:pt idx="21">
                  <c:v>42039</c:v>
                </c:pt>
                <c:pt idx="22">
                  <c:v>42040</c:v>
                </c:pt>
                <c:pt idx="23">
                  <c:v>42041</c:v>
                </c:pt>
                <c:pt idx="24">
                  <c:v>42042</c:v>
                </c:pt>
                <c:pt idx="25">
                  <c:v>42043</c:v>
                </c:pt>
                <c:pt idx="26">
                  <c:v>42044</c:v>
                </c:pt>
                <c:pt idx="27">
                  <c:v>42045</c:v>
                </c:pt>
                <c:pt idx="28">
                  <c:v>42046</c:v>
                </c:pt>
                <c:pt idx="29">
                  <c:v>42047</c:v>
                </c:pt>
                <c:pt idx="30">
                  <c:v>42048</c:v>
                </c:pt>
                <c:pt idx="31">
                  <c:v>42049</c:v>
                </c:pt>
                <c:pt idx="32">
                  <c:v>42050</c:v>
                </c:pt>
                <c:pt idx="33">
                  <c:v>42051</c:v>
                </c:pt>
                <c:pt idx="34">
                  <c:v>42052</c:v>
                </c:pt>
                <c:pt idx="35">
                  <c:v>42053</c:v>
                </c:pt>
                <c:pt idx="36">
                  <c:v>42054</c:v>
                </c:pt>
                <c:pt idx="37">
                  <c:v>42055</c:v>
                </c:pt>
                <c:pt idx="38">
                  <c:v>42056</c:v>
                </c:pt>
                <c:pt idx="39">
                  <c:v>42057</c:v>
                </c:pt>
                <c:pt idx="40">
                  <c:v>42058</c:v>
                </c:pt>
                <c:pt idx="41">
                  <c:v>42059</c:v>
                </c:pt>
                <c:pt idx="42">
                  <c:v>42060</c:v>
                </c:pt>
                <c:pt idx="43">
                  <c:v>42061</c:v>
                </c:pt>
                <c:pt idx="44">
                  <c:v>42062</c:v>
                </c:pt>
                <c:pt idx="45">
                  <c:v>42063</c:v>
                </c:pt>
                <c:pt idx="46">
                  <c:v>42064</c:v>
                </c:pt>
                <c:pt idx="47">
                  <c:v>42065</c:v>
                </c:pt>
                <c:pt idx="48">
                  <c:v>42066</c:v>
                </c:pt>
                <c:pt idx="49">
                  <c:v>42067</c:v>
                </c:pt>
                <c:pt idx="50">
                  <c:v>42068</c:v>
                </c:pt>
                <c:pt idx="51">
                  <c:v>42069</c:v>
                </c:pt>
                <c:pt idx="52">
                  <c:v>42070</c:v>
                </c:pt>
                <c:pt idx="53">
                  <c:v>42071</c:v>
                </c:pt>
                <c:pt idx="54">
                  <c:v>42072</c:v>
                </c:pt>
                <c:pt idx="55">
                  <c:v>42073</c:v>
                </c:pt>
                <c:pt idx="56">
                  <c:v>42074</c:v>
                </c:pt>
                <c:pt idx="57">
                  <c:v>42075</c:v>
                </c:pt>
                <c:pt idx="58">
                  <c:v>42076</c:v>
                </c:pt>
                <c:pt idx="59">
                  <c:v>42077</c:v>
                </c:pt>
                <c:pt idx="60">
                  <c:v>42078</c:v>
                </c:pt>
                <c:pt idx="61">
                  <c:v>42079</c:v>
                </c:pt>
                <c:pt idx="62">
                  <c:v>42080</c:v>
                </c:pt>
                <c:pt idx="63">
                  <c:v>42081</c:v>
                </c:pt>
                <c:pt idx="64">
                  <c:v>42082</c:v>
                </c:pt>
                <c:pt idx="65">
                  <c:v>42083</c:v>
                </c:pt>
                <c:pt idx="66">
                  <c:v>42084</c:v>
                </c:pt>
                <c:pt idx="67">
                  <c:v>42085</c:v>
                </c:pt>
                <c:pt idx="68">
                  <c:v>42086</c:v>
                </c:pt>
                <c:pt idx="69">
                  <c:v>42087</c:v>
                </c:pt>
                <c:pt idx="70">
                  <c:v>42088</c:v>
                </c:pt>
                <c:pt idx="71">
                  <c:v>42089</c:v>
                </c:pt>
                <c:pt idx="72">
                  <c:v>42090</c:v>
                </c:pt>
                <c:pt idx="73">
                  <c:v>42091</c:v>
                </c:pt>
                <c:pt idx="74">
                  <c:v>42092</c:v>
                </c:pt>
                <c:pt idx="75">
                  <c:v>42093</c:v>
                </c:pt>
                <c:pt idx="76">
                  <c:v>42094</c:v>
                </c:pt>
                <c:pt idx="77">
                  <c:v>42095</c:v>
                </c:pt>
                <c:pt idx="78">
                  <c:v>42096</c:v>
                </c:pt>
                <c:pt idx="79">
                  <c:v>42097</c:v>
                </c:pt>
                <c:pt idx="80">
                  <c:v>42098</c:v>
                </c:pt>
                <c:pt idx="81">
                  <c:v>42099</c:v>
                </c:pt>
                <c:pt idx="82">
                  <c:v>42100</c:v>
                </c:pt>
                <c:pt idx="83">
                  <c:v>42101</c:v>
                </c:pt>
                <c:pt idx="84">
                  <c:v>42102</c:v>
                </c:pt>
                <c:pt idx="85">
                  <c:v>42103</c:v>
                </c:pt>
                <c:pt idx="86">
                  <c:v>42104</c:v>
                </c:pt>
                <c:pt idx="87">
                  <c:v>42105</c:v>
                </c:pt>
                <c:pt idx="88">
                  <c:v>42106</c:v>
                </c:pt>
                <c:pt idx="89">
                  <c:v>42107</c:v>
                </c:pt>
                <c:pt idx="90">
                  <c:v>42108</c:v>
                </c:pt>
                <c:pt idx="91">
                  <c:v>42109</c:v>
                </c:pt>
                <c:pt idx="92">
                  <c:v>42110</c:v>
                </c:pt>
                <c:pt idx="93">
                  <c:v>42111</c:v>
                </c:pt>
                <c:pt idx="94">
                  <c:v>42112</c:v>
                </c:pt>
                <c:pt idx="95">
                  <c:v>42113</c:v>
                </c:pt>
                <c:pt idx="96">
                  <c:v>42114</c:v>
                </c:pt>
                <c:pt idx="97">
                  <c:v>42115</c:v>
                </c:pt>
                <c:pt idx="98">
                  <c:v>42116</c:v>
                </c:pt>
                <c:pt idx="99">
                  <c:v>42117</c:v>
                </c:pt>
                <c:pt idx="100">
                  <c:v>42118</c:v>
                </c:pt>
                <c:pt idx="101">
                  <c:v>42119</c:v>
                </c:pt>
                <c:pt idx="102">
                  <c:v>42120</c:v>
                </c:pt>
                <c:pt idx="103">
                  <c:v>42121</c:v>
                </c:pt>
                <c:pt idx="104">
                  <c:v>42122</c:v>
                </c:pt>
                <c:pt idx="105">
                  <c:v>42123</c:v>
                </c:pt>
                <c:pt idx="106">
                  <c:v>42124</c:v>
                </c:pt>
                <c:pt idx="107">
                  <c:v>42125</c:v>
                </c:pt>
                <c:pt idx="108">
                  <c:v>42126</c:v>
                </c:pt>
                <c:pt idx="109">
                  <c:v>42127</c:v>
                </c:pt>
                <c:pt idx="110">
                  <c:v>42128</c:v>
                </c:pt>
                <c:pt idx="111">
                  <c:v>42129</c:v>
                </c:pt>
                <c:pt idx="112">
                  <c:v>42130</c:v>
                </c:pt>
                <c:pt idx="113">
                  <c:v>42131</c:v>
                </c:pt>
                <c:pt idx="114">
                  <c:v>42132</c:v>
                </c:pt>
                <c:pt idx="115">
                  <c:v>42133</c:v>
                </c:pt>
                <c:pt idx="116">
                  <c:v>42134</c:v>
                </c:pt>
                <c:pt idx="117">
                  <c:v>42135</c:v>
                </c:pt>
                <c:pt idx="118">
                  <c:v>42136</c:v>
                </c:pt>
                <c:pt idx="119">
                  <c:v>42137</c:v>
                </c:pt>
              </c:numCache>
            </c:numRef>
          </c:cat>
          <c:val>
            <c:numRef>
              <c:f>'Work in Progress'!$M$2:$M$121</c:f>
              <c:numCache>
                <c:formatCode>General</c:formatCode>
                <c:ptCount val="120"/>
                <c:pt idx="0">
                  <c:v>0</c:v>
                </c:pt>
                <c:pt idx="1">
                  <c:v>0</c:v>
                </c:pt>
                <c:pt idx="2">
                  <c:v>0</c:v>
                </c:pt>
                <c:pt idx="3">
                  <c:v>0</c:v>
                </c:pt>
                <c:pt idx="4">
                  <c:v>0</c:v>
                </c:pt>
                <c:pt idx="5">
                  <c:v>0</c:v>
                </c:pt>
                <c:pt idx="6">
                  <c:v>0</c:v>
                </c:pt>
                <c:pt idx="7">
                  <c:v>1</c:v>
                </c:pt>
                <c:pt idx="8">
                  <c:v>1</c:v>
                </c:pt>
                <c:pt idx="9">
                  <c:v>1</c:v>
                </c:pt>
                <c:pt idx="10">
                  <c:v>1</c:v>
                </c:pt>
                <c:pt idx="11">
                  <c:v>1</c:v>
                </c:pt>
                <c:pt idx="12">
                  <c:v>4.2352941176470589</c:v>
                </c:pt>
                <c:pt idx="13">
                  <c:v>4.5882352941176476</c:v>
                </c:pt>
                <c:pt idx="14">
                  <c:v>4.9411764705882355</c:v>
                </c:pt>
                <c:pt idx="15">
                  <c:v>5.2941176470588243</c:v>
                </c:pt>
                <c:pt idx="16">
                  <c:v>5.6470588235294121</c:v>
                </c:pt>
                <c:pt idx="17">
                  <c:v>6</c:v>
                </c:pt>
                <c:pt idx="18">
                  <c:v>6</c:v>
                </c:pt>
                <c:pt idx="19">
                  <c:v>7.518518518518519</c:v>
                </c:pt>
                <c:pt idx="20">
                  <c:v>9</c:v>
                </c:pt>
                <c:pt idx="21">
                  <c:v>10.555555555555555</c:v>
                </c:pt>
                <c:pt idx="22">
                  <c:v>12.074074074074074</c:v>
                </c:pt>
                <c:pt idx="23">
                  <c:v>13.592592592592593</c:v>
                </c:pt>
                <c:pt idx="24">
                  <c:v>15.111111111111111</c:v>
                </c:pt>
                <c:pt idx="25">
                  <c:v>16.62962962962963</c:v>
                </c:pt>
                <c:pt idx="26">
                  <c:v>18.148148148148149</c:v>
                </c:pt>
                <c:pt idx="27">
                  <c:v>19.666666666666668</c:v>
                </c:pt>
                <c:pt idx="28">
                  <c:v>21.185185185185187</c:v>
                </c:pt>
                <c:pt idx="29">
                  <c:v>22.703703703703706</c:v>
                </c:pt>
                <c:pt idx="30">
                  <c:v>24</c:v>
                </c:pt>
                <c:pt idx="31">
                  <c:v>24</c:v>
                </c:pt>
                <c:pt idx="32">
                  <c:v>24</c:v>
                </c:pt>
                <c:pt idx="33">
                  <c:v>25</c:v>
                </c:pt>
                <c:pt idx="34">
                  <c:v>30</c:v>
                </c:pt>
                <c:pt idx="35">
                  <c:v>31</c:v>
                </c:pt>
                <c:pt idx="36">
                  <c:v>31</c:v>
                </c:pt>
                <c:pt idx="37">
                  <c:v>31</c:v>
                </c:pt>
                <c:pt idx="38">
                  <c:v>31</c:v>
                </c:pt>
                <c:pt idx="39">
                  <c:v>31</c:v>
                </c:pt>
                <c:pt idx="40">
                  <c:v>34</c:v>
                </c:pt>
                <c:pt idx="41">
                  <c:v>37</c:v>
                </c:pt>
                <c:pt idx="42">
                  <c:v>41</c:v>
                </c:pt>
                <c:pt idx="43">
                  <c:v>42</c:v>
                </c:pt>
                <c:pt idx="44">
                  <c:v>45.481481481481481</c:v>
                </c:pt>
                <c:pt idx="45">
                  <c:v>47</c:v>
                </c:pt>
                <c:pt idx="46">
                  <c:v>47</c:v>
                </c:pt>
                <c:pt idx="47">
                  <c:v>48</c:v>
                </c:pt>
                <c:pt idx="48">
                  <c:v>49</c:v>
                </c:pt>
                <c:pt idx="49">
                  <c:v>50.7</c:v>
                </c:pt>
                <c:pt idx="50">
                  <c:v>51.933333333333337</c:v>
                </c:pt>
                <c:pt idx="51">
                  <c:v>53.166666666666664</c:v>
                </c:pt>
                <c:pt idx="52">
                  <c:v>54.4</c:v>
                </c:pt>
                <c:pt idx="53">
                  <c:v>55.633333333333333</c:v>
                </c:pt>
                <c:pt idx="54">
                  <c:v>56.866666666666667</c:v>
                </c:pt>
                <c:pt idx="55">
                  <c:v>58.1</c:v>
                </c:pt>
                <c:pt idx="56">
                  <c:v>59.333333333333336</c:v>
                </c:pt>
                <c:pt idx="57">
                  <c:v>60.566666666666663</c:v>
                </c:pt>
                <c:pt idx="58">
                  <c:v>61.8</c:v>
                </c:pt>
                <c:pt idx="59">
                  <c:v>63.033333333333331</c:v>
                </c:pt>
                <c:pt idx="60">
                  <c:v>64.266666666666666</c:v>
                </c:pt>
                <c:pt idx="61">
                  <c:v>65.5</c:v>
                </c:pt>
                <c:pt idx="62">
                  <c:v>66.733333333333334</c:v>
                </c:pt>
                <c:pt idx="63">
                  <c:v>67.966666666666669</c:v>
                </c:pt>
                <c:pt idx="64">
                  <c:v>69.2</c:v>
                </c:pt>
                <c:pt idx="65">
                  <c:v>70.433333333333337</c:v>
                </c:pt>
                <c:pt idx="66">
                  <c:v>71.666666666666671</c:v>
                </c:pt>
                <c:pt idx="67">
                  <c:v>72.900000000000006</c:v>
                </c:pt>
                <c:pt idx="68">
                  <c:v>74.133333333333326</c:v>
                </c:pt>
                <c:pt idx="69">
                  <c:v>75.366666666666674</c:v>
                </c:pt>
                <c:pt idx="70">
                  <c:v>76.599999999999994</c:v>
                </c:pt>
                <c:pt idx="71">
                  <c:v>77.833333333333343</c:v>
                </c:pt>
                <c:pt idx="72">
                  <c:v>79.066666666666663</c:v>
                </c:pt>
                <c:pt idx="73">
                  <c:v>80.300000000000011</c:v>
                </c:pt>
                <c:pt idx="74">
                  <c:v>81.533333333333331</c:v>
                </c:pt>
                <c:pt idx="75">
                  <c:v>82.766666666666666</c:v>
                </c:pt>
                <c:pt idx="76">
                  <c:v>84</c:v>
                </c:pt>
                <c:pt idx="77">
                  <c:v>84</c:v>
                </c:pt>
                <c:pt idx="78">
                  <c:v>85.34482758620689</c:v>
                </c:pt>
                <c:pt idx="79">
                  <c:v>86.689655172413794</c:v>
                </c:pt>
                <c:pt idx="80">
                  <c:v>88.034482758620683</c:v>
                </c:pt>
                <c:pt idx="81">
                  <c:v>89.379310344827587</c:v>
                </c:pt>
                <c:pt idx="82">
                  <c:v>90.724137931034477</c:v>
                </c:pt>
                <c:pt idx="83">
                  <c:v>92.068965517241381</c:v>
                </c:pt>
                <c:pt idx="84">
                  <c:v>93.41379310344827</c:v>
                </c:pt>
                <c:pt idx="85">
                  <c:v>94.758620689655174</c:v>
                </c:pt>
                <c:pt idx="86">
                  <c:v>96.103448275862064</c:v>
                </c:pt>
                <c:pt idx="87">
                  <c:v>97.448275862068968</c:v>
                </c:pt>
                <c:pt idx="88">
                  <c:v>98.793103448275858</c:v>
                </c:pt>
                <c:pt idx="89">
                  <c:v>100.13793103448276</c:v>
                </c:pt>
                <c:pt idx="90">
                  <c:v>101.48275862068965</c:v>
                </c:pt>
                <c:pt idx="91">
                  <c:v>102.82758620689656</c:v>
                </c:pt>
                <c:pt idx="92">
                  <c:v>104.17241379310344</c:v>
                </c:pt>
                <c:pt idx="93">
                  <c:v>105.51724137931035</c:v>
                </c:pt>
                <c:pt idx="94">
                  <c:v>106.86206896551724</c:v>
                </c:pt>
                <c:pt idx="95">
                  <c:v>108</c:v>
                </c:pt>
                <c:pt idx="96">
                  <c:v>109</c:v>
                </c:pt>
                <c:pt idx="97">
                  <c:v>109</c:v>
                </c:pt>
                <c:pt idx="98">
                  <c:v>111</c:v>
                </c:pt>
                <c:pt idx="99">
                  <c:v>113.58620689655173</c:v>
                </c:pt>
                <c:pt idx="100">
                  <c:v>114.93103448275862</c:v>
                </c:pt>
                <c:pt idx="101">
                  <c:v>116</c:v>
                </c:pt>
                <c:pt idx="102">
                  <c:v>116</c:v>
                </c:pt>
                <c:pt idx="103">
                  <c:v>118.9655172413793</c:v>
                </c:pt>
                <c:pt idx="104">
                  <c:v>120.31034482758621</c:v>
                </c:pt>
                <c:pt idx="105">
                  <c:v>121.65517241379311</c:v>
                </c:pt>
                <c:pt idx="106">
                  <c:v>123</c:v>
                </c:pt>
                <c:pt idx="107">
                  <c:v>124</c:v>
                </c:pt>
                <c:pt idx="108">
                  <c:v>124</c:v>
                </c:pt>
                <c:pt idx="109">
                  <c:v>124</c:v>
                </c:pt>
                <c:pt idx="110">
                  <c:v>126</c:v>
                </c:pt>
                <c:pt idx="111">
                  <c:v>127</c:v>
                </c:pt>
                <c:pt idx="112">
                  <c:v>130</c:v>
                </c:pt>
                <c:pt idx="113">
                  <c:v>130</c:v>
                </c:pt>
                <c:pt idx="114">
                  <c:v>132</c:v>
                </c:pt>
                <c:pt idx="115">
                  <c:v>132</c:v>
                </c:pt>
                <c:pt idx="116">
                  <c:v>132</c:v>
                </c:pt>
                <c:pt idx="117">
                  <c:v>135</c:v>
                </c:pt>
                <c:pt idx="118">
                  <c:v>138</c:v>
                </c:pt>
                <c:pt idx="119">
                  <c:v>141</c:v>
                </c:pt>
              </c:numCache>
            </c:numRef>
          </c:val>
          <c:extLst>
            <c:ext xmlns:c16="http://schemas.microsoft.com/office/drawing/2014/chart" uri="{C3380CC4-5D6E-409C-BE32-E72D297353CC}">
              <c16:uniqueId val="{00000000-63CD-462E-9668-807388BD51B4}"/>
            </c:ext>
          </c:extLst>
        </c:ser>
        <c:ser>
          <c:idx val="0"/>
          <c:order val="2"/>
          <c:tx>
            <c:v>Slower than Avg.</c:v>
          </c:tx>
          <c:spPr>
            <a:solidFill>
              <a:schemeClr val="accent2"/>
            </a:solidFill>
            <a:ln>
              <a:noFill/>
            </a:ln>
            <a:effectLst/>
          </c:spPr>
          <c:val>
            <c:numRef>
              <c:f>'Work in Progress'!$N$2:$N$121</c:f>
              <c:numCache>
                <c:formatCode>General</c:formatCode>
                <c:ptCount val="120"/>
                <c:pt idx="0">
                  <c:v>0</c:v>
                </c:pt>
                <c:pt idx="1">
                  <c:v>0.35294117647058826</c:v>
                </c:pt>
                <c:pt idx="2">
                  <c:v>0.70588235294117652</c:v>
                </c:pt>
                <c:pt idx="3">
                  <c:v>1.0588235294117647</c:v>
                </c:pt>
                <c:pt idx="4">
                  <c:v>1.411764705882353</c:v>
                </c:pt>
                <c:pt idx="5">
                  <c:v>1.7647058823529413</c:v>
                </c:pt>
                <c:pt idx="6">
                  <c:v>2.1176470588235294</c:v>
                </c:pt>
                <c:pt idx="7">
                  <c:v>1.4705882352941178</c:v>
                </c:pt>
                <c:pt idx="8">
                  <c:v>1.8235294117647061</c:v>
                </c:pt>
                <c:pt idx="9">
                  <c:v>2.1764705882352944</c:v>
                </c:pt>
                <c:pt idx="10">
                  <c:v>2.5294117647058827</c:v>
                </c:pt>
                <c:pt idx="11">
                  <c:v>2.882352941176471</c:v>
                </c:pt>
                <c:pt idx="12">
                  <c:v>0</c:v>
                </c:pt>
                <c:pt idx="13">
                  <c:v>0</c:v>
                </c:pt>
                <c:pt idx="14">
                  <c:v>0</c:v>
                </c:pt>
                <c:pt idx="15">
                  <c:v>0</c:v>
                </c:pt>
                <c:pt idx="16">
                  <c:v>0</c:v>
                </c:pt>
                <c:pt idx="17">
                  <c:v>0</c:v>
                </c:pt>
                <c:pt idx="18">
                  <c:v>0</c:v>
                </c:pt>
                <c:pt idx="19">
                  <c:v>0</c:v>
                </c:pt>
                <c:pt idx="20">
                  <c:v>3.703703703703809E-2</c:v>
                </c:pt>
                <c:pt idx="21">
                  <c:v>0</c:v>
                </c:pt>
                <c:pt idx="22">
                  <c:v>0</c:v>
                </c:pt>
                <c:pt idx="23">
                  <c:v>0</c:v>
                </c:pt>
                <c:pt idx="24">
                  <c:v>0</c:v>
                </c:pt>
                <c:pt idx="25">
                  <c:v>0</c:v>
                </c:pt>
                <c:pt idx="26">
                  <c:v>0</c:v>
                </c:pt>
                <c:pt idx="27">
                  <c:v>0</c:v>
                </c:pt>
                <c:pt idx="28">
                  <c:v>0</c:v>
                </c:pt>
                <c:pt idx="29">
                  <c:v>0</c:v>
                </c:pt>
                <c:pt idx="30">
                  <c:v>0.22222222222222143</c:v>
                </c:pt>
                <c:pt idx="31">
                  <c:v>1.7407407407407405</c:v>
                </c:pt>
                <c:pt idx="32">
                  <c:v>3.2592592592592595</c:v>
                </c:pt>
                <c:pt idx="33">
                  <c:v>3.7777777777777786</c:v>
                </c:pt>
                <c:pt idx="34">
                  <c:v>0.29629629629629761</c:v>
                </c:pt>
                <c:pt idx="35">
                  <c:v>0.81481481481481666</c:v>
                </c:pt>
                <c:pt idx="36">
                  <c:v>2.3333333333333357</c:v>
                </c:pt>
                <c:pt idx="37">
                  <c:v>3.8518518518518547</c:v>
                </c:pt>
                <c:pt idx="38">
                  <c:v>5.3703703703703738</c:v>
                </c:pt>
                <c:pt idx="39">
                  <c:v>6.8888888888888857</c:v>
                </c:pt>
                <c:pt idx="40">
                  <c:v>5.4074074074074119</c:v>
                </c:pt>
                <c:pt idx="41">
                  <c:v>3.9259259259259309</c:v>
                </c:pt>
                <c:pt idx="42">
                  <c:v>1.4444444444444429</c:v>
                </c:pt>
                <c:pt idx="43">
                  <c:v>1.9629629629629619</c:v>
                </c:pt>
                <c:pt idx="44">
                  <c:v>0</c:v>
                </c:pt>
                <c:pt idx="45">
                  <c:v>0</c:v>
                </c:pt>
                <c:pt idx="46">
                  <c:v>0</c:v>
                </c:pt>
                <c:pt idx="47">
                  <c:v>0.23333333333333428</c:v>
                </c:pt>
                <c:pt idx="48">
                  <c:v>0.46666666666666856</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0.20689655172414234</c:v>
                </c:pt>
                <c:pt idx="96">
                  <c:v>0.55172413793103203</c:v>
                </c:pt>
                <c:pt idx="97">
                  <c:v>1.8965517241379359</c:v>
                </c:pt>
                <c:pt idx="98">
                  <c:v>1.2413793103448256</c:v>
                </c:pt>
                <c:pt idx="99">
                  <c:v>0</c:v>
                </c:pt>
                <c:pt idx="100">
                  <c:v>0</c:v>
                </c:pt>
                <c:pt idx="101">
                  <c:v>0.27586206896552312</c:v>
                </c:pt>
                <c:pt idx="102">
                  <c:v>1.6206896551724128</c:v>
                </c:pt>
                <c:pt idx="103">
                  <c:v>0</c:v>
                </c:pt>
                <c:pt idx="104">
                  <c:v>0</c:v>
                </c:pt>
                <c:pt idx="105">
                  <c:v>0</c:v>
                </c:pt>
                <c:pt idx="106">
                  <c:v>0</c:v>
                </c:pt>
                <c:pt idx="107">
                  <c:v>0</c:v>
                </c:pt>
                <c:pt idx="108">
                  <c:v>1.4166666666666714</c:v>
                </c:pt>
                <c:pt idx="109">
                  <c:v>2.8333333333333286</c:v>
                </c:pt>
                <c:pt idx="110">
                  <c:v>2.25</c:v>
                </c:pt>
                <c:pt idx="111">
                  <c:v>2.6666666666666572</c:v>
                </c:pt>
                <c:pt idx="112">
                  <c:v>1.0833333333333428</c:v>
                </c:pt>
                <c:pt idx="113">
                  <c:v>2.5</c:v>
                </c:pt>
                <c:pt idx="114">
                  <c:v>1.9166666666666572</c:v>
                </c:pt>
                <c:pt idx="115">
                  <c:v>3.3333333333333428</c:v>
                </c:pt>
                <c:pt idx="116">
                  <c:v>4.75</c:v>
                </c:pt>
                <c:pt idx="117">
                  <c:v>3.1666666666666572</c:v>
                </c:pt>
                <c:pt idx="118">
                  <c:v>1.5833333333333428</c:v>
                </c:pt>
                <c:pt idx="119">
                  <c:v>0</c:v>
                </c:pt>
              </c:numCache>
            </c:numRef>
          </c:val>
          <c:extLst>
            <c:ext xmlns:c16="http://schemas.microsoft.com/office/drawing/2014/chart" uri="{C3380CC4-5D6E-409C-BE32-E72D297353CC}">
              <c16:uniqueId val="{00000001-63CD-462E-9668-807388BD51B4}"/>
            </c:ext>
          </c:extLst>
        </c:ser>
        <c:ser>
          <c:idx val="2"/>
          <c:order val="3"/>
          <c:tx>
            <c:v>Faster than Avg.</c:v>
          </c:tx>
          <c:spPr>
            <a:solidFill>
              <a:schemeClr val="accent1">
                <a:lumMod val="75000"/>
              </a:schemeClr>
            </a:solidFill>
            <a:ln>
              <a:noFill/>
            </a:ln>
            <a:effectLst/>
          </c:spPr>
          <c:val>
            <c:numRef>
              <c:f>'Work in Progress'!$O$2:$O$121</c:f>
              <c:numCache>
                <c:formatCode>General</c:formatCode>
                <c:ptCount val="120"/>
                <c:pt idx="0">
                  <c:v>0</c:v>
                </c:pt>
                <c:pt idx="1">
                  <c:v>0</c:v>
                </c:pt>
                <c:pt idx="2">
                  <c:v>0</c:v>
                </c:pt>
                <c:pt idx="3">
                  <c:v>0</c:v>
                </c:pt>
                <c:pt idx="4">
                  <c:v>0</c:v>
                </c:pt>
                <c:pt idx="5">
                  <c:v>0</c:v>
                </c:pt>
                <c:pt idx="6">
                  <c:v>0</c:v>
                </c:pt>
                <c:pt idx="7">
                  <c:v>0</c:v>
                </c:pt>
                <c:pt idx="8">
                  <c:v>0</c:v>
                </c:pt>
                <c:pt idx="9">
                  <c:v>0</c:v>
                </c:pt>
                <c:pt idx="10">
                  <c:v>0</c:v>
                </c:pt>
                <c:pt idx="11">
                  <c:v>0</c:v>
                </c:pt>
                <c:pt idx="12">
                  <c:v>0.76470588235294112</c:v>
                </c:pt>
                <c:pt idx="13">
                  <c:v>0.41176470588235237</c:v>
                </c:pt>
                <c:pt idx="14">
                  <c:v>5.8823529411764497E-2</c:v>
                </c:pt>
                <c:pt idx="15">
                  <c:v>0.70588235294117574</c:v>
                </c:pt>
                <c:pt idx="16">
                  <c:v>0.35294117647058787</c:v>
                </c:pt>
                <c:pt idx="17">
                  <c:v>0</c:v>
                </c:pt>
                <c:pt idx="18">
                  <c:v>0</c:v>
                </c:pt>
                <c:pt idx="19">
                  <c:v>1.481481481481481</c:v>
                </c:pt>
                <c:pt idx="20">
                  <c:v>0</c:v>
                </c:pt>
                <c:pt idx="21">
                  <c:v>3.4444444444444446</c:v>
                </c:pt>
                <c:pt idx="22">
                  <c:v>3.9259259259259256</c:v>
                </c:pt>
                <c:pt idx="23">
                  <c:v>3.4074074074074066</c:v>
                </c:pt>
                <c:pt idx="24">
                  <c:v>1.8888888888888893</c:v>
                </c:pt>
                <c:pt idx="25">
                  <c:v>0.37037037037037024</c:v>
                </c:pt>
                <c:pt idx="26">
                  <c:v>1.8518518518518512</c:v>
                </c:pt>
                <c:pt idx="27">
                  <c:v>1.3333333333333321</c:v>
                </c:pt>
                <c:pt idx="28">
                  <c:v>1.8148148148148131</c:v>
                </c:pt>
                <c:pt idx="29">
                  <c:v>1.2962962962962941</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1.518518518518519</c:v>
                </c:pt>
                <c:pt idx="45">
                  <c:v>0</c:v>
                </c:pt>
                <c:pt idx="46">
                  <c:v>0</c:v>
                </c:pt>
                <c:pt idx="47">
                  <c:v>0</c:v>
                </c:pt>
                <c:pt idx="48">
                  <c:v>0</c:v>
                </c:pt>
                <c:pt idx="49">
                  <c:v>0.29999999999999716</c:v>
                </c:pt>
                <c:pt idx="50">
                  <c:v>2.0666666666666629</c:v>
                </c:pt>
                <c:pt idx="51">
                  <c:v>2.8333333333333357</c:v>
                </c:pt>
                <c:pt idx="52">
                  <c:v>1.6000000000000014</c:v>
                </c:pt>
                <c:pt idx="53">
                  <c:v>0.36666666666666714</c:v>
                </c:pt>
                <c:pt idx="54">
                  <c:v>0.13333333333333286</c:v>
                </c:pt>
                <c:pt idx="55">
                  <c:v>5.8999999999999986</c:v>
                </c:pt>
                <c:pt idx="56">
                  <c:v>5.6666666666666643</c:v>
                </c:pt>
                <c:pt idx="57">
                  <c:v>6.4333333333333371</c:v>
                </c:pt>
                <c:pt idx="58">
                  <c:v>5.2000000000000028</c:v>
                </c:pt>
                <c:pt idx="59">
                  <c:v>3.9666666666666686</c:v>
                </c:pt>
                <c:pt idx="60">
                  <c:v>2.7333333333333343</c:v>
                </c:pt>
                <c:pt idx="61">
                  <c:v>1.5</c:v>
                </c:pt>
                <c:pt idx="62">
                  <c:v>4.2666666666666657</c:v>
                </c:pt>
                <c:pt idx="63">
                  <c:v>3.0333333333333314</c:v>
                </c:pt>
                <c:pt idx="64">
                  <c:v>3.7999999999999972</c:v>
                </c:pt>
                <c:pt idx="65">
                  <c:v>6.5666666666666629</c:v>
                </c:pt>
                <c:pt idx="66">
                  <c:v>5.3333333333333286</c:v>
                </c:pt>
                <c:pt idx="67">
                  <c:v>4.0999999999999943</c:v>
                </c:pt>
                <c:pt idx="68">
                  <c:v>3.8666666666666742</c:v>
                </c:pt>
                <c:pt idx="69">
                  <c:v>4.6333333333333258</c:v>
                </c:pt>
                <c:pt idx="70">
                  <c:v>3.4000000000000057</c:v>
                </c:pt>
                <c:pt idx="71">
                  <c:v>5.1666666666666572</c:v>
                </c:pt>
                <c:pt idx="72">
                  <c:v>3.9333333333333371</c:v>
                </c:pt>
                <c:pt idx="73">
                  <c:v>2.6999999999999886</c:v>
                </c:pt>
                <c:pt idx="74">
                  <c:v>1.4666666666666686</c:v>
                </c:pt>
                <c:pt idx="75">
                  <c:v>0.23333333333333428</c:v>
                </c:pt>
                <c:pt idx="76">
                  <c:v>0</c:v>
                </c:pt>
                <c:pt idx="77">
                  <c:v>0</c:v>
                </c:pt>
                <c:pt idx="78">
                  <c:v>3.6551724137931103</c:v>
                </c:pt>
                <c:pt idx="79">
                  <c:v>3.3103448275862064</c:v>
                </c:pt>
                <c:pt idx="80">
                  <c:v>1.9655172413793167</c:v>
                </c:pt>
                <c:pt idx="81">
                  <c:v>0.62068965517241281</c:v>
                </c:pt>
                <c:pt idx="82">
                  <c:v>1.2758620689655231</c:v>
                </c:pt>
                <c:pt idx="83">
                  <c:v>0.93103448275861922</c:v>
                </c:pt>
                <c:pt idx="84">
                  <c:v>2.5862068965517295</c:v>
                </c:pt>
                <c:pt idx="85">
                  <c:v>4.2413793103448256</c:v>
                </c:pt>
                <c:pt idx="86">
                  <c:v>5.8965517241379359</c:v>
                </c:pt>
                <c:pt idx="87">
                  <c:v>4.551724137931032</c:v>
                </c:pt>
                <c:pt idx="88">
                  <c:v>3.2068965517241423</c:v>
                </c:pt>
                <c:pt idx="89">
                  <c:v>1.8620689655172384</c:v>
                </c:pt>
                <c:pt idx="90">
                  <c:v>2.5172413793103487</c:v>
                </c:pt>
                <c:pt idx="91">
                  <c:v>1.1724137931034448</c:v>
                </c:pt>
                <c:pt idx="92">
                  <c:v>2.8275862068965552</c:v>
                </c:pt>
                <c:pt idx="93">
                  <c:v>2.4827586206896513</c:v>
                </c:pt>
                <c:pt idx="94">
                  <c:v>1.1379310344827616</c:v>
                </c:pt>
                <c:pt idx="95">
                  <c:v>0</c:v>
                </c:pt>
                <c:pt idx="96">
                  <c:v>0</c:v>
                </c:pt>
                <c:pt idx="97">
                  <c:v>0</c:v>
                </c:pt>
                <c:pt idx="98">
                  <c:v>0</c:v>
                </c:pt>
                <c:pt idx="99">
                  <c:v>1.4137931034482705</c:v>
                </c:pt>
                <c:pt idx="100">
                  <c:v>1.0689655172413808</c:v>
                </c:pt>
                <c:pt idx="101">
                  <c:v>0</c:v>
                </c:pt>
                <c:pt idx="102">
                  <c:v>0</c:v>
                </c:pt>
                <c:pt idx="103">
                  <c:v>1.0344827586206975</c:v>
                </c:pt>
                <c:pt idx="104">
                  <c:v>1.6896551724137936</c:v>
                </c:pt>
                <c:pt idx="105">
                  <c:v>0.34482758620688969</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numCache>
            </c:numRef>
          </c:val>
          <c:extLst>
            <c:ext xmlns:c16="http://schemas.microsoft.com/office/drawing/2014/chart" uri="{C3380CC4-5D6E-409C-BE32-E72D297353CC}">
              <c16:uniqueId val="{00000002-63CD-462E-9668-807388BD51B4}"/>
            </c:ext>
          </c:extLst>
        </c:ser>
        <c:dLbls>
          <c:showLegendKey val="0"/>
          <c:showVal val="0"/>
          <c:showCatName val="0"/>
          <c:showSerName val="0"/>
          <c:showPercent val="0"/>
          <c:showBubbleSize val="0"/>
        </c:dLbls>
        <c:axId val="-1619073536"/>
        <c:axId val="-1619210672"/>
        <c:extLst>
          <c:ext xmlns:c15="http://schemas.microsoft.com/office/drawing/2012/chart" uri="{02D57815-91ED-43cb-92C2-25804820EDAC}">
            <c15:filteredAreaSeries>
              <c15:ser>
                <c:idx val="5"/>
                <c:order val="5"/>
                <c:tx>
                  <c:v>Started</c:v>
                </c:tx>
                <c:spPr>
                  <a:solidFill>
                    <a:schemeClr val="accent4">
                      <a:alpha val="45000"/>
                    </a:schemeClr>
                  </a:solidFill>
                  <a:ln>
                    <a:noFill/>
                  </a:ln>
                  <a:effectLst/>
                </c:spPr>
                <c:val>
                  <c:numRef>
                    <c:extLst>
                      <c:ext uri="{02D57815-91ED-43cb-92C2-25804820EDAC}">
                        <c15:formulaRef>
                          <c15:sqref>'Work in Progress'!$P$2:$P$121</c15:sqref>
                        </c15:formulaRef>
                      </c:ext>
                    </c:extLst>
                    <c:numCache>
                      <c:formatCode>General</c:formatCode>
                      <c:ptCount val="120"/>
                      <c:pt idx="0">
                        <c:v>3</c:v>
                      </c:pt>
                      <c:pt idx="1">
                        <c:v>3</c:v>
                      </c:pt>
                      <c:pt idx="2">
                        <c:v>3</c:v>
                      </c:pt>
                      <c:pt idx="3">
                        <c:v>3</c:v>
                      </c:pt>
                      <c:pt idx="4">
                        <c:v>3</c:v>
                      </c:pt>
                      <c:pt idx="5">
                        <c:v>3</c:v>
                      </c:pt>
                      <c:pt idx="6">
                        <c:v>6</c:v>
                      </c:pt>
                      <c:pt idx="7">
                        <c:v>6</c:v>
                      </c:pt>
                      <c:pt idx="8">
                        <c:v>8.6470588235294112</c:v>
                      </c:pt>
                      <c:pt idx="9">
                        <c:v>9.352941176470587</c:v>
                      </c:pt>
                      <c:pt idx="10">
                        <c:v>10.058823529411764</c:v>
                      </c:pt>
                      <c:pt idx="11">
                        <c:v>10.76470588235294</c:v>
                      </c:pt>
                      <c:pt idx="12">
                        <c:v>9</c:v>
                      </c:pt>
                      <c:pt idx="13">
                        <c:v>9</c:v>
                      </c:pt>
                      <c:pt idx="14">
                        <c:v>12</c:v>
                      </c:pt>
                      <c:pt idx="15">
                        <c:v>13.588235294117647</c:v>
                      </c:pt>
                      <c:pt idx="16">
                        <c:v>14.294117647058822</c:v>
                      </c:pt>
                      <c:pt idx="17">
                        <c:v>15</c:v>
                      </c:pt>
                      <c:pt idx="18">
                        <c:v>15</c:v>
                      </c:pt>
                      <c:pt idx="19">
                        <c:v>14</c:v>
                      </c:pt>
                      <c:pt idx="20">
                        <c:v>14</c:v>
                      </c:pt>
                      <c:pt idx="21">
                        <c:v>12</c:v>
                      </c:pt>
                      <c:pt idx="22">
                        <c:v>12</c:v>
                      </c:pt>
                      <c:pt idx="23">
                        <c:v>11</c:v>
                      </c:pt>
                      <c:pt idx="24">
                        <c:v>11</c:v>
                      </c:pt>
                      <c:pt idx="25">
                        <c:v>11</c:v>
                      </c:pt>
                      <c:pt idx="26">
                        <c:v>9</c:v>
                      </c:pt>
                      <c:pt idx="27">
                        <c:v>11</c:v>
                      </c:pt>
                      <c:pt idx="28">
                        <c:v>13.888888888888889</c:v>
                      </c:pt>
                      <c:pt idx="29">
                        <c:v>13.777777777777775</c:v>
                      </c:pt>
                      <c:pt idx="30">
                        <c:v>13.666666666666664</c:v>
                      </c:pt>
                      <c:pt idx="31">
                        <c:v>13.555555555555557</c:v>
                      </c:pt>
                      <c:pt idx="32">
                        <c:v>13.444444444444443</c:v>
                      </c:pt>
                      <c:pt idx="33">
                        <c:v>13.333333333333336</c:v>
                      </c:pt>
                      <c:pt idx="34">
                        <c:v>10</c:v>
                      </c:pt>
                      <c:pt idx="35">
                        <c:v>10</c:v>
                      </c:pt>
                      <c:pt idx="36">
                        <c:v>10</c:v>
                      </c:pt>
                      <c:pt idx="37">
                        <c:v>12.888888888888886</c:v>
                      </c:pt>
                      <c:pt idx="38">
                        <c:v>12.777777777777779</c:v>
                      </c:pt>
                      <c:pt idx="39">
                        <c:v>12.666666666666671</c:v>
                      </c:pt>
                      <c:pt idx="40">
                        <c:v>12.55555555555555</c:v>
                      </c:pt>
                      <c:pt idx="41">
                        <c:v>11</c:v>
                      </c:pt>
                      <c:pt idx="42">
                        <c:v>11</c:v>
                      </c:pt>
                      <c:pt idx="43">
                        <c:v>12.222222222222221</c:v>
                      </c:pt>
                      <c:pt idx="44">
                        <c:v>12</c:v>
                      </c:pt>
                      <c:pt idx="45">
                        <c:v>12</c:v>
                      </c:pt>
                      <c:pt idx="46">
                        <c:v>13</c:v>
                      </c:pt>
                      <c:pt idx="47">
                        <c:v>13</c:v>
                      </c:pt>
                      <c:pt idx="48">
                        <c:v>13</c:v>
                      </c:pt>
                      <c:pt idx="49">
                        <c:v>13</c:v>
                      </c:pt>
                      <c:pt idx="50">
                        <c:v>13</c:v>
                      </c:pt>
                      <c:pt idx="51">
                        <c:v>13</c:v>
                      </c:pt>
                      <c:pt idx="52">
                        <c:v>13</c:v>
                      </c:pt>
                      <c:pt idx="53">
                        <c:v>12.999999999999993</c:v>
                      </c:pt>
                      <c:pt idx="54">
                        <c:v>13.000000000000007</c:v>
                      </c:pt>
                      <c:pt idx="55">
                        <c:v>8</c:v>
                      </c:pt>
                      <c:pt idx="56">
                        <c:v>8</c:v>
                      </c:pt>
                      <c:pt idx="57">
                        <c:v>9</c:v>
                      </c:pt>
                      <c:pt idx="58">
                        <c:v>9</c:v>
                      </c:pt>
                      <c:pt idx="59">
                        <c:v>9</c:v>
                      </c:pt>
                      <c:pt idx="60">
                        <c:v>9</c:v>
                      </c:pt>
                      <c:pt idx="61">
                        <c:v>10</c:v>
                      </c:pt>
                      <c:pt idx="62">
                        <c:v>8</c:v>
                      </c:pt>
                      <c:pt idx="63">
                        <c:v>13</c:v>
                      </c:pt>
                      <c:pt idx="64">
                        <c:v>13</c:v>
                      </c:pt>
                      <c:pt idx="65">
                        <c:v>11</c:v>
                      </c:pt>
                      <c:pt idx="66">
                        <c:v>11</c:v>
                      </c:pt>
                      <c:pt idx="67">
                        <c:v>11</c:v>
                      </c:pt>
                      <c:pt idx="68">
                        <c:v>11</c:v>
                      </c:pt>
                      <c:pt idx="69">
                        <c:v>11</c:v>
                      </c:pt>
                      <c:pt idx="70">
                        <c:v>13</c:v>
                      </c:pt>
                      <c:pt idx="71">
                        <c:v>11</c:v>
                      </c:pt>
                      <c:pt idx="72">
                        <c:v>11</c:v>
                      </c:pt>
                      <c:pt idx="73">
                        <c:v>11</c:v>
                      </c:pt>
                      <c:pt idx="74">
                        <c:v>11</c:v>
                      </c:pt>
                      <c:pt idx="75">
                        <c:v>12</c:v>
                      </c:pt>
                      <c:pt idx="76">
                        <c:v>13</c:v>
                      </c:pt>
                      <c:pt idx="77">
                        <c:v>14</c:v>
                      </c:pt>
                      <c:pt idx="78">
                        <c:v>12</c:v>
                      </c:pt>
                      <c:pt idx="79">
                        <c:v>12</c:v>
                      </c:pt>
                      <c:pt idx="80">
                        <c:v>12</c:v>
                      </c:pt>
                      <c:pt idx="81">
                        <c:v>12</c:v>
                      </c:pt>
                      <c:pt idx="82">
                        <c:v>11</c:v>
                      </c:pt>
                      <c:pt idx="83">
                        <c:v>11</c:v>
                      </c:pt>
                      <c:pt idx="84">
                        <c:v>13.275862068965523</c:v>
                      </c:pt>
                      <c:pt idx="85">
                        <c:v>12</c:v>
                      </c:pt>
                      <c:pt idx="86">
                        <c:v>10</c:v>
                      </c:pt>
                      <c:pt idx="87">
                        <c:v>10</c:v>
                      </c:pt>
                      <c:pt idx="88">
                        <c:v>10</c:v>
                      </c:pt>
                      <c:pt idx="89">
                        <c:v>11</c:v>
                      </c:pt>
                      <c:pt idx="90">
                        <c:v>11</c:v>
                      </c:pt>
                      <c:pt idx="91">
                        <c:v>11</c:v>
                      </c:pt>
                      <c:pt idx="92">
                        <c:v>10</c:v>
                      </c:pt>
                      <c:pt idx="93">
                        <c:v>10</c:v>
                      </c:pt>
                      <c:pt idx="94">
                        <c:v>10</c:v>
                      </c:pt>
                      <c:pt idx="95">
                        <c:v>10</c:v>
                      </c:pt>
                      <c:pt idx="96">
                        <c:v>12.034482758620697</c:v>
                      </c:pt>
                      <c:pt idx="97">
                        <c:v>11.931034482758619</c:v>
                      </c:pt>
                      <c:pt idx="98">
                        <c:v>11.827586206896555</c:v>
                      </c:pt>
                      <c:pt idx="99">
                        <c:v>10</c:v>
                      </c:pt>
                      <c:pt idx="100">
                        <c:v>9</c:v>
                      </c:pt>
                      <c:pt idx="101">
                        <c:v>9</c:v>
                      </c:pt>
                      <c:pt idx="102">
                        <c:v>9</c:v>
                      </c:pt>
                      <c:pt idx="103">
                        <c:v>8</c:v>
                      </c:pt>
                      <c:pt idx="104">
                        <c:v>9</c:v>
                      </c:pt>
                      <c:pt idx="105">
                        <c:v>11</c:v>
                      </c:pt>
                      <c:pt idx="106">
                        <c:v>11</c:v>
                      </c:pt>
                      <c:pt idx="107">
                        <c:v>11</c:v>
                      </c:pt>
                      <c:pt idx="108">
                        <c:v>10.916666666666671</c:v>
                      </c:pt>
                      <c:pt idx="109">
                        <c:v>10.833333333333329</c:v>
                      </c:pt>
                      <c:pt idx="110">
                        <c:v>10.75</c:v>
                      </c:pt>
                      <c:pt idx="111">
                        <c:v>10.666666666666686</c:v>
                      </c:pt>
                      <c:pt idx="112">
                        <c:v>10.583333333333314</c:v>
                      </c:pt>
                      <c:pt idx="113">
                        <c:v>10.5</c:v>
                      </c:pt>
                      <c:pt idx="114">
                        <c:v>10.416666666666686</c:v>
                      </c:pt>
                      <c:pt idx="115">
                        <c:v>10.333333333333314</c:v>
                      </c:pt>
                      <c:pt idx="116">
                        <c:v>10.25</c:v>
                      </c:pt>
                      <c:pt idx="117">
                        <c:v>10.166666666666686</c:v>
                      </c:pt>
                      <c:pt idx="118">
                        <c:v>10.083333333333314</c:v>
                      </c:pt>
                      <c:pt idx="119">
                        <c:v>10</c:v>
                      </c:pt>
                    </c:numCache>
                  </c:numRef>
                </c:val>
                <c:extLst>
                  <c:ext xmlns:c16="http://schemas.microsoft.com/office/drawing/2014/chart" uri="{C3380CC4-5D6E-409C-BE32-E72D297353CC}">
                    <c16:uniqueId val="{00000005-63CD-462E-9668-807388BD51B4}"/>
                  </c:ext>
                </c:extLst>
              </c15:ser>
            </c15:filteredAreaSeries>
          </c:ext>
        </c:extLst>
      </c:areaChart>
      <c:lineChart>
        <c:grouping val="standard"/>
        <c:varyColors val="0"/>
        <c:ser>
          <c:idx val="3"/>
          <c:order val="0"/>
          <c:tx>
            <c:v>Completion Rate Avg. by Month</c:v>
          </c:tx>
          <c:spPr>
            <a:ln w="12700" cap="rnd">
              <a:solidFill>
                <a:schemeClr val="tx2"/>
              </a:solidFill>
              <a:prstDash val="solid"/>
              <a:round/>
            </a:ln>
            <a:effectLst/>
          </c:spPr>
          <c:marker>
            <c:symbol val="none"/>
          </c:marker>
          <c:cat>
            <c:numRef>
              <c:f>[0]!WipDayDateRange</c:f>
              <c:numCache>
                <c:formatCode>m/d/yyyy</c:formatCode>
                <c:ptCount val="120"/>
                <c:pt idx="0">
                  <c:v>42018</c:v>
                </c:pt>
                <c:pt idx="1">
                  <c:v>42019</c:v>
                </c:pt>
                <c:pt idx="2">
                  <c:v>42020</c:v>
                </c:pt>
                <c:pt idx="3">
                  <c:v>42021</c:v>
                </c:pt>
                <c:pt idx="4">
                  <c:v>42022</c:v>
                </c:pt>
                <c:pt idx="5">
                  <c:v>42023</c:v>
                </c:pt>
                <c:pt idx="6">
                  <c:v>42024</c:v>
                </c:pt>
                <c:pt idx="7">
                  <c:v>42025</c:v>
                </c:pt>
                <c:pt idx="8">
                  <c:v>42026</c:v>
                </c:pt>
                <c:pt idx="9">
                  <c:v>42027</c:v>
                </c:pt>
                <c:pt idx="10">
                  <c:v>42028</c:v>
                </c:pt>
                <c:pt idx="11">
                  <c:v>42029</c:v>
                </c:pt>
                <c:pt idx="12">
                  <c:v>42030</c:v>
                </c:pt>
                <c:pt idx="13">
                  <c:v>42031</c:v>
                </c:pt>
                <c:pt idx="14">
                  <c:v>42032</c:v>
                </c:pt>
                <c:pt idx="15">
                  <c:v>42033</c:v>
                </c:pt>
                <c:pt idx="16">
                  <c:v>42034</c:v>
                </c:pt>
                <c:pt idx="17">
                  <c:v>42035</c:v>
                </c:pt>
                <c:pt idx="18">
                  <c:v>42036</c:v>
                </c:pt>
                <c:pt idx="19">
                  <c:v>42037</c:v>
                </c:pt>
                <c:pt idx="20">
                  <c:v>42038</c:v>
                </c:pt>
                <c:pt idx="21">
                  <c:v>42039</c:v>
                </c:pt>
                <c:pt idx="22">
                  <c:v>42040</c:v>
                </c:pt>
                <c:pt idx="23">
                  <c:v>42041</c:v>
                </c:pt>
                <c:pt idx="24">
                  <c:v>42042</c:v>
                </c:pt>
                <c:pt idx="25">
                  <c:v>42043</c:v>
                </c:pt>
                <c:pt idx="26">
                  <c:v>42044</c:v>
                </c:pt>
                <c:pt idx="27">
                  <c:v>42045</c:v>
                </c:pt>
                <c:pt idx="28">
                  <c:v>42046</c:v>
                </c:pt>
                <c:pt idx="29">
                  <c:v>42047</c:v>
                </c:pt>
                <c:pt idx="30">
                  <c:v>42048</c:v>
                </c:pt>
                <c:pt idx="31">
                  <c:v>42049</c:v>
                </c:pt>
                <c:pt idx="32">
                  <c:v>42050</c:v>
                </c:pt>
                <c:pt idx="33">
                  <c:v>42051</c:v>
                </c:pt>
                <c:pt idx="34">
                  <c:v>42052</c:v>
                </c:pt>
                <c:pt idx="35">
                  <c:v>42053</c:v>
                </c:pt>
                <c:pt idx="36">
                  <c:v>42054</c:v>
                </c:pt>
                <c:pt idx="37">
                  <c:v>42055</c:v>
                </c:pt>
                <c:pt idx="38">
                  <c:v>42056</c:v>
                </c:pt>
                <c:pt idx="39">
                  <c:v>42057</c:v>
                </c:pt>
                <c:pt idx="40">
                  <c:v>42058</c:v>
                </c:pt>
                <c:pt idx="41">
                  <c:v>42059</c:v>
                </c:pt>
                <c:pt idx="42">
                  <c:v>42060</c:v>
                </c:pt>
                <c:pt idx="43">
                  <c:v>42061</c:v>
                </c:pt>
                <c:pt idx="44">
                  <c:v>42062</c:v>
                </c:pt>
                <c:pt idx="45">
                  <c:v>42063</c:v>
                </c:pt>
                <c:pt idx="46">
                  <c:v>42064</c:v>
                </c:pt>
                <c:pt idx="47">
                  <c:v>42065</c:v>
                </c:pt>
                <c:pt idx="48">
                  <c:v>42066</c:v>
                </c:pt>
                <c:pt idx="49">
                  <c:v>42067</c:v>
                </c:pt>
                <c:pt idx="50">
                  <c:v>42068</c:v>
                </c:pt>
                <c:pt idx="51">
                  <c:v>42069</c:v>
                </c:pt>
                <c:pt idx="52">
                  <c:v>42070</c:v>
                </c:pt>
                <c:pt idx="53">
                  <c:v>42071</c:v>
                </c:pt>
                <c:pt idx="54">
                  <c:v>42072</c:v>
                </c:pt>
                <c:pt idx="55">
                  <c:v>42073</c:v>
                </c:pt>
                <c:pt idx="56">
                  <c:v>42074</c:v>
                </c:pt>
                <c:pt idx="57">
                  <c:v>42075</c:v>
                </c:pt>
                <c:pt idx="58">
                  <c:v>42076</c:v>
                </c:pt>
                <c:pt idx="59">
                  <c:v>42077</c:v>
                </c:pt>
                <c:pt idx="60">
                  <c:v>42078</c:v>
                </c:pt>
                <c:pt idx="61">
                  <c:v>42079</c:v>
                </c:pt>
                <c:pt idx="62">
                  <c:v>42080</c:v>
                </c:pt>
                <c:pt idx="63">
                  <c:v>42081</c:v>
                </c:pt>
                <c:pt idx="64">
                  <c:v>42082</c:v>
                </c:pt>
                <c:pt idx="65">
                  <c:v>42083</c:v>
                </c:pt>
                <c:pt idx="66">
                  <c:v>42084</c:v>
                </c:pt>
                <c:pt idx="67">
                  <c:v>42085</c:v>
                </c:pt>
                <c:pt idx="68">
                  <c:v>42086</c:v>
                </c:pt>
                <c:pt idx="69">
                  <c:v>42087</c:v>
                </c:pt>
                <c:pt idx="70">
                  <c:v>42088</c:v>
                </c:pt>
                <c:pt idx="71">
                  <c:v>42089</c:v>
                </c:pt>
                <c:pt idx="72">
                  <c:v>42090</c:v>
                </c:pt>
                <c:pt idx="73">
                  <c:v>42091</c:v>
                </c:pt>
                <c:pt idx="74">
                  <c:v>42092</c:v>
                </c:pt>
                <c:pt idx="75">
                  <c:v>42093</c:v>
                </c:pt>
                <c:pt idx="76">
                  <c:v>42094</c:v>
                </c:pt>
                <c:pt idx="77">
                  <c:v>42095</c:v>
                </c:pt>
                <c:pt idx="78">
                  <c:v>42096</c:v>
                </c:pt>
                <c:pt idx="79">
                  <c:v>42097</c:v>
                </c:pt>
                <c:pt idx="80">
                  <c:v>42098</c:v>
                </c:pt>
                <c:pt idx="81">
                  <c:v>42099</c:v>
                </c:pt>
                <c:pt idx="82">
                  <c:v>42100</c:v>
                </c:pt>
                <c:pt idx="83">
                  <c:v>42101</c:v>
                </c:pt>
                <c:pt idx="84">
                  <c:v>42102</c:v>
                </c:pt>
                <c:pt idx="85">
                  <c:v>42103</c:v>
                </c:pt>
                <c:pt idx="86">
                  <c:v>42104</c:v>
                </c:pt>
                <c:pt idx="87">
                  <c:v>42105</c:v>
                </c:pt>
                <c:pt idx="88">
                  <c:v>42106</c:v>
                </c:pt>
                <c:pt idx="89">
                  <c:v>42107</c:v>
                </c:pt>
                <c:pt idx="90">
                  <c:v>42108</c:v>
                </c:pt>
                <c:pt idx="91">
                  <c:v>42109</c:v>
                </c:pt>
                <c:pt idx="92">
                  <c:v>42110</c:v>
                </c:pt>
                <c:pt idx="93">
                  <c:v>42111</c:v>
                </c:pt>
                <c:pt idx="94">
                  <c:v>42112</c:v>
                </c:pt>
                <c:pt idx="95">
                  <c:v>42113</c:v>
                </c:pt>
                <c:pt idx="96">
                  <c:v>42114</c:v>
                </c:pt>
                <c:pt idx="97">
                  <c:v>42115</c:v>
                </c:pt>
                <c:pt idx="98">
                  <c:v>42116</c:v>
                </c:pt>
                <c:pt idx="99">
                  <c:v>42117</c:v>
                </c:pt>
                <c:pt idx="100">
                  <c:v>42118</c:v>
                </c:pt>
                <c:pt idx="101">
                  <c:v>42119</c:v>
                </c:pt>
                <c:pt idx="102">
                  <c:v>42120</c:v>
                </c:pt>
                <c:pt idx="103">
                  <c:v>42121</c:v>
                </c:pt>
                <c:pt idx="104">
                  <c:v>42122</c:v>
                </c:pt>
                <c:pt idx="105">
                  <c:v>42123</c:v>
                </c:pt>
                <c:pt idx="106">
                  <c:v>42124</c:v>
                </c:pt>
                <c:pt idx="107">
                  <c:v>42125</c:v>
                </c:pt>
                <c:pt idx="108">
                  <c:v>42126</c:v>
                </c:pt>
                <c:pt idx="109">
                  <c:v>42127</c:v>
                </c:pt>
                <c:pt idx="110">
                  <c:v>42128</c:v>
                </c:pt>
                <c:pt idx="111">
                  <c:v>42129</c:v>
                </c:pt>
                <c:pt idx="112">
                  <c:v>42130</c:v>
                </c:pt>
                <c:pt idx="113">
                  <c:v>42131</c:v>
                </c:pt>
                <c:pt idx="114">
                  <c:v>42132</c:v>
                </c:pt>
                <c:pt idx="115">
                  <c:v>42133</c:v>
                </c:pt>
                <c:pt idx="116">
                  <c:v>42134</c:v>
                </c:pt>
                <c:pt idx="117">
                  <c:v>42135</c:v>
                </c:pt>
                <c:pt idx="118">
                  <c:v>42136</c:v>
                </c:pt>
                <c:pt idx="119">
                  <c:v>42137</c:v>
                </c:pt>
              </c:numCache>
            </c:numRef>
          </c:cat>
          <c:val>
            <c:numRef>
              <c:f>[0]!DepartureRateAverageByMonthRange</c:f>
              <c:numCache>
                <c:formatCode>General</c:formatCode>
                <c:ptCount val="120"/>
                <c:pt idx="0">
                  <c:v>0</c:v>
                </c:pt>
                <c:pt idx="1">
                  <c:v>0.35294117647058826</c:v>
                </c:pt>
                <c:pt idx="2">
                  <c:v>0.70588235294117652</c:v>
                </c:pt>
                <c:pt idx="3">
                  <c:v>1.0588235294117647</c:v>
                </c:pt>
                <c:pt idx="4">
                  <c:v>1.411764705882353</c:v>
                </c:pt>
                <c:pt idx="5">
                  <c:v>1.7647058823529413</c:v>
                </c:pt>
                <c:pt idx="6">
                  <c:v>2.1176470588235294</c:v>
                </c:pt>
                <c:pt idx="7">
                  <c:v>2.4705882352941178</c:v>
                </c:pt>
                <c:pt idx="8">
                  <c:v>2.8235294117647061</c:v>
                </c:pt>
                <c:pt idx="9">
                  <c:v>3.1764705882352944</c:v>
                </c:pt>
                <c:pt idx="10">
                  <c:v>3.5294117647058827</c:v>
                </c:pt>
                <c:pt idx="11">
                  <c:v>3.882352941176471</c:v>
                </c:pt>
                <c:pt idx="12">
                  <c:v>4.2352941176470589</c:v>
                </c:pt>
                <c:pt idx="13">
                  <c:v>4.5882352941176476</c:v>
                </c:pt>
                <c:pt idx="14">
                  <c:v>4.9411764705882355</c:v>
                </c:pt>
                <c:pt idx="15">
                  <c:v>5.2941176470588243</c:v>
                </c:pt>
                <c:pt idx="16">
                  <c:v>5.6470588235294121</c:v>
                </c:pt>
                <c:pt idx="17">
                  <c:v>6</c:v>
                </c:pt>
                <c:pt idx="18">
                  <c:v>6</c:v>
                </c:pt>
                <c:pt idx="19">
                  <c:v>7.518518518518519</c:v>
                </c:pt>
                <c:pt idx="20">
                  <c:v>9.0370370370370381</c:v>
                </c:pt>
                <c:pt idx="21">
                  <c:v>10.555555555555555</c:v>
                </c:pt>
                <c:pt idx="22">
                  <c:v>12.074074074074074</c:v>
                </c:pt>
                <c:pt idx="23">
                  <c:v>13.592592592592593</c:v>
                </c:pt>
                <c:pt idx="24">
                  <c:v>15.111111111111111</c:v>
                </c:pt>
                <c:pt idx="25">
                  <c:v>16.62962962962963</c:v>
                </c:pt>
                <c:pt idx="26">
                  <c:v>18.148148148148149</c:v>
                </c:pt>
                <c:pt idx="27">
                  <c:v>19.666666666666668</c:v>
                </c:pt>
                <c:pt idx="28">
                  <c:v>21.185185185185187</c:v>
                </c:pt>
                <c:pt idx="29">
                  <c:v>22.703703703703706</c:v>
                </c:pt>
                <c:pt idx="30">
                  <c:v>24.222222222222221</c:v>
                </c:pt>
                <c:pt idx="31">
                  <c:v>25.74074074074074</c:v>
                </c:pt>
                <c:pt idx="32">
                  <c:v>27.25925925925926</c:v>
                </c:pt>
                <c:pt idx="33">
                  <c:v>28.777777777777779</c:v>
                </c:pt>
                <c:pt idx="34">
                  <c:v>30.296296296296298</c:v>
                </c:pt>
                <c:pt idx="35">
                  <c:v>31.814814814814817</c:v>
                </c:pt>
                <c:pt idx="36">
                  <c:v>33.333333333333336</c:v>
                </c:pt>
                <c:pt idx="37">
                  <c:v>34.851851851851855</c:v>
                </c:pt>
                <c:pt idx="38">
                  <c:v>36.370370370370374</c:v>
                </c:pt>
                <c:pt idx="39">
                  <c:v>37.888888888888886</c:v>
                </c:pt>
                <c:pt idx="40">
                  <c:v>39.407407407407412</c:v>
                </c:pt>
                <c:pt idx="41">
                  <c:v>40.925925925925931</c:v>
                </c:pt>
                <c:pt idx="42">
                  <c:v>42.444444444444443</c:v>
                </c:pt>
                <c:pt idx="43">
                  <c:v>43.962962962962962</c:v>
                </c:pt>
                <c:pt idx="44">
                  <c:v>45.481481481481481</c:v>
                </c:pt>
                <c:pt idx="45">
                  <c:v>47</c:v>
                </c:pt>
                <c:pt idx="46">
                  <c:v>47</c:v>
                </c:pt>
                <c:pt idx="47">
                  <c:v>48.233333333333334</c:v>
                </c:pt>
                <c:pt idx="48">
                  <c:v>49.466666666666669</c:v>
                </c:pt>
                <c:pt idx="49">
                  <c:v>50.7</c:v>
                </c:pt>
                <c:pt idx="50">
                  <c:v>51.933333333333337</c:v>
                </c:pt>
                <c:pt idx="51">
                  <c:v>53.166666666666664</c:v>
                </c:pt>
                <c:pt idx="52">
                  <c:v>54.4</c:v>
                </c:pt>
                <c:pt idx="53">
                  <c:v>55.633333333333333</c:v>
                </c:pt>
                <c:pt idx="54">
                  <c:v>56.866666666666667</c:v>
                </c:pt>
                <c:pt idx="55">
                  <c:v>58.1</c:v>
                </c:pt>
                <c:pt idx="56">
                  <c:v>59.333333333333336</c:v>
                </c:pt>
                <c:pt idx="57">
                  <c:v>60.566666666666663</c:v>
                </c:pt>
                <c:pt idx="58">
                  <c:v>61.8</c:v>
                </c:pt>
                <c:pt idx="59">
                  <c:v>63.033333333333331</c:v>
                </c:pt>
                <c:pt idx="60">
                  <c:v>64.266666666666666</c:v>
                </c:pt>
                <c:pt idx="61">
                  <c:v>65.5</c:v>
                </c:pt>
                <c:pt idx="62">
                  <c:v>66.733333333333334</c:v>
                </c:pt>
                <c:pt idx="63">
                  <c:v>67.966666666666669</c:v>
                </c:pt>
                <c:pt idx="64">
                  <c:v>69.2</c:v>
                </c:pt>
                <c:pt idx="65">
                  <c:v>70.433333333333337</c:v>
                </c:pt>
                <c:pt idx="66">
                  <c:v>71.666666666666671</c:v>
                </c:pt>
                <c:pt idx="67">
                  <c:v>72.900000000000006</c:v>
                </c:pt>
                <c:pt idx="68">
                  <c:v>74.133333333333326</c:v>
                </c:pt>
                <c:pt idx="69">
                  <c:v>75.366666666666674</c:v>
                </c:pt>
                <c:pt idx="70">
                  <c:v>76.599999999999994</c:v>
                </c:pt>
                <c:pt idx="71">
                  <c:v>77.833333333333343</c:v>
                </c:pt>
                <c:pt idx="72">
                  <c:v>79.066666666666663</c:v>
                </c:pt>
                <c:pt idx="73">
                  <c:v>80.300000000000011</c:v>
                </c:pt>
                <c:pt idx="74">
                  <c:v>81.533333333333331</c:v>
                </c:pt>
                <c:pt idx="75">
                  <c:v>82.766666666666666</c:v>
                </c:pt>
                <c:pt idx="76">
                  <c:v>84</c:v>
                </c:pt>
                <c:pt idx="77">
                  <c:v>84</c:v>
                </c:pt>
                <c:pt idx="78">
                  <c:v>85.34482758620689</c:v>
                </c:pt>
                <c:pt idx="79">
                  <c:v>86.689655172413794</c:v>
                </c:pt>
                <c:pt idx="80">
                  <c:v>88.034482758620683</c:v>
                </c:pt>
                <c:pt idx="81">
                  <c:v>89.379310344827587</c:v>
                </c:pt>
                <c:pt idx="82">
                  <c:v>90.724137931034477</c:v>
                </c:pt>
                <c:pt idx="83">
                  <c:v>92.068965517241381</c:v>
                </c:pt>
                <c:pt idx="84">
                  <c:v>93.41379310344827</c:v>
                </c:pt>
                <c:pt idx="85">
                  <c:v>94.758620689655174</c:v>
                </c:pt>
                <c:pt idx="86">
                  <c:v>96.103448275862064</c:v>
                </c:pt>
                <c:pt idx="87">
                  <c:v>97.448275862068968</c:v>
                </c:pt>
                <c:pt idx="88">
                  <c:v>98.793103448275858</c:v>
                </c:pt>
                <c:pt idx="89">
                  <c:v>100.13793103448276</c:v>
                </c:pt>
                <c:pt idx="90">
                  <c:v>101.48275862068965</c:v>
                </c:pt>
                <c:pt idx="91">
                  <c:v>102.82758620689656</c:v>
                </c:pt>
                <c:pt idx="92">
                  <c:v>104.17241379310344</c:v>
                </c:pt>
                <c:pt idx="93">
                  <c:v>105.51724137931035</c:v>
                </c:pt>
                <c:pt idx="94">
                  <c:v>106.86206896551724</c:v>
                </c:pt>
                <c:pt idx="95">
                  <c:v>108.20689655172414</c:v>
                </c:pt>
                <c:pt idx="96">
                  <c:v>109.55172413793103</c:v>
                </c:pt>
                <c:pt idx="97">
                  <c:v>110.89655172413794</c:v>
                </c:pt>
                <c:pt idx="98">
                  <c:v>112.24137931034483</c:v>
                </c:pt>
                <c:pt idx="99">
                  <c:v>113.58620689655173</c:v>
                </c:pt>
                <c:pt idx="100">
                  <c:v>114.93103448275862</c:v>
                </c:pt>
                <c:pt idx="101">
                  <c:v>116.27586206896552</c:v>
                </c:pt>
                <c:pt idx="102">
                  <c:v>117.62068965517241</c:v>
                </c:pt>
                <c:pt idx="103">
                  <c:v>118.9655172413793</c:v>
                </c:pt>
                <c:pt idx="104">
                  <c:v>120.31034482758621</c:v>
                </c:pt>
                <c:pt idx="105">
                  <c:v>121.65517241379311</c:v>
                </c:pt>
                <c:pt idx="106">
                  <c:v>123</c:v>
                </c:pt>
                <c:pt idx="107">
                  <c:v>124</c:v>
                </c:pt>
                <c:pt idx="108">
                  <c:v>125.41666666666667</c:v>
                </c:pt>
                <c:pt idx="109">
                  <c:v>126.83333333333333</c:v>
                </c:pt>
                <c:pt idx="110">
                  <c:v>128.25</c:v>
                </c:pt>
                <c:pt idx="111">
                  <c:v>129.66666666666666</c:v>
                </c:pt>
                <c:pt idx="112">
                  <c:v>131.08333333333334</c:v>
                </c:pt>
                <c:pt idx="113">
                  <c:v>132.5</c:v>
                </c:pt>
                <c:pt idx="114">
                  <c:v>133.91666666666666</c:v>
                </c:pt>
                <c:pt idx="115">
                  <c:v>135.33333333333334</c:v>
                </c:pt>
                <c:pt idx="116">
                  <c:v>136.75</c:v>
                </c:pt>
                <c:pt idx="117">
                  <c:v>138.16666666666666</c:v>
                </c:pt>
                <c:pt idx="118">
                  <c:v>139.58333333333334</c:v>
                </c:pt>
                <c:pt idx="119">
                  <c:v>141</c:v>
                </c:pt>
              </c:numCache>
            </c:numRef>
          </c:val>
          <c:smooth val="0"/>
          <c:extLst>
            <c:ext xmlns:c16="http://schemas.microsoft.com/office/drawing/2014/chart" uri="{C3380CC4-5D6E-409C-BE32-E72D297353CC}">
              <c16:uniqueId val="{00000003-63CD-462E-9668-807388BD51B4}"/>
            </c:ext>
          </c:extLst>
        </c:ser>
        <c:dLbls>
          <c:showLegendKey val="0"/>
          <c:showVal val="0"/>
          <c:showCatName val="0"/>
          <c:showSerName val="0"/>
          <c:showPercent val="0"/>
          <c:showBubbleSize val="0"/>
        </c:dLbls>
        <c:marker val="1"/>
        <c:smooth val="0"/>
        <c:axId val="-1619073536"/>
        <c:axId val="-1619210672"/>
        <c:extLst>
          <c:ext xmlns:c15="http://schemas.microsoft.com/office/drawing/2012/chart" uri="{02D57815-91ED-43cb-92C2-25804820EDAC}">
            <c15:filteredLineSeries>
              <c15:ser>
                <c:idx val="4"/>
                <c:order val="4"/>
                <c:tx>
                  <c:strRef>
                    <c:extLst>
                      <c:ext uri="{02D57815-91ED-43cb-92C2-25804820EDAC}">
                        <c15:formulaRef>
                          <c15:sqref>'Work in Progress'!$K$1</c15:sqref>
                        </c15:formulaRef>
                      </c:ext>
                    </c:extLst>
                    <c:strCache>
                      <c:ptCount val="1"/>
                      <c:pt idx="0">
                        <c:v>Arr. Avg By Month</c:v>
                      </c:pt>
                    </c:strCache>
                  </c:strRef>
                </c:tx>
                <c:spPr>
                  <a:ln w="12700" cap="rnd">
                    <a:solidFill>
                      <a:schemeClr val="accent2"/>
                    </a:solidFill>
                    <a:prstDash val="solid"/>
                    <a:round/>
                  </a:ln>
                  <a:effectLst/>
                </c:spPr>
                <c:marker>
                  <c:symbol val="none"/>
                </c:marker>
                <c:val>
                  <c:numRef>
                    <c:extLst>
                      <c:ext uri="{02D57815-91ED-43cb-92C2-25804820EDAC}">
                        <c15:formulaRef>
                          <c15:sqref>'Work in Progress'!$K$2:$K$121</c15:sqref>
                        </c15:formulaRef>
                      </c:ext>
                    </c:extLst>
                    <c:numCache>
                      <c:formatCode>General</c:formatCode>
                      <c:ptCount val="120"/>
                      <c:pt idx="0">
                        <c:v>3</c:v>
                      </c:pt>
                      <c:pt idx="1">
                        <c:v>4.0588235294117645</c:v>
                      </c:pt>
                      <c:pt idx="2">
                        <c:v>5.117647058823529</c:v>
                      </c:pt>
                      <c:pt idx="3">
                        <c:v>6.1764705882352944</c:v>
                      </c:pt>
                      <c:pt idx="4">
                        <c:v>7.2352941176470589</c:v>
                      </c:pt>
                      <c:pt idx="5">
                        <c:v>8.2941176470588225</c:v>
                      </c:pt>
                      <c:pt idx="6">
                        <c:v>9.3529411764705888</c:v>
                      </c:pt>
                      <c:pt idx="7">
                        <c:v>10.411764705882353</c:v>
                      </c:pt>
                      <c:pt idx="8">
                        <c:v>11.470588235294118</c:v>
                      </c:pt>
                      <c:pt idx="9">
                        <c:v>12.529411764705882</c:v>
                      </c:pt>
                      <c:pt idx="10">
                        <c:v>13.588235294117647</c:v>
                      </c:pt>
                      <c:pt idx="11">
                        <c:v>14.647058823529411</c:v>
                      </c:pt>
                      <c:pt idx="12">
                        <c:v>15.705882352941178</c:v>
                      </c:pt>
                      <c:pt idx="13">
                        <c:v>16.764705882352942</c:v>
                      </c:pt>
                      <c:pt idx="14">
                        <c:v>17.823529411764707</c:v>
                      </c:pt>
                      <c:pt idx="15">
                        <c:v>18.882352941176471</c:v>
                      </c:pt>
                      <c:pt idx="16">
                        <c:v>19.941176470588236</c:v>
                      </c:pt>
                      <c:pt idx="17">
                        <c:v>21</c:v>
                      </c:pt>
                      <c:pt idx="18">
                        <c:v>21</c:v>
                      </c:pt>
                      <c:pt idx="19">
                        <c:v>22.407407407407408</c:v>
                      </c:pt>
                      <c:pt idx="20">
                        <c:v>23.814814814814817</c:v>
                      </c:pt>
                      <c:pt idx="21">
                        <c:v>25.222222222222221</c:v>
                      </c:pt>
                      <c:pt idx="22">
                        <c:v>26.62962962962963</c:v>
                      </c:pt>
                      <c:pt idx="23">
                        <c:v>28.037037037037038</c:v>
                      </c:pt>
                      <c:pt idx="24">
                        <c:v>29.444444444444443</c:v>
                      </c:pt>
                      <c:pt idx="25">
                        <c:v>30.851851851851851</c:v>
                      </c:pt>
                      <c:pt idx="26">
                        <c:v>32.25925925925926</c:v>
                      </c:pt>
                      <c:pt idx="27">
                        <c:v>33.666666666666671</c:v>
                      </c:pt>
                      <c:pt idx="28">
                        <c:v>35.074074074074076</c:v>
                      </c:pt>
                      <c:pt idx="29">
                        <c:v>36.481481481481481</c:v>
                      </c:pt>
                      <c:pt idx="30">
                        <c:v>37.888888888888886</c:v>
                      </c:pt>
                      <c:pt idx="31">
                        <c:v>39.296296296296298</c:v>
                      </c:pt>
                      <c:pt idx="32">
                        <c:v>40.703703703703702</c:v>
                      </c:pt>
                      <c:pt idx="33">
                        <c:v>42.111111111111114</c:v>
                      </c:pt>
                      <c:pt idx="34">
                        <c:v>43.518518518518519</c:v>
                      </c:pt>
                      <c:pt idx="35">
                        <c:v>44.925925925925924</c:v>
                      </c:pt>
                      <c:pt idx="36">
                        <c:v>46.333333333333336</c:v>
                      </c:pt>
                      <c:pt idx="37">
                        <c:v>47.74074074074074</c:v>
                      </c:pt>
                      <c:pt idx="38">
                        <c:v>49.148148148148152</c:v>
                      </c:pt>
                      <c:pt idx="39">
                        <c:v>50.555555555555557</c:v>
                      </c:pt>
                      <c:pt idx="40">
                        <c:v>51.962962962962962</c:v>
                      </c:pt>
                      <c:pt idx="41">
                        <c:v>53.370370370370374</c:v>
                      </c:pt>
                      <c:pt idx="42">
                        <c:v>54.777777777777779</c:v>
                      </c:pt>
                      <c:pt idx="43">
                        <c:v>56.185185185185183</c:v>
                      </c:pt>
                      <c:pt idx="44">
                        <c:v>57.592592592592595</c:v>
                      </c:pt>
                      <c:pt idx="45">
                        <c:v>59</c:v>
                      </c:pt>
                      <c:pt idx="46">
                        <c:v>60</c:v>
                      </c:pt>
                      <c:pt idx="47">
                        <c:v>61.233333333333334</c:v>
                      </c:pt>
                      <c:pt idx="48">
                        <c:v>62.466666666666669</c:v>
                      </c:pt>
                      <c:pt idx="49">
                        <c:v>63.7</c:v>
                      </c:pt>
                      <c:pt idx="50">
                        <c:v>64.933333333333337</c:v>
                      </c:pt>
                      <c:pt idx="51">
                        <c:v>66.166666666666671</c:v>
                      </c:pt>
                      <c:pt idx="52">
                        <c:v>67.400000000000006</c:v>
                      </c:pt>
                      <c:pt idx="53">
                        <c:v>68.633333333333326</c:v>
                      </c:pt>
                      <c:pt idx="54">
                        <c:v>69.866666666666674</c:v>
                      </c:pt>
                      <c:pt idx="55">
                        <c:v>71.099999999999994</c:v>
                      </c:pt>
                      <c:pt idx="56">
                        <c:v>72.333333333333329</c:v>
                      </c:pt>
                      <c:pt idx="57">
                        <c:v>73.566666666666663</c:v>
                      </c:pt>
                      <c:pt idx="58">
                        <c:v>74.8</c:v>
                      </c:pt>
                      <c:pt idx="59">
                        <c:v>76.033333333333331</c:v>
                      </c:pt>
                      <c:pt idx="60">
                        <c:v>77.266666666666666</c:v>
                      </c:pt>
                      <c:pt idx="61">
                        <c:v>78.5</c:v>
                      </c:pt>
                      <c:pt idx="62">
                        <c:v>79.733333333333334</c:v>
                      </c:pt>
                      <c:pt idx="63">
                        <c:v>80.966666666666669</c:v>
                      </c:pt>
                      <c:pt idx="64">
                        <c:v>82.2</c:v>
                      </c:pt>
                      <c:pt idx="65">
                        <c:v>83.433333333333337</c:v>
                      </c:pt>
                      <c:pt idx="66">
                        <c:v>84.666666666666671</c:v>
                      </c:pt>
                      <c:pt idx="67">
                        <c:v>85.9</c:v>
                      </c:pt>
                      <c:pt idx="68">
                        <c:v>87.133333333333326</c:v>
                      </c:pt>
                      <c:pt idx="69">
                        <c:v>88.366666666666674</c:v>
                      </c:pt>
                      <c:pt idx="70">
                        <c:v>89.6</c:v>
                      </c:pt>
                      <c:pt idx="71">
                        <c:v>90.833333333333343</c:v>
                      </c:pt>
                      <c:pt idx="72">
                        <c:v>92.066666666666663</c:v>
                      </c:pt>
                      <c:pt idx="73">
                        <c:v>93.300000000000011</c:v>
                      </c:pt>
                      <c:pt idx="74">
                        <c:v>94.533333333333331</c:v>
                      </c:pt>
                      <c:pt idx="75">
                        <c:v>95.766666666666666</c:v>
                      </c:pt>
                      <c:pt idx="76">
                        <c:v>97</c:v>
                      </c:pt>
                      <c:pt idx="77">
                        <c:v>98</c:v>
                      </c:pt>
                      <c:pt idx="78">
                        <c:v>99.241379310344826</c:v>
                      </c:pt>
                      <c:pt idx="79">
                        <c:v>100.48275862068965</c:v>
                      </c:pt>
                      <c:pt idx="80">
                        <c:v>101.72413793103448</c:v>
                      </c:pt>
                      <c:pt idx="81">
                        <c:v>102.96551724137932</c:v>
                      </c:pt>
                      <c:pt idx="82">
                        <c:v>104.20689655172414</c:v>
                      </c:pt>
                      <c:pt idx="83">
                        <c:v>105.44827586206897</c:v>
                      </c:pt>
                      <c:pt idx="84">
                        <c:v>106.68965517241379</c:v>
                      </c:pt>
                      <c:pt idx="85">
                        <c:v>107.93103448275862</c:v>
                      </c:pt>
                      <c:pt idx="86">
                        <c:v>109.17241379310344</c:v>
                      </c:pt>
                      <c:pt idx="87">
                        <c:v>110.41379310344827</c:v>
                      </c:pt>
                      <c:pt idx="88">
                        <c:v>111.65517241379311</c:v>
                      </c:pt>
                      <c:pt idx="89">
                        <c:v>112.89655172413794</c:v>
                      </c:pt>
                      <c:pt idx="90">
                        <c:v>114.13793103448276</c:v>
                      </c:pt>
                      <c:pt idx="91">
                        <c:v>115.37931034482759</c:v>
                      </c:pt>
                      <c:pt idx="92">
                        <c:v>116.62068965517241</c:v>
                      </c:pt>
                      <c:pt idx="93">
                        <c:v>117.86206896551724</c:v>
                      </c:pt>
                      <c:pt idx="94">
                        <c:v>119.10344827586206</c:v>
                      </c:pt>
                      <c:pt idx="95">
                        <c:v>120.34482758620689</c:v>
                      </c:pt>
                      <c:pt idx="96">
                        <c:v>121.58620689655173</c:v>
                      </c:pt>
                      <c:pt idx="97">
                        <c:v>122.82758620689656</c:v>
                      </c:pt>
                      <c:pt idx="98">
                        <c:v>124.06896551724138</c:v>
                      </c:pt>
                      <c:pt idx="99">
                        <c:v>125.31034482758621</c:v>
                      </c:pt>
                      <c:pt idx="100">
                        <c:v>126.55172413793103</c:v>
                      </c:pt>
                      <c:pt idx="101">
                        <c:v>127.79310344827587</c:v>
                      </c:pt>
                      <c:pt idx="102">
                        <c:v>129.0344827586207</c:v>
                      </c:pt>
                      <c:pt idx="103">
                        <c:v>130.27586206896552</c:v>
                      </c:pt>
                      <c:pt idx="104">
                        <c:v>131.51724137931035</c:v>
                      </c:pt>
                      <c:pt idx="105">
                        <c:v>132.75862068965517</c:v>
                      </c:pt>
                      <c:pt idx="106">
                        <c:v>134</c:v>
                      </c:pt>
                      <c:pt idx="107">
                        <c:v>135</c:v>
                      </c:pt>
                      <c:pt idx="108">
                        <c:v>136.33333333333334</c:v>
                      </c:pt>
                      <c:pt idx="109">
                        <c:v>137.66666666666666</c:v>
                      </c:pt>
                      <c:pt idx="110">
                        <c:v>139</c:v>
                      </c:pt>
                      <c:pt idx="111">
                        <c:v>140.33333333333334</c:v>
                      </c:pt>
                      <c:pt idx="112">
                        <c:v>141.66666666666666</c:v>
                      </c:pt>
                      <c:pt idx="113">
                        <c:v>143</c:v>
                      </c:pt>
                      <c:pt idx="114">
                        <c:v>144.33333333333334</c:v>
                      </c:pt>
                      <c:pt idx="115">
                        <c:v>145.66666666666666</c:v>
                      </c:pt>
                      <c:pt idx="116">
                        <c:v>147</c:v>
                      </c:pt>
                      <c:pt idx="117">
                        <c:v>148.33333333333334</c:v>
                      </c:pt>
                      <c:pt idx="118">
                        <c:v>149.66666666666666</c:v>
                      </c:pt>
                      <c:pt idx="119">
                        <c:v>151</c:v>
                      </c:pt>
                    </c:numCache>
                  </c:numRef>
                </c:val>
                <c:smooth val="0"/>
                <c:extLst>
                  <c:ext xmlns:c16="http://schemas.microsoft.com/office/drawing/2014/chart" uri="{C3380CC4-5D6E-409C-BE32-E72D297353CC}">
                    <c16:uniqueId val="{00000004-63CD-462E-9668-807388BD51B4}"/>
                  </c:ext>
                </c:extLst>
              </c15:ser>
            </c15:filteredLineSeries>
          </c:ext>
        </c:extLst>
      </c:lineChart>
      <c:dateAx>
        <c:axId val="-1619073536"/>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19210672"/>
        <c:crosses val="autoZero"/>
        <c:auto val="1"/>
        <c:lblOffset val="100"/>
        <c:baseTimeUnit val="days"/>
      </c:dateAx>
      <c:valAx>
        <c:axId val="-1619210672"/>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 of Items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19073536"/>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r>
              <a:rPr lang="en-US"/>
              <a:t>Throughput  History trend (completed items per week)</a:t>
            </a:r>
          </a:p>
        </c:rich>
      </c:tx>
      <c:overlay val="0"/>
      <c:spPr>
        <a:noFill/>
        <a:ln>
          <a:noFill/>
        </a:ln>
        <a:effectLst/>
      </c:spPr>
      <c:txPr>
        <a:bodyPr rot="0" spcFirstLastPara="1" vertOverflow="ellipsis" vert="horz" wrap="square" anchor="ctr" anchorCtr="1"/>
        <a:lstStyle/>
        <a:p>
          <a:pPr>
            <a:defRPr sz="144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endParaRPr lang="en-US"/>
        </a:p>
      </c:txPr>
    </c:title>
    <c:autoTitleDeleted val="0"/>
    <c:plotArea>
      <c:layout/>
      <c:lineChart>
        <c:grouping val="standard"/>
        <c:varyColors val="0"/>
        <c:ser>
          <c:idx val="0"/>
          <c:order val="0"/>
          <c:tx>
            <c:strRef>
              <c:f>Throughput!$D$1</c:f>
              <c:strCache>
                <c:ptCount val="1"/>
                <c:pt idx="0">
                  <c:v>Throughput</c:v>
                </c:pt>
              </c:strCache>
            </c:strRef>
          </c:tx>
          <c:spPr>
            <a:ln w="19050" cap="rnd" cmpd="sng" algn="ctr">
              <a:solidFill>
                <a:schemeClr val="accent1">
                  <a:shade val="95000"/>
                  <a:satMod val="105000"/>
                </a:schemeClr>
              </a:solidFill>
              <a:round/>
            </a:ln>
            <a:effectLst/>
          </c:spPr>
          <c:marker>
            <c:symbol val="circle"/>
            <c:size val="17"/>
            <c:spPr>
              <a:solidFill>
                <a:schemeClr val="l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trendline>
            <c:spPr>
              <a:ln w="9525" cap="rnd">
                <a:solidFill>
                  <a:schemeClr val="accent1"/>
                </a:solidFill>
                <a:prstDash val="dash"/>
              </a:ln>
              <a:effectLst/>
            </c:spPr>
            <c:trendlineType val="linear"/>
            <c:forward val="2"/>
            <c:dispRSqr val="0"/>
            <c:dispEq val="0"/>
          </c:trendline>
          <c:cat>
            <c:strRef>
              <c:f>[0]!WeekGroupRange</c:f>
              <c:strCache>
                <c:ptCount val="17"/>
                <c:pt idx="0">
                  <c:v>2015-04</c:v>
                </c:pt>
                <c:pt idx="1">
                  <c:v>2015-05</c:v>
                </c:pt>
                <c:pt idx="2">
                  <c:v>2015-06</c:v>
                </c:pt>
                <c:pt idx="3">
                  <c:v>2015-07</c:v>
                </c:pt>
                <c:pt idx="4">
                  <c:v>2015-08</c:v>
                </c:pt>
                <c:pt idx="5">
                  <c:v>2015-09</c:v>
                </c:pt>
                <c:pt idx="6">
                  <c:v>2015-10</c:v>
                </c:pt>
                <c:pt idx="7">
                  <c:v>2015-11</c:v>
                </c:pt>
                <c:pt idx="8">
                  <c:v>2015-12</c:v>
                </c:pt>
                <c:pt idx="9">
                  <c:v>2015-13</c:v>
                </c:pt>
                <c:pt idx="10">
                  <c:v>2015-14</c:v>
                </c:pt>
                <c:pt idx="11">
                  <c:v>2015-15</c:v>
                </c:pt>
                <c:pt idx="12">
                  <c:v>2015-16</c:v>
                </c:pt>
                <c:pt idx="13">
                  <c:v>2015-17</c:v>
                </c:pt>
                <c:pt idx="14">
                  <c:v>2015-18</c:v>
                </c:pt>
                <c:pt idx="15">
                  <c:v>2015-19</c:v>
                </c:pt>
                <c:pt idx="16">
                  <c:v>2015-20</c:v>
                </c:pt>
              </c:strCache>
            </c:strRef>
          </c:cat>
          <c:val>
            <c:numRef>
              <c:f>[0]!WeekThroughputRange</c:f>
              <c:numCache>
                <c:formatCode>General</c:formatCode>
                <c:ptCount val="17"/>
                <c:pt idx="0">
                  <c:v>1</c:v>
                </c:pt>
                <c:pt idx="1">
                  <c:v>5</c:v>
                </c:pt>
                <c:pt idx="2">
                  <c:v>11</c:v>
                </c:pt>
                <c:pt idx="3">
                  <c:v>7</c:v>
                </c:pt>
                <c:pt idx="4">
                  <c:v>7</c:v>
                </c:pt>
                <c:pt idx="5">
                  <c:v>16</c:v>
                </c:pt>
                <c:pt idx="6">
                  <c:v>9</c:v>
                </c:pt>
                <c:pt idx="7">
                  <c:v>11</c:v>
                </c:pt>
                <c:pt idx="8">
                  <c:v>10</c:v>
                </c:pt>
                <c:pt idx="9">
                  <c:v>6</c:v>
                </c:pt>
                <c:pt idx="10">
                  <c:v>7</c:v>
                </c:pt>
                <c:pt idx="11">
                  <c:v>12</c:v>
                </c:pt>
                <c:pt idx="12">
                  <c:v>6</c:v>
                </c:pt>
                <c:pt idx="13">
                  <c:v>8</c:v>
                </c:pt>
                <c:pt idx="14">
                  <c:v>8</c:v>
                </c:pt>
                <c:pt idx="15">
                  <c:v>8</c:v>
                </c:pt>
                <c:pt idx="16">
                  <c:v>9</c:v>
                </c:pt>
              </c:numCache>
            </c:numRef>
          </c:val>
          <c:smooth val="0"/>
          <c:extLst>
            <c:ext xmlns:c16="http://schemas.microsoft.com/office/drawing/2014/chart" uri="{C3380CC4-5D6E-409C-BE32-E72D297353CC}">
              <c16:uniqueId val="{00000001-F51B-4139-A4B8-DA5A6EFBF26F}"/>
            </c:ext>
          </c:extLst>
        </c:ser>
        <c:dLbls>
          <c:dLblPos val="ctr"/>
          <c:showLegendKey val="0"/>
          <c:showVal val="1"/>
          <c:showCatName val="0"/>
          <c:showSerName val="0"/>
          <c:showPercent val="0"/>
          <c:showBubbleSize val="0"/>
        </c:dLbls>
        <c:marker val="1"/>
        <c:smooth val="0"/>
        <c:axId val="295606648"/>
        <c:axId val="295609784"/>
      </c:lineChart>
      <c:catAx>
        <c:axId val="295606648"/>
        <c:scaling>
          <c:orientation val="minMax"/>
        </c:scaling>
        <c:delete val="0"/>
        <c:axPos val="b"/>
        <c:title>
          <c:tx>
            <c:rich>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r>
                  <a:rPr lang="en-US"/>
                  <a:t>Year-Week</a:t>
                </a:r>
                <a:r>
                  <a:rPr lang="en-US" baseline="0"/>
                  <a:t> Number</a:t>
                </a:r>
                <a:endParaRPr lang="en-US"/>
              </a:p>
            </c:rich>
          </c:tx>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dk1">
                    <a:lumMod val="65000"/>
                    <a:lumOff val="35000"/>
                  </a:schemeClr>
                </a:solidFill>
                <a:latin typeface="+mn-lt"/>
                <a:ea typeface="+mn-ea"/>
                <a:cs typeface="+mn-cs"/>
              </a:defRPr>
            </a:pPr>
            <a:endParaRPr lang="en-US"/>
          </a:p>
        </c:txPr>
        <c:crossAx val="295609784"/>
        <c:crosses val="autoZero"/>
        <c:auto val="1"/>
        <c:lblAlgn val="ctr"/>
        <c:lblOffset val="100"/>
        <c:noMultiLvlLbl val="0"/>
      </c:catAx>
      <c:valAx>
        <c:axId val="295609784"/>
        <c:scaling>
          <c:orientation val="minMax"/>
        </c:scaling>
        <c:delete val="1"/>
        <c:axPos val="l"/>
        <c:title>
          <c:tx>
            <c:rich>
              <a:bodyPr rot="-54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r>
                  <a:rPr lang="en-US"/>
                  <a:t>Count</a:t>
                </a:r>
                <a:r>
                  <a:rPr lang="en-US" baseline="0"/>
                  <a:t> of closed items during week</a:t>
                </a:r>
              </a:p>
            </c:rich>
          </c:tx>
          <c:overlay val="0"/>
          <c:spPr>
            <a:noFill/>
            <a:ln>
              <a:noFill/>
            </a:ln>
            <a:effectLst/>
          </c:spPr>
          <c:txPr>
            <a:bodyPr rot="-54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out"/>
        <c:minorTickMark val="none"/>
        <c:tickLblPos val="nextTo"/>
        <c:crossAx val="295606648"/>
        <c:crosses val="autoZero"/>
        <c:crossBetween val="between"/>
      </c:valAx>
      <c:spPr>
        <a:noFill/>
        <a:ln>
          <a:noFill/>
        </a:ln>
        <a:effectLst/>
      </c:spPr>
    </c:plotArea>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'All throughput'!$D$1</c:f>
              <c:strCache>
                <c:ptCount val="1"/>
                <c:pt idx="0">
                  <c:v>All</c:v>
                </c:pt>
              </c:strCache>
            </c:strRef>
          </c:tx>
          <c:spPr>
            <a:ln w="31750" cap="rnd">
              <a:solidFill>
                <a:schemeClr val="accent1"/>
              </a:solidFill>
              <a:round/>
            </a:ln>
            <a:effectLst/>
          </c:spPr>
          <c:marker>
            <c:symbol val="none"/>
          </c:marker>
          <c:cat>
            <c:strRef>
              <c:f>'All throughput'!$C$2:$C$128</c:f>
              <c:strCache>
                <c:ptCount val="127"/>
                <c:pt idx="0">
                  <c:v>W2-2012</c:v>
                </c:pt>
                <c:pt idx="1">
                  <c:v>W3-2012</c:v>
                </c:pt>
                <c:pt idx="2">
                  <c:v>W4-2012</c:v>
                </c:pt>
                <c:pt idx="3">
                  <c:v>W5-2012</c:v>
                </c:pt>
                <c:pt idx="4">
                  <c:v>W6-2012</c:v>
                </c:pt>
                <c:pt idx="5">
                  <c:v>W7-2012</c:v>
                </c:pt>
                <c:pt idx="6">
                  <c:v>W8-2012</c:v>
                </c:pt>
                <c:pt idx="7">
                  <c:v>W9-2012</c:v>
                </c:pt>
                <c:pt idx="8">
                  <c:v>W10-2012</c:v>
                </c:pt>
                <c:pt idx="9">
                  <c:v>W11-2012</c:v>
                </c:pt>
                <c:pt idx="10">
                  <c:v>W12-2012</c:v>
                </c:pt>
                <c:pt idx="11">
                  <c:v>W13-2012</c:v>
                </c:pt>
                <c:pt idx="12">
                  <c:v>W14-2012</c:v>
                </c:pt>
                <c:pt idx="13">
                  <c:v>W15-2012</c:v>
                </c:pt>
                <c:pt idx="14">
                  <c:v>W16-2012</c:v>
                </c:pt>
                <c:pt idx="15">
                  <c:v>W17-2012</c:v>
                </c:pt>
                <c:pt idx="16">
                  <c:v>W18-2012</c:v>
                </c:pt>
                <c:pt idx="17">
                  <c:v>W19-2012</c:v>
                </c:pt>
                <c:pt idx="18">
                  <c:v>W20-2012</c:v>
                </c:pt>
                <c:pt idx="19">
                  <c:v>W21-2012</c:v>
                </c:pt>
                <c:pt idx="20">
                  <c:v>W22-2012</c:v>
                </c:pt>
                <c:pt idx="21">
                  <c:v>W23-2012</c:v>
                </c:pt>
                <c:pt idx="22">
                  <c:v>W24-2012</c:v>
                </c:pt>
                <c:pt idx="23">
                  <c:v>W25-2012</c:v>
                </c:pt>
                <c:pt idx="24">
                  <c:v>W26-2012</c:v>
                </c:pt>
                <c:pt idx="25">
                  <c:v>W27-2012</c:v>
                </c:pt>
                <c:pt idx="26">
                  <c:v>W28-2012</c:v>
                </c:pt>
                <c:pt idx="27">
                  <c:v>W29-2012</c:v>
                </c:pt>
                <c:pt idx="28">
                  <c:v>W30-2012</c:v>
                </c:pt>
                <c:pt idx="29">
                  <c:v>W31-2012</c:v>
                </c:pt>
                <c:pt idx="30">
                  <c:v>W32-2012</c:v>
                </c:pt>
                <c:pt idx="31">
                  <c:v>W33-2012</c:v>
                </c:pt>
                <c:pt idx="32">
                  <c:v>W34-2012</c:v>
                </c:pt>
                <c:pt idx="33">
                  <c:v>W35-2012</c:v>
                </c:pt>
                <c:pt idx="34">
                  <c:v>W36-2012</c:v>
                </c:pt>
                <c:pt idx="35">
                  <c:v>W37-2012</c:v>
                </c:pt>
                <c:pt idx="36">
                  <c:v>W38-2012</c:v>
                </c:pt>
                <c:pt idx="37">
                  <c:v>W39-2012</c:v>
                </c:pt>
                <c:pt idx="38">
                  <c:v>W40-2012</c:v>
                </c:pt>
                <c:pt idx="39">
                  <c:v>W41-2012</c:v>
                </c:pt>
                <c:pt idx="40">
                  <c:v>W42-2012</c:v>
                </c:pt>
                <c:pt idx="41">
                  <c:v>W43-2012</c:v>
                </c:pt>
                <c:pt idx="42">
                  <c:v>W44-2012</c:v>
                </c:pt>
                <c:pt idx="43">
                  <c:v>W45-2012</c:v>
                </c:pt>
                <c:pt idx="44">
                  <c:v>W46-2012</c:v>
                </c:pt>
                <c:pt idx="45">
                  <c:v>W47-2012</c:v>
                </c:pt>
                <c:pt idx="46">
                  <c:v>W48-2012</c:v>
                </c:pt>
                <c:pt idx="47">
                  <c:v>W49-2012</c:v>
                </c:pt>
                <c:pt idx="48">
                  <c:v>W50-2012</c:v>
                </c:pt>
                <c:pt idx="49">
                  <c:v>W51-2012</c:v>
                </c:pt>
                <c:pt idx="50">
                  <c:v>W52-2012</c:v>
                </c:pt>
                <c:pt idx="51">
                  <c:v>W53-2012</c:v>
                </c:pt>
                <c:pt idx="52">
                  <c:v>W54-2012</c:v>
                </c:pt>
                <c:pt idx="53">
                  <c:v>W1-2013</c:v>
                </c:pt>
                <c:pt idx="54">
                  <c:v>W2-2013</c:v>
                </c:pt>
                <c:pt idx="55">
                  <c:v>W3-2013</c:v>
                </c:pt>
                <c:pt idx="56">
                  <c:v>W4-2013</c:v>
                </c:pt>
                <c:pt idx="57">
                  <c:v>W5-2013</c:v>
                </c:pt>
                <c:pt idx="58">
                  <c:v>W6-2013</c:v>
                </c:pt>
                <c:pt idx="59">
                  <c:v>W7-2013</c:v>
                </c:pt>
                <c:pt idx="60">
                  <c:v>W8-2013</c:v>
                </c:pt>
                <c:pt idx="61">
                  <c:v>W9-2013</c:v>
                </c:pt>
                <c:pt idx="62">
                  <c:v>W10-2013</c:v>
                </c:pt>
                <c:pt idx="63">
                  <c:v>W11-2013</c:v>
                </c:pt>
                <c:pt idx="64">
                  <c:v>W12-2013</c:v>
                </c:pt>
                <c:pt idx="65">
                  <c:v>W13-2013</c:v>
                </c:pt>
                <c:pt idx="66">
                  <c:v>W14-2013</c:v>
                </c:pt>
                <c:pt idx="67">
                  <c:v>W15-2013</c:v>
                </c:pt>
                <c:pt idx="68">
                  <c:v>W16-2013</c:v>
                </c:pt>
                <c:pt idx="69">
                  <c:v>W17-2013</c:v>
                </c:pt>
                <c:pt idx="70">
                  <c:v>W18-2013</c:v>
                </c:pt>
                <c:pt idx="71">
                  <c:v>W19-2013</c:v>
                </c:pt>
                <c:pt idx="72">
                  <c:v>W20-2013</c:v>
                </c:pt>
                <c:pt idx="73">
                  <c:v>W21-2013</c:v>
                </c:pt>
                <c:pt idx="74">
                  <c:v>W22-2013</c:v>
                </c:pt>
                <c:pt idx="75">
                  <c:v>W23-2013</c:v>
                </c:pt>
                <c:pt idx="76">
                  <c:v>W24-2013</c:v>
                </c:pt>
                <c:pt idx="77">
                  <c:v>W25-2013</c:v>
                </c:pt>
                <c:pt idx="78">
                  <c:v>W26-2013</c:v>
                </c:pt>
                <c:pt idx="79">
                  <c:v>W27-2013</c:v>
                </c:pt>
                <c:pt idx="80">
                  <c:v>W28-2013</c:v>
                </c:pt>
                <c:pt idx="81">
                  <c:v>W29-2013</c:v>
                </c:pt>
                <c:pt idx="82">
                  <c:v>W30-2013</c:v>
                </c:pt>
                <c:pt idx="83">
                  <c:v>W31-2013</c:v>
                </c:pt>
                <c:pt idx="84">
                  <c:v>W32-2013</c:v>
                </c:pt>
                <c:pt idx="85">
                  <c:v>W33-2013</c:v>
                </c:pt>
                <c:pt idx="86">
                  <c:v>W34-2013</c:v>
                </c:pt>
                <c:pt idx="87">
                  <c:v>W35-2013</c:v>
                </c:pt>
                <c:pt idx="88">
                  <c:v>W36-2013</c:v>
                </c:pt>
                <c:pt idx="89">
                  <c:v>W37-2013</c:v>
                </c:pt>
                <c:pt idx="90">
                  <c:v>W38-2013</c:v>
                </c:pt>
                <c:pt idx="91">
                  <c:v>W39-2013</c:v>
                </c:pt>
                <c:pt idx="92">
                  <c:v>W40-2013</c:v>
                </c:pt>
                <c:pt idx="93">
                  <c:v>W41-2013</c:v>
                </c:pt>
                <c:pt idx="94">
                  <c:v>W42-2013</c:v>
                </c:pt>
                <c:pt idx="95">
                  <c:v>W43-2013</c:v>
                </c:pt>
                <c:pt idx="96">
                  <c:v>W44-2013</c:v>
                </c:pt>
                <c:pt idx="97">
                  <c:v>W45-2013</c:v>
                </c:pt>
                <c:pt idx="98">
                  <c:v>W46-2013</c:v>
                </c:pt>
                <c:pt idx="99">
                  <c:v>W47-2013</c:v>
                </c:pt>
                <c:pt idx="100">
                  <c:v>W48-2013</c:v>
                </c:pt>
                <c:pt idx="101">
                  <c:v>W49-2013</c:v>
                </c:pt>
                <c:pt idx="102">
                  <c:v>W50-2013</c:v>
                </c:pt>
                <c:pt idx="103">
                  <c:v>W51-2013</c:v>
                </c:pt>
                <c:pt idx="104">
                  <c:v>W52-2013</c:v>
                </c:pt>
                <c:pt idx="105">
                  <c:v>W53-2013</c:v>
                </c:pt>
                <c:pt idx="106">
                  <c:v>W1-2014</c:v>
                </c:pt>
                <c:pt idx="107">
                  <c:v>W2-2014</c:v>
                </c:pt>
                <c:pt idx="108">
                  <c:v>W3-2014</c:v>
                </c:pt>
                <c:pt idx="109">
                  <c:v>W4-2014</c:v>
                </c:pt>
                <c:pt idx="110">
                  <c:v>W5-2014</c:v>
                </c:pt>
                <c:pt idx="111">
                  <c:v>W6-2014</c:v>
                </c:pt>
                <c:pt idx="112">
                  <c:v>W7-2014</c:v>
                </c:pt>
                <c:pt idx="113">
                  <c:v>W8-2014</c:v>
                </c:pt>
                <c:pt idx="114">
                  <c:v>W9-2014</c:v>
                </c:pt>
                <c:pt idx="115">
                  <c:v>W10-2014</c:v>
                </c:pt>
                <c:pt idx="116">
                  <c:v>W11-2014</c:v>
                </c:pt>
                <c:pt idx="117">
                  <c:v>W12-2014</c:v>
                </c:pt>
                <c:pt idx="118">
                  <c:v>W13-2014</c:v>
                </c:pt>
                <c:pt idx="119">
                  <c:v>W14-2014</c:v>
                </c:pt>
                <c:pt idx="120">
                  <c:v>W15-2014</c:v>
                </c:pt>
                <c:pt idx="121">
                  <c:v>W16-2014</c:v>
                </c:pt>
                <c:pt idx="122">
                  <c:v>W17-2014</c:v>
                </c:pt>
                <c:pt idx="123">
                  <c:v>W18-2014</c:v>
                </c:pt>
                <c:pt idx="124">
                  <c:v>W19-2014</c:v>
                </c:pt>
                <c:pt idx="125">
                  <c:v>W20-2014</c:v>
                </c:pt>
                <c:pt idx="126">
                  <c:v>W21-2014</c:v>
                </c:pt>
              </c:strCache>
            </c:strRef>
          </c:cat>
          <c:val>
            <c:numRef>
              <c:f>'All throughput'!$D$2:$D$128</c:f>
              <c:numCache>
                <c:formatCode>General</c:formatCode>
                <c:ptCount val="127"/>
                <c:pt idx="0">
                  <c:v>72</c:v>
                </c:pt>
                <c:pt idx="1">
                  <c:v>196</c:v>
                </c:pt>
                <c:pt idx="2">
                  <c:v>198</c:v>
                </c:pt>
                <c:pt idx="3">
                  <c:v>277</c:v>
                </c:pt>
                <c:pt idx="4">
                  <c:v>318</c:v>
                </c:pt>
                <c:pt idx="5">
                  <c:v>380</c:v>
                </c:pt>
                <c:pt idx="6">
                  <c:v>366</c:v>
                </c:pt>
                <c:pt idx="7">
                  <c:v>324</c:v>
                </c:pt>
                <c:pt idx="8">
                  <c:v>425</c:v>
                </c:pt>
                <c:pt idx="9">
                  <c:v>384</c:v>
                </c:pt>
                <c:pt idx="10">
                  <c:v>473</c:v>
                </c:pt>
                <c:pt idx="11">
                  <c:v>509</c:v>
                </c:pt>
                <c:pt idx="12">
                  <c:v>436</c:v>
                </c:pt>
                <c:pt idx="13">
                  <c:v>390</c:v>
                </c:pt>
                <c:pt idx="14">
                  <c:v>428</c:v>
                </c:pt>
                <c:pt idx="15">
                  <c:v>422</c:v>
                </c:pt>
                <c:pt idx="16">
                  <c:v>498</c:v>
                </c:pt>
                <c:pt idx="17">
                  <c:v>448</c:v>
                </c:pt>
                <c:pt idx="18">
                  <c:v>476</c:v>
                </c:pt>
                <c:pt idx="19">
                  <c:v>569</c:v>
                </c:pt>
                <c:pt idx="20">
                  <c:v>666</c:v>
                </c:pt>
                <c:pt idx="21">
                  <c:v>530</c:v>
                </c:pt>
                <c:pt idx="22">
                  <c:v>514</c:v>
                </c:pt>
                <c:pt idx="23">
                  <c:v>454</c:v>
                </c:pt>
                <c:pt idx="24">
                  <c:v>541</c:v>
                </c:pt>
                <c:pt idx="25">
                  <c:v>497</c:v>
                </c:pt>
                <c:pt idx="26">
                  <c:v>459</c:v>
                </c:pt>
                <c:pt idx="27">
                  <c:v>504</c:v>
                </c:pt>
                <c:pt idx="28">
                  <c:v>532</c:v>
                </c:pt>
                <c:pt idx="29">
                  <c:v>567</c:v>
                </c:pt>
                <c:pt idx="30">
                  <c:v>536</c:v>
                </c:pt>
                <c:pt idx="31">
                  <c:v>594</c:v>
                </c:pt>
                <c:pt idx="32">
                  <c:v>632</c:v>
                </c:pt>
                <c:pt idx="33">
                  <c:v>577</c:v>
                </c:pt>
                <c:pt idx="34">
                  <c:v>635</c:v>
                </c:pt>
                <c:pt idx="35">
                  <c:v>617</c:v>
                </c:pt>
                <c:pt idx="36">
                  <c:v>654</c:v>
                </c:pt>
                <c:pt idx="37">
                  <c:v>600</c:v>
                </c:pt>
                <c:pt idx="38">
                  <c:v>699</c:v>
                </c:pt>
                <c:pt idx="39">
                  <c:v>706</c:v>
                </c:pt>
                <c:pt idx="40">
                  <c:v>813</c:v>
                </c:pt>
                <c:pt idx="41">
                  <c:v>662</c:v>
                </c:pt>
                <c:pt idx="42">
                  <c:v>687</c:v>
                </c:pt>
                <c:pt idx="43">
                  <c:v>655</c:v>
                </c:pt>
                <c:pt idx="44">
                  <c:v>756</c:v>
                </c:pt>
                <c:pt idx="45">
                  <c:v>731</c:v>
                </c:pt>
                <c:pt idx="46">
                  <c:v>617</c:v>
                </c:pt>
                <c:pt idx="47">
                  <c:v>725</c:v>
                </c:pt>
                <c:pt idx="48">
                  <c:v>673</c:v>
                </c:pt>
                <c:pt idx="49">
                  <c:v>552</c:v>
                </c:pt>
                <c:pt idx="50">
                  <c:v>647</c:v>
                </c:pt>
                <c:pt idx="51">
                  <c:v>162</c:v>
                </c:pt>
                <c:pt idx="52">
                  <c:v>29</c:v>
                </c:pt>
                <c:pt idx="53">
                  <c:v>275</c:v>
                </c:pt>
                <c:pt idx="54">
                  <c:v>610</c:v>
                </c:pt>
                <c:pt idx="55">
                  <c:v>684</c:v>
                </c:pt>
                <c:pt idx="56">
                  <c:v>806</c:v>
                </c:pt>
                <c:pt idx="57">
                  <c:v>810</c:v>
                </c:pt>
                <c:pt idx="58">
                  <c:v>764</c:v>
                </c:pt>
                <c:pt idx="59">
                  <c:v>773</c:v>
                </c:pt>
                <c:pt idx="60">
                  <c:v>715</c:v>
                </c:pt>
                <c:pt idx="61">
                  <c:v>753</c:v>
                </c:pt>
                <c:pt idx="62">
                  <c:v>685</c:v>
                </c:pt>
                <c:pt idx="63">
                  <c:v>749</c:v>
                </c:pt>
                <c:pt idx="64">
                  <c:v>804</c:v>
                </c:pt>
                <c:pt idx="65">
                  <c:v>775</c:v>
                </c:pt>
                <c:pt idx="66">
                  <c:v>730</c:v>
                </c:pt>
                <c:pt idx="67">
                  <c:v>901</c:v>
                </c:pt>
                <c:pt idx="68">
                  <c:v>729</c:v>
                </c:pt>
                <c:pt idx="69">
                  <c:v>1051</c:v>
                </c:pt>
                <c:pt idx="70">
                  <c:v>740</c:v>
                </c:pt>
                <c:pt idx="71">
                  <c:v>841</c:v>
                </c:pt>
                <c:pt idx="72">
                  <c:v>806</c:v>
                </c:pt>
                <c:pt idx="73">
                  <c:v>1028</c:v>
                </c:pt>
                <c:pt idx="74">
                  <c:v>794</c:v>
                </c:pt>
                <c:pt idx="75">
                  <c:v>876</c:v>
                </c:pt>
                <c:pt idx="76">
                  <c:v>836</c:v>
                </c:pt>
                <c:pt idx="77">
                  <c:v>1007</c:v>
                </c:pt>
                <c:pt idx="78">
                  <c:v>911</c:v>
                </c:pt>
                <c:pt idx="79">
                  <c:v>857</c:v>
                </c:pt>
                <c:pt idx="80">
                  <c:v>930</c:v>
                </c:pt>
                <c:pt idx="81">
                  <c:v>911</c:v>
                </c:pt>
                <c:pt idx="82">
                  <c:v>809</c:v>
                </c:pt>
                <c:pt idx="83">
                  <c:v>1001</c:v>
                </c:pt>
                <c:pt idx="84">
                  <c:v>902</c:v>
                </c:pt>
                <c:pt idx="85">
                  <c:v>984</c:v>
                </c:pt>
                <c:pt idx="86">
                  <c:v>1013</c:v>
                </c:pt>
                <c:pt idx="87">
                  <c:v>1085</c:v>
                </c:pt>
                <c:pt idx="88">
                  <c:v>982</c:v>
                </c:pt>
                <c:pt idx="89">
                  <c:v>1100</c:v>
                </c:pt>
                <c:pt idx="90">
                  <c:v>1151</c:v>
                </c:pt>
                <c:pt idx="91">
                  <c:v>1070</c:v>
                </c:pt>
                <c:pt idx="92">
                  <c:v>1028</c:v>
                </c:pt>
                <c:pt idx="93">
                  <c:v>1150</c:v>
                </c:pt>
                <c:pt idx="94">
                  <c:v>1130</c:v>
                </c:pt>
                <c:pt idx="95">
                  <c:v>1105</c:v>
                </c:pt>
                <c:pt idx="96">
                  <c:v>973</c:v>
                </c:pt>
                <c:pt idx="97">
                  <c:v>1040</c:v>
                </c:pt>
                <c:pt idx="98">
                  <c:v>990</c:v>
                </c:pt>
                <c:pt idx="99">
                  <c:v>1086</c:v>
                </c:pt>
                <c:pt idx="100">
                  <c:v>1004</c:v>
                </c:pt>
                <c:pt idx="101">
                  <c:v>1164</c:v>
                </c:pt>
                <c:pt idx="102">
                  <c:v>1023</c:v>
                </c:pt>
                <c:pt idx="103">
                  <c:v>1098</c:v>
                </c:pt>
                <c:pt idx="104">
                  <c:v>234</c:v>
                </c:pt>
                <c:pt idx="105">
                  <c:v>133</c:v>
                </c:pt>
                <c:pt idx="106">
                  <c:v>245</c:v>
                </c:pt>
                <c:pt idx="107">
                  <c:v>884</c:v>
                </c:pt>
                <c:pt idx="108">
                  <c:v>1033</c:v>
                </c:pt>
                <c:pt idx="109">
                  <c:v>1021</c:v>
                </c:pt>
                <c:pt idx="110">
                  <c:v>1086</c:v>
                </c:pt>
                <c:pt idx="111">
                  <c:v>1100</c:v>
                </c:pt>
                <c:pt idx="112">
                  <c:v>1147</c:v>
                </c:pt>
                <c:pt idx="113">
                  <c:v>1064</c:v>
                </c:pt>
                <c:pt idx="114">
                  <c:v>1300</c:v>
                </c:pt>
                <c:pt idx="115">
                  <c:v>1208</c:v>
                </c:pt>
                <c:pt idx="116">
                  <c:v>1257</c:v>
                </c:pt>
                <c:pt idx="117">
                  <c:v>1194</c:v>
                </c:pt>
                <c:pt idx="118">
                  <c:v>1337</c:v>
                </c:pt>
                <c:pt idx="119">
                  <c:v>1218</c:v>
                </c:pt>
                <c:pt idx="120">
                  <c:v>1362</c:v>
                </c:pt>
                <c:pt idx="121">
                  <c:v>1201</c:v>
                </c:pt>
                <c:pt idx="122">
                  <c:v>1207</c:v>
                </c:pt>
                <c:pt idx="123">
                  <c:v>951</c:v>
                </c:pt>
                <c:pt idx="124">
                  <c:v>1178</c:v>
                </c:pt>
                <c:pt idx="125">
                  <c:v>1236</c:v>
                </c:pt>
                <c:pt idx="126">
                  <c:v>1150</c:v>
                </c:pt>
              </c:numCache>
            </c:numRef>
          </c:val>
          <c:smooth val="0"/>
          <c:extLst>
            <c:ext xmlns:c16="http://schemas.microsoft.com/office/drawing/2014/chart" uri="{C3380CC4-5D6E-409C-BE32-E72D297353CC}">
              <c16:uniqueId val="{00000000-BC72-44FB-BE99-9A9ADCD050BA}"/>
            </c:ext>
          </c:extLst>
        </c:ser>
        <c:ser>
          <c:idx val="2"/>
          <c:order val="1"/>
          <c:tx>
            <c:strRef>
              <c:f>'All throughput'!$F$1</c:f>
              <c:strCache>
                <c:ptCount val="1"/>
                <c:pt idx="0">
                  <c:v>Bugs</c:v>
                </c:pt>
              </c:strCache>
            </c:strRef>
          </c:tx>
          <c:spPr>
            <a:ln w="31750" cap="rnd">
              <a:solidFill>
                <a:schemeClr val="accent2">
                  <a:lumMod val="40000"/>
                  <a:lumOff val="60000"/>
                </a:schemeClr>
              </a:solidFill>
              <a:round/>
            </a:ln>
            <a:effectLst/>
          </c:spPr>
          <c:marker>
            <c:symbol val="none"/>
          </c:marker>
          <c:cat>
            <c:strRef>
              <c:f>'All throughput'!$C$2:$C$128</c:f>
              <c:strCache>
                <c:ptCount val="127"/>
                <c:pt idx="0">
                  <c:v>W2-2012</c:v>
                </c:pt>
                <c:pt idx="1">
                  <c:v>W3-2012</c:v>
                </c:pt>
                <c:pt idx="2">
                  <c:v>W4-2012</c:v>
                </c:pt>
                <c:pt idx="3">
                  <c:v>W5-2012</c:v>
                </c:pt>
                <c:pt idx="4">
                  <c:v>W6-2012</c:v>
                </c:pt>
                <c:pt idx="5">
                  <c:v>W7-2012</c:v>
                </c:pt>
                <c:pt idx="6">
                  <c:v>W8-2012</c:v>
                </c:pt>
                <c:pt idx="7">
                  <c:v>W9-2012</c:v>
                </c:pt>
                <c:pt idx="8">
                  <c:v>W10-2012</c:v>
                </c:pt>
                <c:pt idx="9">
                  <c:v>W11-2012</c:v>
                </c:pt>
                <c:pt idx="10">
                  <c:v>W12-2012</c:v>
                </c:pt>
                <c:pt idx="11">
                  <c:v>W13-2012</c:v>
                </c:pt>
                <c:pt idx="12">
                  <c:v>W14-2012</c:v>
                </c:pt>
                <c:pt idx="13">
                  <c:v>W15-2012</c:v>
                </c:pt>
                <c:pt idx="14">
                  <c:v>W16-2012</c:v>
                </c:pt>
                <c:pt idx="15">
                  <c:v>W17-2012</c:v>
                </c:pt>
                <c:pt idx="16">
                  <c:v>W18-2012</c:v>
                </c:pt>
                <c:pt idx="17">
                  <c:v>W19-2012</c:v>
                </c:pt>
                <c:pt idx="18">
                  <c:v>W20-2012</c:v>
                </c:pt>
                <c:pt idx="19">
                  <c:v>W21-2012</c:v>
                </c:pt>
                <c:pt idx="20">
                  <c:v>W22-2012</c:v>
                </c:pt>
                <c:pt idx="21">
                  <c:v>W23-2012</c:v>
                </c:pt>
                <c:pt idx="22">
                  <c:v>W24-2012</c:v>
                </c:pt>
                <c:pt idx="23">
                  <c:v>W25-2012</c:v>
                </c:pt>
                <c:pt idx="24">
                  <c:v>W26-2012</c:v>
                </c:pt>
                <c:pt idx="25">
                  <c:v>W27-2012</c:v>
                </c:pt>
                <c:pt idx="26">
                  <c:v>W28-2012</c:v>
                </c:pt>
                <c:pt idx="27">
                  <c:v>W29-2012</c:v>
                </c:pt>
                <c:pt idx="28">
                  <c:v>W30-2012</c:v>
                </c:pt>
                <c:pt idx="29">
                  <c:v>W31-2012</c:v>
                </c:pt>
                <c:pt idx="30">
                  <c:v>W32-2012</c:v>
                </c:pt>
                <c:pt idx="31">
                  <c:v>W33-2012</c:v>
                </c:pt>
                <c:pt idx="32">
                  <c:v>W34-2012</c:v>
                </c:pt>
                <c:pt idx="33">
                  <c:v>W35-2012</c:v>
                </c:pt>
                <c:pt idx="34">
                  <c:v>W36-2012</c:v>
                </c:pt>
                <c:pt idx="35">
                  <c:v>W37-2012</c:v>
                </c:pt>
                <c:pt idx="36">
                  <c:v>W38-2012</c:v>
                </c:pt>
                <c:pt idx="37">
                  <c:v>W39-2012</c:v>
                </c:pt>
                <c:pt idx="38">
                  <c:v>W40-2012</c:v>
                </c:pt>
                <c:pt idx="39">
                  <c:v>W41-2012</c:v>
                </c:pt>
                <c:pt idx="40">
                  <c:v>W42-2012</c:v>
                </c:pt>
                <c:pt idx="41">
                  <c:v>W43-2012</c:v>
                </c:pt>
                <c:pt idx="42">
                  <c:v>W44-2012</c:v>
                </c:pt>
                <c:pt idx="43">
                  <c:v>W45-2012</c:v>
                </c:pt>
                <c:pt idx="44">
                  <c:v>W46-2012</c:v>
                </c:pt>
                <c:pt idx="45">
                  <c:v>W47-2012</c:v>
                </c:pt>
                <c:pt idx="46">
                  <c:v>W48-2012</c:v>
                </c:pt>
                <c:pt idx="47">
                  <c:v>W49-2012</c:v>
                </c:pt>
                <c:pt idx="48">
                  <c:v>W50-2012</c:v>
                </c:pt>
                <c:pt idx="49">
                  <c:v>W51-2012</c:v>
                </c:pt>
                <c:pt idx="50">
                  <c:v>W52-2012</c:v>
                </c:pt>
                <c:pt idx="51">
                  <c:v>W53-2012</c:v>
                </c:pt>
                <c:pt idx="52">
                  <c:v>W54-2012</c:v>
                </c:pt>
                <c:pt idx="53">
                  <c:v>W1-2013</c:v>
                </c:pt>
                <c:pt idx="54">
                  <c:v>W2-2013</c:v>
                </c:pt>
                <c:pt idx="55">
                  <c:v>W3-2013</c:v>
                </c:pt>
                <c:pt idx="56">
                  <c:v>W4-2013</c:v>
                </c:pt>
                <c:pt idx="57">
                  <c:v>W5-2013</c:v>
                </c:pt>
                <c:pt idx="58">
                  <c:v>W6-2013</c:v>
                </c:pt>
                <c:pt idx="59">
                  <c:v>W7-2013</c:v>
                </c:pt>
                <c:pt idx="60">
                  <c:v>W8-2013</c:v>
                </c:pt>
                <c:pt idx="61">
                  <c:v>W9-2013</c:v>
                </c:pt>
                <c:pt idx="62">
                  <c:v>W10-2013</c:v>
                </c:pt>
                <c:pt idx="63">
                  <c:v>W11-2013</c:v>
                </c:pt>
                <c:pt idx="64">
                  <c:v>W12-2013</c:v>
                </c:pt>
                <c:pt idx="65">
                  <c:v>W13-2013</c:v>
                </c:pt>
                <c:pt idx="66">
                  <c:v>W14-2013</c:v>
                </c:pt>
                <c:pt idx="67">
                  <c:v>W15-2013</c:v>
                </c:pt>
                <c:pt idx="68">
                  <c:v>W16-2013</c:v>
                </c:pt>
                <c:pt idx="69">
                  <c:v>W17-2013</c:v>
                </c:pt>
                <c:pt idx="70">
                  <c:v>W18-2013</c:v>
                </c:pt>
                <c:pt idx="71">
                  <c:v>W19-2013</c:v>
                </c:pt>
                <c:pt idx="72">
                  <c:v>W20-2013</c:v>
                </c:pt>
                <c:pt idx="73">
                  <c:v>W21-2013</c:v>
                </c:pt>
                <c:pt idx="74">
                  <c:v>W22-2013</c:v>
                </c:pt>
                <c:pt idx="75">
                  <c:v>W23-2013</c:v>
                </c:pt>
                <c:pt idx="76">
                  <c:v>W24-2013</c:v>
                </c:pt>
                <c:pt idx="77">
                  <c:v>W25-2013</c:v>
                </c:pt>
                <c:pt idx="78">
                  <c:v>W26-2013</c:v>
                </c:pt>
                <c:pt idx="79">
                  <c:v>W27-2013</c:v>
                </c:pt>
                <c:pt idx="80">
                  <c:v>W28-2013</c:v>
                </c:pt>
                <c:pt idx="81">
                  <c:v>W29-2013</c:v>
                </c:pt>
                <c:pt idx="82">
                  <c:v>W30-2013</c:v>
                </c:pt>
                <c:pt idx="83">
                  <c:v>W31-2013</c:v>
                </c:pt>
                <c:pt idx="84">
                  <c:v>W32-2013</c:v>
                </c:pt>
                <c:pt idx="85">
                  <c:v>W33-2013</c:v>
                </c:pt>
                <c:pt idx="86">
                  <c:v>W34-2013</c:v>
                </c:pt>
                <c:pt idx="87">
                  <c:v>W35-2013</c:v>
                </c:pt>
                <c:pt idx="88">
                  <c:v>W36-2013</c:v>
                </c:pt>
                <c:pt idx="89">
                  <c:v>W37-2013</c:v>
                </c:pt>
                <c:pt idx="90">
                  <c:v>W38-2013</c:v>
                </c:pt>
                <c:pt idx="91">
                  <c:v>W39-2013</c:v>
                </c:pt>
                <c:pt idx="92">
                  <c:v>W40-2013</c:v>
                </c:pt>
                <c:pt idx="93">
                  <c:v>W41-2013</c:v>
                </c:pt>
                <c:pt idx="94">
                  <c:v>W42-2013</c:v>
                </c:pt>
                <c:pt idx="95">
                  <c:v>W43-2013</c:v>
                </c:pt>
                <c:pt idx="96">
                  <c:v>W44-2013</c:v>
                </c:pt>
                <c:pt idx="97">
                  <c:v>W45-2013</c:v>
                </c:pt>
                <c:pt idx="98">
                  <c:v>W46-2013</c:v>
                </c:pt>
                <c:pt idx="99">
                  <c:v>W47-2013</c:v>
                </c:pt>
                <c:pt idx="100">
                  <c:v>W48-2013</c:v>
                </c:pt>
                <c:pt idx="101">
                  <c:v>W49-2013</c:v>
                </c:pt>
                <c:pt idx="102">
                  <c:v>W50-2013</c:v>
                </c:pt>
                <c:pt idx="103">
                  <c:v>W51-2013</c:v>
                </c:pt>
                <c:pt idx="104">
                  <c:v>W52-2013</c:v>
                </c:pt>
                <c:pt idx="105">
                  <c:v>W53-2013</c:v>
                </c:pt>
                <c:pt idx="106">
                  <c:v>W1-2014</c:v>
                </c:pt>
                <c:pt idx="107">
                  <c:v>W2-2014</c:v>
                </c:pt>
                <c:pt idx="108">
                  <c:v>W3-2014</c:v>
                </c:pt>
                <c:pt idx="109">
                  <c:v>W4-2014</c:v>
                </c:pt>
                <c:pt idx="110">
                  <c:v>W5-2014</c:v>
                </c:pt>
                <c:pt idx="111">
                  <c:v>W6-2014</c:v>
                </c:pt>
                <c:pt idx="112">
                  <c:v>W7-2014</c:v>
                </c:pt>
                <c:pt idx="113">
                  <c:v>W8-2014</c:v>
                </c:pt>
                <c:pt idx="114">
                  <c:v>W9-2014</c:v>
                </c:pt>
                <c:pt idx="115">
                  <c:v>W10-2014</c:v>
                </c:pt>
                <c:pt idx="116">
                  <c:v>W11-2014</c:v>
                </c:pt>
                <c:pt idx="117">
                  <c:v>W12-2014</c:v>
                </c:pt>
                <c:pt idx="118">
                  <c:v>W13-2014</c:v>
                </c:pt>
                <c:pt idx="119">
                  <c:v>W14-2014</c:v>
                </c:pt>
                <c:pt idx="120">
                  <c:v>W15-2014</c:v>
                </c:pt>
                <c:pt idx="121">
                  <c:v>W16-2014</c:v>
                </c:pt>
                <c:pt idx="122">
                  <c:v>W17-2014</c:v>
                </c:pt>
                <c:pt idx="123">
                  <c:v>W18-2014</c:v>
                </c:pt>
                <c:pt idx="124">
                  <c:v>W19-2014</c:v>
                </c:pt>
                <c:pt idx="125">
                  <c:v>W20-2014</c:v>
                </c:pt>
                <c:pt idx="126">
                  <c:v>W21-2014</c:v>
                </c:pt>
              </c:strCache>
            </c:strRef>
          </c:cat>
          <c:val>
            <c:numRef>
              <c:f>'All throughput'!$F$2:$F$128</c:f>
              <c:numCache>
                <c:formatCode>General</c:formatCode>
                <c:ptCount val="127"/>
                <c:pt idx="0">
                  <c:v>29</c:v>
                </c:pt>
                <c:pt idx="1">
                  <c:v>100</c:v>
                </c:pt>
                <c:pt idx="2">
                  <c:v>112</c:v>
                </c:pt>
                <c:pt idx="3">
                  <c:v>134</c:v>
                </c:pt>
                <c:pt idx="4">
                  <c:v>167</c:v>
                </c:pt>
                <c:pt idx="5">
                  <c:v>198</c:v>
                </c:pt>
                <c:pt idx="6">
                  <c:v>180</c:v>
                </c:pt>
                <c:pt idx="7">
                  <c:v>179</c:v>
                </c:pt>
                <c:pt idx="8">
                  <c:v>194</c:v>
                </c:pt>
                <c:pt idx="9">
                  <c:v>199</c:v>
                </c:pt>
                <c:pt idx="10">
                  <c:v>245</c:v>
                </c:pt>
                <c:pt idx="11">
                  <c:v>281</c:v>
                </c:pt>
                <c:pt idx="12">
                  <c:v>214</c:v>
                </c:pt>
                <c:pt idx="13">
                  <c:v>170</c:v>
                </c:pt>
                <c:pt idx="14">
                  <c:v>175</c:v>
                </c:pt>
                <c:pt idx="15">
                  <c:v>211</c:v>
                </c:pt>
                <c:pt idx="16">
                  <c:v>223</c:v>
                </c:pt>
                <c:pt idx="17">
                  <c:v>192</c:v>
                </c:pt>
                <c:pt idx="18">
                  <c:v>215</c:v>
                </c:pt>
                <c:pt idx="19">
                  <c:v>299</c:v>
                </c:pt>
                <c:pt idx="20">
                  <c:v>324</c:v>
                </c:pt>
                <c:pt idx="21">
                  <c:v>234</c:v>
                </c:pt>
                <c:pt idx="22">
                  <c:v>204</c:v>
                </c:pt>
                <c:pt idx="23">
                  <c:v>140</c:v>
                </c:pt>
                <c:pt idx="24">
                  <c:v>249</c:v>
                </c:pt>
                <c:pt idx="25">
                  <c:v>207</c:v>
                </c:pt>
                <c:pt idx="26">
                  <c:v>182</c:v>
                </c:pt>
                <c:pt idx="27">
                  <c:v>232</c:v>
                </c:pt>
                <c:pt idx="28">
                  <c:v>247</c:v>
                </c:pt>
                <c:pt idx="29">
                  <c:v>276</c:v>
                </c:pt>
                <c:pt idx="30">
                  <c:v>229</c:v>
                </c:pt>
                <c:pt idx="31">
                  <c:v>299</c:v>
                </c:pt>
                <c:pt idx="32">
                  <c:v>326</c:v>
                </c:pt>
                <c:pt idx="33">
                  <c:v>275</c:v>
                </c:pt>
                <c:pt idx="34">
                  <c:v>300</c:v>
                </c:pt>
                <c:pt idx="35">
                  <c:v>322</c:v>
                </c:pt>
                <c:pt idx="36">
                  <c:v>301</c:v>
                </c:pt>
                <c:pt idx="37">
                  <c:v>340</c:v>
                </c:pt>
                <c:pt idx="38">
                  <c:v>328</c:v>
                </c:pt>
                <c:pt idx="39">
                  <c:v>391</c:v>
                </c:pt>
                <c:pt idx="40">
                  <c:v>501</c:v>
                </c:pt>
                <c:pt idx="41">
                  <c:v>381</c:v>
                </c:pt>
                <c:pt idx="42">
                  <c:v>354</c:v>
                </c:pt>
                <c:pt idx="43">
                  <c:v>342</c:v>
                </c:pt>
                <c:pt idx="44">
                  <c:v>365</c:v>
                </c:pt>
                <c:pt idx="45">
                  <c:v>388</c:v>
                </c:pt>
                <c:pt idx="46">
                  <c:v>268</c:v>
                </c:pt>
                <c:pt idx="47">
                  <c:v>363</c:v>
                </c:pt>
                <c:pt idx="48">
                  <c:v>328</c:v>
                </c:pt>
                <c:pt idx="49">
                  <c:v>253</c:v>
                </c:pt>
                <c:pt idx="50">
                  <c:v>274</c:v>
                </c:pt>
                <c:pt idx="51">
                  <c:v>94</c:v>
                </c:pt>
                <c:pt idx="52">
                  <c:v>19</c:v>
                </c:pt>
                <c:pt idx="53">
                  <c:v>105</c:v>
                </c:pt>
                <c:pt idx="54">
                  <c:v>276</c:v>
                </c:pt>
                <c:pt idx="55">
                  <c:v>325</c:v>
                </c:pt>
                <c:pt idx="56">
                  <c:v>362</c:v>
                </c:pt>
                <c:pt idx="57">
                  <c:v>380</c:v>
                </c:pt>
                <c:pt idx="58">
                  <c:v>372</c:v>
                </c:pt>
                <c:pt idx="59">
                  <c:v>391</c:v>
                </c:pt>
                <c:pt idx="60">
                  <c:v>298</c:v>
                </c:pt>
                <c:pt idx="61">
                  <c:v>282</c:v>
                </c:pt>
                <c:pt idx="62">
                  <c:v>318</c:v>
                </c:pt>
                <c:pt idx="63">
                  <c:v>303</c:v>
                </c:pt>
                <c:pt idx="64">
                  <c:v>304</c:v>
                </c:pt>
                <c:pt idx="65">
                  <c:v>349</c:v>
                </c:pt>
                <c:pt idx="66">
                  <c:v>256</c:v>
                </c:pt>
                <c:pt idx="67">
                  <c:v>347</c:v>
                </c:pt>
                <c:pt idx="68">
                  <c:v>293</c:v>
                </c:pt>
                <c:pt idx="69">
                  <c:v>386</c:v>
                </c:pt>
                <c:pt idx="70">
                  <c:v>318</c:v>
                </c:pt>
                <c:pt idx="71">
                  <c:v>339</c:v>
                </c:pt>
                <c:pt idx="72">
                  <c:v>355</c:v>
                </c:pt>
                <c:pt idx="73">
                  <c:v>417</c:v>
                </c:pt>
                <c:pt idx="74">
                  <c:v>342</c:v>
                </c:pt>
                <c:pt idx="75">
                  <c:v>342</c:v>
                </c:pt>
                <c:pt idx="76">
                  <c:v>347</c:v>
                </c:pt>
                <c:pt idx="77">
                  <c:v>391</c:v>
                </c:pt>
                <c:pt idx="78">
                  <c:v>435</c:v>
                </c:pt>
                <c:pt idx="79">
                  <c:v>332</c:v>
                </c:pt>
                <c:pt idx="80">
                  <c:v>397</c:v>
                </c:pt>
                <c:pt idx="81">
                  <c:v>324</c:v>
                </c:pt>
                <c:pt idx="82">
                  <c:v>312</c:v>
                </c:pt>
                <c:pt idx="83">
                  <c:v>372</c:v>
                </c:pt>
                <c:pt idx="84">
                  <c:v>416</c:v>
                </c:pt>
                <c:pt idx="85">
                  <c:v>416</c:v>
                </c:pt>
                <c:pt idx="86">
                  <c:v>414</c:v>
                </c:pt>
                <c:pt idx="87">
                  <c:v>460</c:v>
                </c:pt>
                <c:pt idx="88">
                  <c:v>404</c:v>
                </c:pt>
                <c:pt idx="89">
                  <c:v>469</c:v>
                </c:pt>
                <c:pt idx="90">
                  <c:v>542</c:v>
                </c:pt>
                <c:pt idx="91">
                  <c:v>422</c:v>
                </c:pt>
                <c:pt idx="92">
                  <c:v>425</c:v>
                </c:pt>
                <c:pt idx="93">
                  <c:v>472</c:v>
                </c:pt>
                <c:pt idx="94">
                  <c:v>518</c:v>
                </c:pt>
                <c:pt idx="95">
                  <c:v>461</c:v>
                </c:pt>
                <c:pt idx="96">
                  <c:v>438</c:v>
                </c:pt>
                <c:pt idx="97">
                  <c:v>426</c:v>
                </c:pt>
                <c:pt idx="98">
                  <c:v>421</c:v>
                </c:pt>
                <c:pt idx="99">
                  <c:v>449</c:v>
                </c:pt>
                <c:pt idx="100">
                  <c:v>385</c:v>
                </c:pt>
                <c:pt idx="101">
                  <c:v>470</c:v>
                </c:pt>
                <c:pt idx="102">
                  <c:v>408</c:v>
                </c:pt>
                <c:pt idx="103">
                  <c:v>418</c:v>
                </c:pt>
                <c:pt idx="104">
                  <c:v>93</c:v>
                </c:pt>
                <c:pt idx="105">
                  <c:v>51</c:v>
                </c:pt>
                <c:pt idx="106">
                  <c:v>96</c:v>
                </c:pt>
                <c:pt idx="107">
                  <c:v>358</c:v>
                </c:pt>
                <c:pt idx="108">
                  <c:v>389</c:v>
                </c:pt>
                <c:pt idx="109">
                  <c:v>355</c:v>
                </c:pt>
                <c:pt idx="110">
                  <c:v>408</c:v>
                </c:pt>
                <c:pt idx="111">
                  <c:v>431</c:v>
                </c:pt>
                <c:pt idx="112">
                  <c:v>415</c:v>
                </c:pt>
                <c:pt idx="113">
                  <c:v>369</c:v>
                </c:pt>
                <c:pt idx="114">
                  <c:v>479</c:v>
                </c:pt>
                <c:pt idx="115">
                  <c:v>434</c:v>
                </c:pt>
                <c:pt idx="116">
                  <c:v>451</c:v>
                </c:pt>
                <c:pt idx="117">
                  <c:v>402</c:v>
                </c:pt>
                <c:pt idx="118">
                  <c:v>492</c:v>
                </c:pt>
                <c:pt idx="119">
                  <c:v>488</c:v>
                </c:pt>
                <c:pt idx="120">
                  <c:v>558</c:v>
                </c:pt>
                <c:pt idx="121">
                  <c:v>544</c:v>
                </c:pt>
                <c:pt idx="122">
                  <c:v>552</c:v>
                </c:pt>
                <c:pt idx="123">
                  <c:v>414</c:v>
                </c:pt>
                <c:pt idx="124">
                  <c:v>531</c:v>
                </c:pt>
                <c:pt idx="125">
                  <c:v>593</c:v>
                </c:pt>
                <c:pt idx="126">
                  <c:v>483</c:v>
                </c:pt>
              </c:numCache>
            </c:numRef>
          </c:val>
          <c:smooth val="0"/>
          <c:extLst>
            <c:ext xmlns:c16="http://schemas.microsoft.com/office/drawing/2014/chart" uri="{C3380CC4-5D6E-409C-BE32-E72D297353CC}">
              <c16:uniqueId val="{00000002-BC72-44FB-BE99-9A9ADCD050BA}"/>
            </c:ext>
          </c:extLst>
        </c:ser>
        <c:dLbls>
          <c:showLegendKey val="0"/>
          <c:showVal val="0"/>
          <c:showCatName val="0"/>
          <c:showSerName val="0"/>
          <c:showPercent val="0"/>
          <c:showBubbleSize val="0"/>
        </c:dLbls>
        <c:smooth val="0"/>
        <c:axId val="347542352"/>
        <c:axId val="347542744"/>
      </c:lineChart>
      <c:catAx>
        <c:axId val="347542352"/>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347542744"/>
        <c:crosses val="autoZero"/>
        <c:auto val="1"/>
        <c:lblAlgn val="ctr"/>
        <c:lblOffset val="100"/>
        <c:noMultiLvlLbl val="0"/>
      </c:catAx>
      <c:valAx>
        <c:axId val="347542744"/>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2"/>
                </a:solidFill>
                <a:latin typeface="+mn-lt"/>
                <a:ea typeface="+mn-ea"/>
                <a:cs typeface="+mn-cs"/>
              </a:defRPr>
            </a:pPr>
            <a:endParaRPr lang="en-US"/>
          </a:p>
        </c:txPr>
        <c:crossAx val="3475423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'All throughput'!$D$1</c:f>
              <c:strCache>
                <c:ptCount val="1"/>
                <c:pt idx="0">
                  <c:v>All</c:v>
                </c:pt>
              </c:strCache>
            </c:strRef>
          </c:tx>
          <c:spPr>
            <a:ln w="31750" cap="rnd">
              <a:solidFill>
                <a:schemeClr val="accent1"/>
              </a:solidFill>
              <a:round/>
            </a:ln>
            <a:effectLst/>
          </c:spPr>
          <c:marker>
            <c:symbol val="none"/>
          </c:marker>
          <c:cat>
            <c:strRef>
              <c:f>'All throughput'!$C$2:$C$128</c:f>
              <c:strCache>
                <c:ptCount val="127"/>
                <c:pt idx="0">
                  <c:v>W2-2012</c:v>
                </c:pt>
                <c:pt idx="1">
                  <c:v>W3-2012</c:v>
                </c:pt>
                <c:pt idx="2">
                  <c:v>W4-2012</c:v>
                </c:pt>
                <c:pt idx="3">
                  <c:v>W5-2012</c:v>
                </c:pt>
                <c:pt idx="4">
                  <c:v>W6-2012</c:v>
                </c:pt>
                <c:pt idx="5">
                  <c:v>W7-2012</c:v>
                </c:pt>
                <c:pt idx="6">
                  <c:v>W8-2012</c:v>
                </c:pt>
                <c:pt idx="7">
                  <c:v>W9-2012</c:v>
                </c:pt>
                <c:pt idx="8">
                  <c:v>W10-2012</c:v>
                </c:pt>
                <c:pt idx="9">
                  <c:v>W11-2012</c:v>
                </c:pt>
                <c:pt idx="10">
                  <c:v>W12-2012</c:v>
                </c:pt>
                <c:pt idx="11">
                  <c:v>W13-2012</c:v>
                </c:pt>
                <c:pt idx="12">
                  <c:v>W14-2012</c:v>
                </c:pt>
                <c:pt idx="13">
                  <c:v>W15-2012</c:v>
                </c:pt>
                <c:pt idx="14">
                  <c:v>W16-2012</c:v>
                </c:pt>
                <c:pt idx="15">
                  <c:v>W17-2012</c:v>
                </c:pt>
                <c:pt idx="16">
                  <c:v>W18-2012</c:v>
                </c:pt>
                <c:pt idx="17">
                  <c:v>W19-2012</c:v>
                </c:pt>
                <c:pt idx="18">
                  <c:v>W20-2012</c:v>
                </c:pt>
                <c:pt idx="19">
                  <c:v>W21-2012</c:v>
                </c:pt>
                <c:pt idx="20">
                  <c:v>W22-2012</c:v>
                </c:pt>
                <c:pt idx="21">
                  <c:v>W23-2012</c:v>
                </c:pt>
                <c:pt idx="22">
                  <c:v>W24-2012</c:v>
                </c:pt>
                <c:pt idx="23">
                  <c:v>W25-2012</c:v>
                </c:pt>
                <c:pt idx="24">
                  <c:v>W26-2012</c:v>
                </c:pt>
                <c:pt idx="25">
                  <c:v>W27-2012</c:v>
                </c:pt>
                <c:pt idx="26">
                  <c:v>W28-2012</c:v>
                </c:pt>
                <c:pt idx="27">
                  <c:v>W29-2012</c:v>
                </c:pt>
                <c:pt idx="28">
                  <c:v>W30-2012</c:v>
                </c:pt>
                <c:pt idx="29">
                  <c:v>W31-2012</c:v>
                </c:pt>
                <c:pt idx="30">
                  <c:v>W32-2012</c:v>
                </c:pt>
                <c:pt idx="31">
                  <c:v>W33-2012</c:v>
                </c:pt>
                <c:pt idx="32">
                  <c:v>W34-2012</c:v>
                </c:pt>
                <c:pt idx="33">
                  <c:v>W35-2012</c:v>
                </c:pt>
                <c:pt idx="34">
                  <c:v>W36-2012</c:v>
                </c:pt>
                <c:pt idx="35">
                  <c:v>W37-2012</c:v>
                </c:pt>
                <c:pt idx="36">
                  <c:v>W38-2012</c:v>
                </c:pt>
                <c:pt idx="37">
                  <c:v>W39-2012</c:v>
                </c:pt>
                <c:pt idx="38">
                  <c:v>W40-2012</c:v>
                </c:pt>
                <c:pt idx="39">
                  <c:v>W41-2012</c:v>
                </c:pt>
                <c:pt idx="40">
                  <c:v>W42-2012</c:v>
                </c:pt>
                <c:pt idx="41">
                  <c:v>W43-2012</c:v>
                </c:pt>
                <c:pt idx="42">
                  <c:v>W44-2012</c:v>
                </c:pt>
                <c:pt idx="43">
                  <c:v>W45-2012</c:v>
                </c:pt>
                <c:pt idx="44">
                  <c:v>W46-2012</c:v>
                </c:pt>
                <c:pt idx="45">
                  <c:v>W47-2012</c:v>
                </c:pt>
                <c:pt idx="46">
                  <c:v>W48-2012</c:v>
                </c:pt>
                <c:pt idx="47">
                  <c:v>W49-2012</c:v>
                </c:pt>
                <c:pt idx="48">
                  <c:v>W50-2012</c:v>
                </c:pt>
                <c:pt idx="49">
                  <c:v>W51-2012</c:v>
                </c:pt>
                <c:pt idx="50">
                  <c:v>W52-2012</c:v>
                </c:pt>
                <c:pt idx="51">
                  <c:v>W53-2012</c:v>
                </c:pt>
                <c:pt idx="52">
                  <c:v>W54-2012</c:v>
                </c:pt>
                <c:pt idx="53">
                  <c:v>W1-2013</c:v>
                </c:pt>
                <c:pt idx="54">
                  <c:v>W2-2013</c:v>
                </c:pt>
                <c:pt idx="55">
                  <c:v>W3-2013</c:v>
                </c:pt>
                <c:pt idx="56">
                  <c:v>W4-2013</c:v>
                </c:pt>
                <c:pt idx="57">
                  <c:v>W5-2013</c:v>
                </c:pt>
                <c:pt idx="58">
                  <c:v>W6-2013</c:v>
                </c:pt>
                <c:pt idx="59">
                  <c:v>W7-2013</c:v>
                </c:pt>
                <c:pt idx="60">
                  <c:v>W8-2013</c:v>
                </c:pt>
                <c:pt idx="61">
                  <c:v>W9-2013</c:v>
                </c:pt>
                <c:pt idx="62">
                  <c:v>W10-2013</c:v>
                </c:pt>
                <c:pt idx="63">
                  <c:v>W11-2013</c:v>
                </c:pt>
                <c:pt idx="64">
                  <c:v>W12-2013</c:v>
                </c:pt>
                <c:pt idx="65">
                  <c:v>W13-2013</c:v>
                </c:pt>
                <c:pt idx="66">
                  <c:v>W14-2013</c:v>
                </c:pt>
                <c:pt idx="67">
                  <c:v>W15-2013</c:v>
                </c:pt>
                <c:pt idx="68">
                  <c:v>W16-2013</c:v>
                </c:pt>
                <c:pt idx="69">
                  <c:v>W17-2013</c:v>
                </c:pt>
                <c:pt idx="70">
                  <c:v>W18-2013</c:v>
                </c:pt>
                <c:pt idx="71">
                  <c:v>W19-2013</c:v>
                </c:pt>
                <c:pt idx="72">
                  <c:v>W20-2013</c:v>
                </c:pt>
                <c:pt idx="73">
                  <c:v>W21-2013</c:v>
                </c:pt>
                <c:pt idx="74">
                  <c:v>W22-2013</c:v>
                </c:pt>
                <c:pt idx="75">
                  <c:v>W23-2013</c:v>
                </c:pt>
                <c:pt idx="76">
                  <c:v>W24-2013</c:v>
                </c:pt>
                <c:pt idx="77">
                  <c:v>W25-2013</c:v>
                </c:pt>
                <c:pt idx="78">
                  <c:v>W26-2013</c:v>
                </c:pt>
                <c:pt idx="79">
                  <c:v>W27-2013</c:v>
                </c:pt>
                <c:pt idx="80">
                  <c:v>W28-2013</c:v>
                </c:pt>
                <c:pt idx="81">
                  <c:v>W29-2013</c:v>
                </c:pt>
                <c:pt idx="82">
                  <c:v>W30-2013</c:v>
                </c:pt>
                <c:pt idx="83">
                  <c:v>W31-2013</c:v>
                </c:pt>
                <c:pt idx="84">
                  <c:v>W32-2013</c:v>
                </c:pt>
                <c:pt idx="85">
                  <c:v>W33-2013</c:v>
                </c:pt>
                <c:pt idx="86">
                  <c:v>W34-2013</c:v>
                </c:pt>
                <c:pt idx="87">
                  <c:v>W35-2013</c:v>
                </c:pt>
                <c:pt idx="88">
                  <c:v>W36-2013</c:v>
                </c:pt>
                <c:pt idx="89">
                  <c:v>W37-2013</c:v>
                </c:pt>
                <c:pt idx="90">
                  <c:v>W38-2013</c:v>
                </c:pt>
                <c:pt idx="91">
                  <c:v>W39-2013</c:v>
                </c:pt>
                <c:pt idx="92">
                  <c:v>W40-2013</c:v>
                </c:pt>
                <c:pt idx="93">
                  <c:v>W41-2013</c:v>
                </c:pt>
                <c:pt idx="94">
                  <c:v>W42-2013</c:v>
                </c:pt>
                <c:pt idx="95">
                  <c:v>W43-2013</c:v>
                </c:pt>
                <c:pt idx="96">
                  <c:v>W44-2013</c:v>
                </c:pt>
                <c:pt idx="97">
                  <c:v>W45-2013</c:v>
                </c:pt>
                <c:pt idx="98">
                  <c:v>W46-2013</c:v>
                </c:pt>
                <c:pt idx="99">
                  <c:v>W47-2013</c:v>
                </c:pt>
                <c:pt idx="100">
                  <c:v>W48-2013</c:v>
                </c:pt>
                <c:pt idx="101">
                  <c:v>W49-2013</c:v>
                </c:pt>
                <c:pt idx="102">
                  <c:v>W50-2013</c:v>
                </c:pt>
                <c:pt idx="103">
                  <c:v>W51-2013</c:v>
                </c:pt>
                <c:pt idx="104">
                  <c:v>W52-2013</c:v>
                </c:pt>
                <c:pt idx="105">
                  <c:v>W53-2013</c:v>
                </c:pt>
                <c:pt idx="106">
                  <c:v>W1-2014</c:v>
                </c:pt>
                <c:pt idx="107">
                  <c:v>W2-2014</c:v>
                </c:pt>
                <c:pt idx="108">
                  <c:v>W3-2014</c:v>
                </c:pt>
                <c:pt idx="109">
                  <c:v>W4-2014</c:v>
                </c:pt>
                <c:pt idx="110">
                  <c:v>W5-2014</c:v>
                </c:pt>
                <c:pt idx="111">
                  <c:v>W6-2014</c:v>
                </c:pt>
                <c:pt idx="112">
                  <c:v>W7-2014</c:v>
                </c:pt>
                <c:pt idx="113">
                  <c:v>W8-2014</c:v>
                </c:pt>
                <c:pt idx="114">
                  <c:v>W9-2014</c:v>
                </c:pt>
                <c:pt idx="115">
                  <c:v>W10-2014</c:v>
                </c:pt>
                <c:pt idx="116">
                  <c:v>W11-2014</c:v>
                </c:pt>
                <c:pt idx="117">
                  <c:v>W12-2014</c:v>
                </c:pt>
                <c:pt idx="118">
                  <c:v>W13-2014</c:v>
                </c:pt>
                <c:pt idx="119">
                  <c:v>W14-2014</c:v>
                </c:pt>
                <c:pt idx="120">
                  <c:v>W15-2014</c:v>
                </c:pt>
                <c:pt idx="121">
                  <c:v>W16-2014</c:v>
                </c:pt>
                <c:pt idx="122">
                  <c:v>W17-2014</c:v>
                </c:pt>
                <c:pt idx="123">
                  <c:v>W18-2014</c:v>
                </c:pt>
                <c:pt idx="124">
                  <c:v>W19-2014</c:v>
                </c:pt>
                <c:pt idx="125">
                  <c:v>W20-2014</c:v>
                </c:pt>
                <c:pt idx="126">
                  <c:v>W21-2014</c:v>
                </c:pt>
              </c:strCache>
            </c:strRef>
          </c:cat>
          <c:val>
            <c:numRef>
              <c:f>'All throughput'!$D$2:$D$128</c:f>
              <c:numCache>
                <c:formatCode>General</c:formatCode>
                <c:ptCount val="127"/>
                <c:pt idx="0">
                  <c:v>72</c:v>
                </c:pt>
                <c:pt idx="1">
                  <c:v>196</c:v>
                </c:pt>
                <c:pt idx="2">
                  <c:v>198</c:v>
                </c:pt>
                <c:pt idx="3">
                  <c:v>277</c:v>
                </c:pt>
                <c:pt idx="4">
                  <c:v>318</c:v>
                </c:pt>
                <c:pt idx="5">
                  <c:v>380</c:v>
                </c:pt>
                <c:pt idx="6">
                  <c:v>366</c:v>
                </c:pt>
                <c:pt idx="7">
                  <c:v>324</c:v>
                </c:pt>
                <c:pt idx="8">
                  <c:v>425</c:v>
                </c:pt>
                <c:pt idx="9">
                  <c:v>384</c:v>
                </c:pt>
                <c:pt idx="10">
                  <c:v>473</c:v>
                </c:pt>
                <c:pt idx="11">
                  <c:v>509</c:v>
                </c:pt>
                <c:pt idx="12">
                  <c:v>436</c:v>
                </c:pt>
                <c:pt idx="13">
                  <c:v>390</c:v>
                </c:pt>
                <c:pt idx="14">
                  <c:v>428</c:v>
                </c:pt>
                <c:pt idx="15">
                  <c:v>422</c:v>
                </c:pt>
                <c:pt idx="16">
                  <c:v>498</c:v>
                </c:pt>
                <c:pt idx="17">
                  <c:v>448</c:v>
                </c:pt>
                <c:pt idx="18">
                  <c:v>476</c:v>
                </c:pt>
                <c:pt idx="19">
                  <c:v>569</c:v>
                </c:pt>
                <c:pt idx="20">
                  <c:v>666</c:v>
                </c:pt>
                <c:pt idx="21">
                  <c:v>530</c:v>
                </c:pt>
                <c:pt idx="22">
                  <c:v>514</c:v>
                </c:pt>
                <c:pt idx="23">
                  <c:v>454</c:v>
                </c:pt>
                <c:pt idx="24">
                  <c:v>541</c:v>
                </c:pt>
                <c:pt idx="25">
                  <c:v>497</c:v>
                </c:pt>
                <c:pt idx="26">
                  <c:v>459</c:v>
                </c:pt>
                <c:pt idx="27">
                  <c:v>504</c:v>
                </c:pt>
                <c:pt idx="28">
                  <c:v>532</c:v>
                </c:pt>
                <c:pt idx="29">
                  <c:v>567</c:v>
                </c:pt>
                <c:pt idx="30">
                  <c:v>536</c:v>
                </c:pt>
                <c:pt idx="31">
                  <c:v>594</c:v>
                </c:pt>
                <c:pt idx="32">
                  <c:v>632</c:v>
                </c:pt>
                <c:pt idx="33">
                  <c:v>577</c:v>
                </c:pt>
                <c:pt idx="34">
                  <c:v>635</c:v>
                </c:pt>
                <c:pt idx="35">
                  <c:v>617</c:v>
                </c:pt>
                <c:pt idx="36">
                  <c:v>654</c:v>
                </c:pt>
                <c:pt idx="37">
                  <c:v>600</c:v>
                </c:pt>
                <c:pt idx="38">
                  <c:v>699</c:v>
                </c:pt>
                <c:pt idx="39">
                  <c:v>706</c:v>
                </c:pt>
                <c:pt idx="40">
                  <c:v>813</c:v>
                </c:pt>
                <c:pt idx="41">
                  <c:v>662</c:v>
                </c:pt>
                <c:pt idx="42">
                  <c:v>687</c:v>
                </c:pt>
                <c:pt idx="43">
                  <c:v>655</c:v>
                </c:pt>
                <c:pt idx="44">
                  <c:v>756</c:v>
                </c:pt>
                <c:pt idx="45">
                  <c:v>731</c:v>
                </c:pt>
                <c:pt idx="46">
                  <c:v>617</c:v>
                </c:pt>
                <c:pt idx="47">
                  <c:v>725</c:v>
                </c:pt>
                <c:pt idx="48">
                  <c:v>673</c:v>
                </c:pt>
                <c:pt idx="49">
                  <c:v>552</c:v>
                </c:pt>
                <c:pt idx="50">
                  <c:v>647</c:v>
                </c:pt>
                <c:pt idx="51">
                  <c:v>162</c:v>
                </c:pt>
                <c:pt idx="52">
                  <c:v>29</c:v>
                </c:pt>
                <c:pt idx="53">
                  <c:v>275</c:v>
                </c:pt>
                <c:pt idx="54">
                  <c:v>610</c:v>
                </c:pt>
                <c:pt idx="55">
                  <c:v>684</c:v>
                </c:pt>
                <c:pt idx="56">
                  <c:v>806</c:v>
                </c:pt>
                <c:pt idx="57">
                  <c:v>810</c:v>
                </c:pt>
                <c:pt idx="58">
                  <c:v>764</c:v>
                </c:pt>
                <c:pt idx="59">
                  <c:v>773</c:v>
                </c:pt>
                <c:pt idx="60">
                  <c:v>715</c:v>
                </c:pt>
                <c:pt idx="61">
                  <c:v>753</c:v>
                </c:pt>
                <c:pt idx="62">
                  <c:v>685</c:v>
                </c:pt>
                <c:pt idx="63">
                  <c:v>749</c:v>
                </c:pt>
                <c:pt idx="64">
                  <c:v>804</c:v>
                </c:pt>
                <c:pt idx="65">
                  <c:v>775</c:v>
                </c:pt>
                <c:pt idx="66">
                  <c:v>730</c:v>
                </c:pt>
                <c:pt idx="67">
                  <c:v>901</c:v>
                </c:pt>
                <c:pt idx="68">
                  <c:v>729</c:v>
                </c:pt>
                <c:pt idx="69">
                  <c:v>1051</c:v>
                </c:pt>
                <c:pt idx="70">
                  <c:v>740</c:v>
                </c:pt>
                <c:pt idx="71">
                  <c:v>841</c:v>
                </c:pt>
                <c:pt idx="72">
                  <c:v>806</c:v>
                </c:pt>
                <c:pt idx="73">
                  <c:v>1028</c:v>
                </c:pt>
                <c:pt idx="74">
                  <c:v>794</c:v>
                </c:pt>
                <c:pt idx="75">
                  <c:v>876</c:v>
                </c:pt>
                <c:pt idx="76">
                  <c:v>836</c:v>
                </c:pt>
                <c:pt idx="77">
                  <c:v>1007</c:v>
                </c:pt>
                <c:pt idx="78">
                  <c:v>911</c:v>
                </c:pt>
                <c:pt idx="79">
                  <c:v>857</c:v>
                </c:pt>
                <c:pt idx="80">
                  <c:v>930</c:v>
                </c:pt>
                <c:pt idx="81">
                  <c:v>911</c:v>
                </c:pt>
                <c:pt idx="82">
                  <c:v>809</c:v>
                </c:pt>
                <c:pt idx="83">
                  <c:v>1001</c:v>
                </c:pt>
                <c:pt idx="84">
                  <c:v>902</c:v>
                </c:pt>
                <c:pt idx="85">
                  <c:v>984</c:v>
                </c:pt>
                <c:pt idx="86">
                  <c:v>1013</c:v>
                </c:pt>
                <c:pt idx="87">
                  <c:v>1085</c:v>
                </c:pt>
                <c:pt idx="88">
                  <c:v>982</c:v>
                </c:pt>
                <c:pt idx="89">
                  <c:v>1100</c:v>
                </c:pt>
                <c:pt idx="90">
                  <c:v>1151</c:v>
                </c:pt>
                <c:pt idx="91">
                  <c:v>1070</c:v>
                </c:pt>
                <c:pt idx="92">
                  <c:v>1028</c:v>
                </c:pt>
                <c:pt idx="93">
                  <c:v>1150</c:v>
                </c:pt>
                <c:pt idx="94">
                  <c:v>1130</c:v>
                </c:pt>
                <c:pt idx="95">
                  <c:v>1105</c:v>
                </c:pt>
                <c:pt idx="96">
                  <c:v>973</c:v>
                </c:pt>
                <c:pt idx="97">
                  <c:v>1040</c:v>
                </c:pt>
                <c:pt idx="98">
                  <c:v>990</c:v>
                </c:pt>
                <c:pt idx="99">
                  <c:v>1086</c:v>
                </c:pt>
                <c:pt idx="100">
                  <c:v>1004</c:v>
                </c:pt>
                <c:pt idx="101">
                  <c:v>1164</c:v>
                </c:pt>
                <c:pt idx="102">
                  <c:v>1023</c:v>
                </c:pt>
                <c:pt idx="103">
                  <c:v>1098</c:v>
                </c:pt>
                <c:pt idx="104">
                  <c:v>234</c:v>
                </c:pt>
                <c:pt idx="105">
                  <c:v>133</c:v>
                </c:pt>
                <c:pt idx="106">
                  <c:v>245</c:v>
                </c:pt>
                <c:pt idx="107">
                  <c:v>884</c:v>
                </c:pt>
                <c:pt idx="108">
                  <c:v>1033</c:v>
                </c:pt>
                <c:pt idx="109">
                  <c:v>1021</c:v>
                </c:pt>
                <c:pt idx="110">
                  <c:v>1086</c:v>
                </c:pt>
                <c:pt idx="111">
                  <c:v>1100</c:v>
                </c:pt>
                <c:pt idx="112">
                  <c:v>1147</c:v>
                </c:pt>
                <c:pt idx="113">
                  <c:v>1064</c:v>
                </c:pt>
                <c:pt idx="114">
                  <c:v>1300</c:v>
                </c:pt>
                <c:pt idx="115">
                  <c:v>1208</c:v>
                </c:pt>
                <c:pt idx="116">
                  <c:v>1257</c:v>
                </c:pt>
                <c:pt idx="117">
                  <c:v>1194</c:v>
                </c:pt>
                <c:pt idx="118">
                  <c:v>1337</c:v>
                </c:pt>
                <c:pt idx="119">
                  <c:v>1218</c:v>
                </c:pt>
                <c:pt idx="120">
                  <c:v>1362</c:v>
                </c:pt>
                <c:pt idx="121">
                  <c:v>1201</c:v>
                </c:pt>
                <c:pt idx="122">
                  <c:v>1207</c:v>
                </c:pt>
                <c:pt idx="123">
                  <c:v>951</c:v>
                </c:pt>
                <c:pt idx="124">
                  <c:v>1178</c:v>
                </c:pt>
                <c:pt idx="125">
                  <c:v>1236</c:v>
                </c:pt>
                <c:pt idx="126">
                  <c:v>1150</c:v>
                </c:pt>
              </c:numCache>
            </c:numRef>
          </c:val>
          <c:smooth val="0"/>
          <c:extLst>
            <c:ext xmlns:c16="http://schemas.microsoft.com/office/drawing/2014/chart" uri="{C3380CC4-5D6E-409C-BE32-E72D297353CC}">
              <c16:uniqueId val="{00000000-BC72-44FB-BE99-9A9ADCD050BA}"/>
            </c:ext>
          </c:extLst>
        </c:ser>
        <c:dLbls>
          <c:showLegendKey val="0"/>
          <c:showVal val="0"/>
          <c:showCatName val="0"/>
          <c:showSerName val="0"/>
          <c:showPercent val="0"/>
          <c:showBubbleSize val="0"/>
        </c:dLbls>
        <c:smooth val="0"/>
        <c:axId val="347542352"/>
        <c:axId val="347542744"/>
      </c:lineChart>
      <c:catAx>
        <c:axId val="347542352"/>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347542744"/>
        <c:crosses val="autoZero"/>
        <c:auto val="1"/>
        <c:lblAlgn val="ctr"/>
        <c:lblOffset val="100"/>
        <c:noMultiLvlLbl val="0"/>
      </c:catAx>
      <c:valAx>
        <c:axId val="347542744"/>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2"/>
                </a:solidFill>
                <a:latin typeface="+mn-lt"/>
                <a:ea typeface="+mn-ea"/>
                <a:cs typeface="+mn-cs"/>
              </a:defRPr>
            </a:pPr>
            <a:endParaRPr lang="en-US"/>
          </a:p>
        </c:txPr>
        <c:crossAx val="3475423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Cumulative Completion (all work) for ~ 100 Teams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ndard"/>
        <c:varyColors val="0"/>
        <c:ser>
          <c:idx val="0"/>
          <c:order val="0"/>
          <c:tx>
            <c:strRef>
              <c:f>Sheet1!$F$1</c:f>
              <c:strCache>
                <c:ptCount val="1"/>
                <c:pt idx="0">
                  <c:v>cum all</c:v>
                </c:pt>
              </c:strCache>
            </c:strRef>
          </c:tx>
          <c:spPr>
            <a:solidFill>
              <a:schemeClr val="accent1">
                <a:lumMod val="60000"/>
                <a:lumOff val="40000"/>
              </a:schemeClr>
            </a:solidFill>
            <a:ln>
              <a:noFill/>
            </a:ln>
            <a:effectLst/>
          </c:spPr>
          <c:trendline>
            <c:spPr>
              <a:ln w="66675" cap="rnd">
                <a:solidFill>
                  <a:schemeClr val="accent2"/>
                </a:solidFill>
                <a:prstDash val="dash"/>
              </a:ln>
              <a:effectLst/>
            </c:spPr>
            <c:trendlineType val="poly"/>
            <c:order val="2"/>
            <c:forward val="24"/>
            <c:dispRSqr val="0"/>
            <c:dispEq val="0"/>
          </c:trendline>
          <c:cat>
            <c:strRef>
              <c:f>Sheet1!$A$2:$A$129</c:f>
              <c:strCache>
                <c:ptCount val="128"/>
                <c:pt idx="0">
                  <c:v>W2-2012</c:v>
                </c:pt>
                <c:pt idx="1">
                  <c:v>W3-2012</c:v>
                </c:pt>
                <c:pt idx="2">
                  <c:v>W4-2012</c:v>
                </c:pt>
                <c:pt idx="3">
                  <c:v>W5-2012</c:v>
                </c:pt>
                <c:pt idx="4">
                  <c:v>W6-2012</c:v>
                </c:pt>
                <c:pt idx="5">
                  <c:v>W7-2012</c:v>
                </c:pt>
                <c:pt idx="6">
                  <c:v>W8-2012</c:v>
                </c:pt>
                <c:pt idx="7">
                  <c:v>W9-2012</c:v>
                </c:pt>
                <c:pt idx="8">
                  <c:v>W10-2012</c:v>
                </c:pt>
                <c:pt idx="9">
                  <c:v>W11-2012</c:v>
                </c:pt>
                <c:pt idx="10">
                  <c:v>W12-2012</c:v>
                </c:pt>
                <c:pt idx="11">
                  <c:v>W13-2012</c:v>
                </c:pt>
                <c:pt idx="12">
                  <c:v>W14-2012</c:v>
                </c:pt>
                <c:pt idx="13">
                  <c:v>W15-2012</c:v>
                </c:pt>
                <c:pt idx="14">
                  <c:v>W16-2012</c:v>
                </c:pt>
                <c:pt idx="15">
                  <c:v>W17-2012</c:v>
                </c:pt>
                <c:pt idx="16">
                  <c:v>W18-2012</c:v>
                </c:pt>
                <c:pt idx="17">
                  <c:v>W19-2012</c:v>
                </c:pt>
                <c:pt idx="18">
                  <c:v>W20-2012</c:v>
                </c:pt>
                <c:pt idx="19">
                  <c:v>W21-2012</c:v>
                </c:pt>
                <c:pt idx="20">
                  <c:v>W22-2012</c:v>
                </c:pt>
                <c:pt idx="21">
                  <c:v>W23-2012</c:v>
                </c:pt>
                <c:pt idx="22">
                  <c:v>W24-2012</c:v>
                </c:pt>
                <c:pt idx="23">
                  <c:v>W25-2012</c:v>
                </c:pt>
                <c:pt idx="24">
                  <c:v>W26-2012</c:v>
                </c:pt>
                <c:pt idx="25">
                  <c:v>W27-2012</c:v>
                </c:pt>
                <c:pt idx="26">
                  <c:v>W28-2012</c:v>
                </c:pt>
                <c:pt idx="27">
                  <c:v>W29-2012</c:v>
                </c:pt>
                <c:pt idx="28">
                  <c:v>W30-2012</c:v>
                </c:pt>
                <c:pt idx="29">
                  <c:v>W31-2012</c:v>
                </c:pt>
                <c:pt idx="30">
                  <c:v>W32-2012</c:v>
                </c:pt>
                <c:pt idx="31">
                  <c:v>W33-2012</c:v>
                </c:pt>
                <c:pt idx="32">
                  <c:v>W34-2012</c:v>
                </c:pt>
                <c:pt idx="33">
                  <c:v>W35-2012</c:v>
                </c:pt>
                <c:pt idx="34">
                  <c:v>W36-2012</c:v>
                </c:pt>
                <c:pt idx="35">
                  <c:v>W37-2012</c:v>
                </c:pt>
                <c:pt idx="36">
                  <c:v>W38-2012</c:v>
                </c:pt>
                <c:pt idx="37">
                  <c:v>W39-2012</c:v>
                </c:pt>
                <c:pt idx="38">
                  <c:v>W40-2012</c:v>
                </c:pt>
                <c:pt idx="39">
                  <c:v>W41-2012</c:v>
                </c:pt>
                <c:pt idx="40">
                  <c:v>W42-2012</c:v>
                </c:pt>
                <c:pt idx="41">
                  <c:v>W43-2012</c:v>
                </c:pt>
                <c:pt idx="42">
                  <c:v>W44-2012</c:v>
                </c:pt>
                <c:pt idx="43">
                  <c:v>W45-2012</c:v>
                </c:pt>
                <c:pt idx="44">
                  <c:v>W46-2012</c:v>
                </c:pt>
                <c:pt idx="45">
                  <c:v>W47-2012</c:v>
                </c:pt>
                <c:pt idx="46">
                  <c:v>W48-2012</c:v>
                </c:pt>
                <c:pt idx="47">
                  <c:v>W49-2012</c:v>
                </c:pt>
                <c:pt idx="48">
                  <c:v>W50-2012</c:v>
                </c:pt>
                <c:pt idx="49">
                  <c:v>W51-2012</c:v>
                </c:pt>
                <c:pt idx="50">
                  <c:v>W52-2012</c:v>
                </c:pt>
                <c:pt idx="51">
                  <c:v>W53-2012</c:v>
                </c:pt>
                <c:pt idx="52">
                  <c:v>W54-2012</c:v>
                </c:pt>
                <c:pt idx="53">
                  <c:v>W1-2013</c:v>
                </c:pt>
                <c:pt idx="54">
                  <c:v>W2-2013</c:v>
                </c:pt>
                <c:pt idx="55">
                  <c:v>W3-2013</c:v>
                </c:pt>
                <c:pt idx="56">
                  <c:v>W4-2013</c:v>
                </c:pt>
                <c:pt idx="57">
                  <c:v>W5-2013</c:v>
                </c:pt>
                <c:pt idx="58">
                  <c:v>W6-2013</c:v>
                </c:pt>
                <c:pt idx="59">
                  <c:v>W7-2013</c:v>
                </c:pt>
                <c:pt idx="60">
                  <c:v>W8-2013</c:v>
                </c:pt>
                <c:pt idx="61">
                  <c:v>W9-2013</c:v>
                </c:pt>
                <c:pt idx="62">
                  <c:v>W10-2013</c:v>
                </c:pt>
                <c:pt idx="63">
                  <c:v>W11-2013</c:v>
                </c:pt>
                <c:pt idx="64">
                  <c:v>W12-2013</c:v>
                </c:pt>
                <c:pt idx="65">
                  <c:v>W13-2013</c:v>
                </c:pt>
                <c:pt idx="66">
                  <c:v>W14-2013</c:v>
                </c:pt>
                <c:pt idx="67">
                  <c:v>W15-2013</c:v>
                </c:pt>
                <c:pt idx="68">
                  <c:v>W16-2013</c:v>
                </c:pt>
                <c:pt idx="69">
                  <c:v>W17-2013</c:v>
                </c:pt>
                <c:pt idx="70">
                  <c:v>W18-2013</c:v>
                </c:pt>
                <c:pt idx="71">
                  <c:v>W19-2013</c:v>
                </c:pt>
                <c:pt idx="72">
                  <c:v>W20-2013</c:v>
                </c:pt>
                <c:pt idx="73">
                  <c:v>W21-2013</c:v>
                </c:pt>
                <c:pt idx="74">
                  <c:v>W22-2013</c:v>
                </c:pt>
                <c:pt idx="75">
                  <c:v>W23-2013</c:v>
                </c:pt>
                <c:pt idx="76">
                  <c:v>W24-2013</c:v>
                </c:pt>
                <c:pt idx="77">
                  <c:v>W25-2013</c:v>
                </c:pt>
                <c:pt idx="78">
                  <c:v>W26-2013</c:v>
                </c:pt>
                <c:pt idx="79">
                  <c:v>W27-2013</c:v>
                </c:pt>
                <c:pt idx="80">
                  <c:v>W28-2013</c:v>
                </c:pt>
                <c:pt idx="81">
                  <c:v>W29-2013</c:v>
                </c:pt>
                <c:pt idx="82">
                  <c:v>W30-2013</c:v>
                </c:pt>
                <c:pt idx="83">
                  <c:v>W31-2013</c:v>
                </c:pt>
                <c:pt idx="84">
                  <c:v>W32-2013</c:v>
                </c:pt>
                <c:pt idx="85">
                  <c:v>W33-2013</c:v>
                </c:pt>
                <c:pt idx="86">
                  <c:v>W34-2013</c:v>
                </c:pt>
                <c:pt idx="87">
                  <c:v>W35-2013</c:v>
                </c:pt>
                <c:pt idx="88">
                  <c:v>W36-2013</c:v>
                </c:pt>
                <c:pt idx="89">
                  <c:v>W37-2013</c:v>
                </c:pt>
                <c:pt idx="90">
                  <c:v>W38-2013</c:v>
                </c:pt>
                <c:pt idx="91">
                  <c:v>W39-2013</c:v>
                </c:pt>
                <c:pt idx="92">
                  <c:v>W40-2013</c:v>
                </c:pt>
                <c:pt idx="93">
                  <c:v>W41-2013</c:v>
                </c:pt>
                <c:pt idx="94">
                  <c:v>W42-2013</c:v>
                </c:pt>
                <c:pt idx="95">
                  <c:v>W43-2013</c:v>
                </c:pt>
                <c:pt idx="96">
                  <c:v>W44-2013</c:v>
                </c:pt>
                <c:pt idx="97">
                  <c:v>W45-2013</c:v>
                </c:pt>
                <c:pt idx="98">
                  <c:v>W46-2013</c:v>
                </c:pt>
                <c:pt idx="99">
                  <c:v>W47-2013</c:v>
                </c:pt>
                <c:pt idx="100">
                  <c:v>W48-2013</c:v>
                </c:pt>
                <c:pt idx="101">
                  <c:v>W49-2013</c:v>
                </c:pt>
                <c:pt idx="102">
                  <c:v>W50-2013</c:v>
                </c:pt>
                <c:pt idx="103">
                  <c:v>W51-2013</c:v>
                </c:pt>
                <c:pt idx="104">
                  <c:v>W52-2013</c:v>
                </c:pt>
                <c:pt idx="105">
                  <c:v>W53-2013</c:v>
                </c:pt>
                <c:pt idx="106">
                  <c:v>W1-2014</c:v>
                </c:pt>
                <c:pt idx="107">
                  <c:v>W2-2014</c:v>
                </c:pt>
                <c:pt idx="108">
                  <c:v>W3-2014</c:v>
                </c:pt>
                <c:pt idx="109">
                  <c:v>W4-2014</c:v>
                </c:pt>
                <c:pt idx="110">
                  <c:v>W5-2014</c:v>
                </c:pt>
                <c:pt idx="111">
                  <c:v>W6-2014</c:v>
                </c:pt>
                <c:pt idx="112">
                  <c:v>W7-2014</c:v>
                </c:pt>
                <c:pt idx="113">
                  <c:v>W8-2014</c:v>
                </c:pt>
                <c:pt idx="114">
                  <c:v>W9-2014</c:v>
                </c:pt>
                <c:pt idx="115">
                  <c:v>W10-2014</c:v>
                </c:pt>
                <c:pt idx="116">
                  <c:v>W11-2014</c:v>
                </c:pt>
                <c:pt idx="117">
                  <c:v>W12-2014</c:v>
                </c:pt>
                <c:pt idx="118">
                  <c:v>W13-2014</c:v>
                </c:pt>
                <c:pt idx="119">
                  <c:v>W14-2014</c:v>
                </c:pt>
                <c:pt idx="120">
                  <c:v>W15-2014</c:v>
                </c:pt>
                <c:pt idx="121">
                  <c:v>W16-2014</c:v>
                </c:pt>
                <c:pt idx="122">
                  <c:v>W17-2014</c:v>
                </c:pt>
                <c:pt idx="123">
                  <c:v>W18-2014</c:v>
                </c:pt>
                <c:pt idx="124">
                  <c:v>W19-2014</c:v>
                </c:pt>
                <c:pt idx="125">
                  <c:v>W20-2014</c:v>
                </c:pt>
                <c:pt idx="126">
                  <c:v>W21-2014</c:v>
                </c:pt>
                <c:pt idx="127">
                  <c:v>W22-2014</c:v>
                </c:pt>
              </c:strCache>
            </c:strRef>
          </c:cat>
          <c:val>
            <c:numRef>
              <c:f>Sheet1!$F$2:$F$129</c:f>
              <c:numCache>
                <c:formatCode>General</c:formatCode>
                <c:ptCount val="128"/>
                <c:pt idx="0">
                  <c:v>72</c:v>
                </c:pt>
                <c:pt idx="1">
                  <c:v>268</c:v>
                </c:pt>
                <c:pt idx="2">
                  <c:v>466</c:v>
                </c:pt>
                <c:pt idx="3">
                  <c:v>743</c:v>
                </c:pt>
                <c:pt idx="4">
                  <c:v>1061</c:v>
                </c:pt>
                <c:pt idx="5">
                  <c:v>1441</c:v>
                </c:pt>
                <c:pt idx="6">
                  <c:v>1807</c:v>
                </c:pt>
                <c:pt idx="7">
                  <c:v>2131</c:v>
                </c:pt>
                <c:pt idx="8">
                  <c:v>2556</c:v>
                </c:pt>
                <c:pt idx="9">
                  <c:v>2940</c:v>
                </c:pt>
                <c:pt idx="10">
                  <c:v>3413</c:v>
                </c:pt>
                <c:pt idx="11">
                  <c:v>3922</c:v>
                </c:pt>
                <c:pt idx="12">
                  <c:v>4358</c:v>
                </c:pt>
                <c:pt idx="13">
                  <c:v>4748</c:v>
                </c:pt>
                <c:pt idx="14">
                  <c:v>5176</c:v>
                </c:pt>
                <c:pt idx="15">
                  <c:v>5598</c:v>
                </c:pt>
                <c:pt idx="16">
                  <c:v>6096</c:v>
                </c:pt>
                <c:pt idx="17">
                  <c:v>6544</c:v>
                </c:pt>
                <c:pt idx="18">
                  <c:v>7020</c:v>
                </c:pt>
                <c:pt idx="19">
                  <c:v>7589</c:v>
                </c:pt>
                <c:pt idx="20">
                  <c:v>8255</c:v>
                </c:pt>
                <c:pt idx="21">
                  <c:v>8785</c:v>
                </c:pt>
                <c:pt idx="22">
                  <c:v>9299</c:v>
                </c:pt>
                <c:pt idx="23">
                  <c:v>9753</c:v>
                </c:pt>
                <c:pt idx="24">
                  <c:v>10294</c:v>
                </c:pt>
                <c:pt idx="25">
                  <c:v>10791</c:v>
                </c:pt>
                <c:pt idx="26">
                  <c:v>11250</c:v>
                </c:pt>
                <c:pt idx="27">
                  <c:v>11754</c:v>
                </c:pt>
                <c:pt idx="28">
                  <c:v>12286</c:v>
                </c:pt>
                <c:pt idx="29">
                  <c:v>12853</c:v>
                </c:pt>
                <c:pt idx="30">
                  <c:v>13389</c:v>
                </c:pt>
                <c:pt idx="31">
                  <c:v>13983</c:v>
                </c:pt>
                <c:pt idx="32">
                  <c:v>14615</c:v>
                </c:pt>
                <c:pt idx="33">
                  <c:v>15192</c:v>
                </c:pt>
                <c:pt idx="34">
                  <c:v>15827</c:v>
                </c:pt>
                <c:pt idx="35">
                  <c:v>16444</c:v>
                </c:pt>
                <c:pt idx="36">
                  <c:v>17098</c:v>
                </c:pt>
                <c:pt idx="37">
                  <c:v>17698</c:v>
                </c:pt>
                <c:pt idx="38">
                  <c:v>18397</c:v>
                </c:pt>
                <c:pt idx="39">
                  <c:v>19103</c:v>
                </c:pt>
                <c:pt idx="40">
                  <c:v>19916</c:v>
                </c:pt>
                <c:pt idx="41">
                  <c:v>20578</c:v>
                </c:pt>
                <c:pt idx="42">
                  <c:v>21265</c:v>
                </c:pt>
                <c:pt idx="43">
                  <c:v>21920</c:v>
                </c:pt>
                <c:pt idx="44">
                  <c:v>22676</c:v>
                </c:pt>
                <c:pt idx="45">
                  <c:v>23407</c:v>
                </c:pt>
                <c:pt idx="46">
                  <c:v>24024</c:v>
                </c:pt>
                <c:pt idx="47">
                  <c:v>24749</c:v>
                </c:pt>
                <c:pt idx="48">
                  <c:v>25422</c:v>
                </c:pt>
                <c:pt idx="49">
                  <c:v>25974</c:v>
                </c:pt>
                <c:pt idx="50">
                  <c:v>26621</c:v>
                </c:pt>
                <c:pt idx="51">
                  <c:v>26783</c:v>
                </c:pt>
                <c:pt idx="52">
                  <c:v>26812</c:v>
                </c:pt>
                <c:pt idx="53">
                  <c:v>27087</c:v>
                </c:pt>
                <c:pt idx="54">
                  <c:v>27697</c:v>
                </c:pt>
                <c:pt idx="55">
                  <c:v>28381</c:v>
                </c:pt>
                <c:pt idx="56">
                  <c:v>29187</c:v>
                </c:pt>
                <c:pt idx="57">
                  <c:v>29997</c:v>
                </c:pt>
                <c:pt idx="58">
                  <c:v>30761</c:v>
                </c:pt>
                <c:pt idx="59">
                  <c:v>31534</c:v>
                </c:pt>
                <c:pt idx="60">
                  <c:v>32249</c:v>
                </c:pt>
                <c:pt idx="61">
                  <c:v>33002</c:v>
                </c:pt>
                <c:pt idx="62">
                  <c:v>33687</c:v>
                </c:pt>
                <c:pt idx="63">
                  <c:v>34436</c:v>
                </c:pt>
                <c:pt idx="64">
                  <c:v>35240</c:v>
                </c:pt>
                <c:pt idx="65">
                  <c:v>36015</c:v>
                </c:pt>
                <c:pt idx="66">
                  <c:v>36745</c:v>
                </c:pt>
                <c:pt idx="67">
                  <c:v>37646</c:v>
                </c:pt>
                <c:pt idx="68">
                  <c:v>38375</c:v>
                </c:pt>
                <c:pt idx="69">
                  <c:v>39426</c:v>
                </c:pt>
                <c:pt idx="70">
                  <c:v>40166</c:v>
                </c:pt>
                <c:pt idx="71">
                  <c:v>41007</c:v>
                </c:pt>
                <c:pt idx="72">
                  <c:v>41813</c:v>
                </c:pt>
                <c:pt idx="73">
                  <c:v>42841</c:v>
                </c:pt>
                <c:pt idx="74">
                  <c:v>43635</c:v>
                </c:pt>
                <c:pt idx="75">
                  <c:v>44511</c:v>
                </c:pt>
                <c:pt idx="76">
                  <c:v>45347</c:v>
                </c:pt>
                <c:pt idx="77">
                  <c:v>46354</c:v>
                </c:pt>
                <c:pt idx="78">
                  <c:v>47265</c:v>
                </c:pt>
                <c:pt idx="79">
                  <c:v>48122</c:v>
                </c:pt>
                <c:pt idx="80">
                  <c:v>49052</c:v>
                </c:pt>
                <c:pt idx="81">
                  <c:v>49963</c:v>
                </c:pt>
                <c:pt idx="82">
                  <c:v>50772</c:v>
                </c:pt>
                <c:pt idx="83">
                  <c:v>51773</c:v>
                </c:pt>
                <c:pt idx="84">
                  <c:v>52675</c:v>
                </c:pt>
                <c:pt idx="85">
                  <c:v>53659</c:v>
                </c:pt>
                <c:pt idx="86">
                  <c:v>54672</c:v>
                </c:pt>
                <c:pt idx="87">
                  <c:v>55757</c:v>
                </c:pt>
                <c:pt idx="88">
                  <c:v>56739</c:v>
                </c:pt>
                <c:pt idx="89">
                  <c:v>57839</c:v>
                </c:pt>
                <c:pt idx="90">
                  <c:v>58990</c:v>
                </c:pt>
                <c:pt idx="91">
                  <c:v>60060</c:v>
                </c:pt>
                <c:pt idx="92">
                  <c:v>61088</c:v>
                </c:pt>
                <c:pt idx="93">
                  <c:v>62238</c:v>
                </c:pt>
                <c:pt idx="94">
                  <c:v>63368</c:v>
                </c:pt>
                <c:pt idx="95">
                  <c:v>64473</c:v>
                </c:pt>
                <c:pt idx="96">
                  <c:v>65446</c:v>
                </c:pt>
                <c:pt idx="97">
                  <c:v>66486</c:v>
                </c:pt>
                <c:pt idx="98">
                  <c:v>67476</c:v>
                </c:pt>
                <c:pt idx="99">
                  <c:v>68562</c:v>
                </c:pt>
                <c:pt idx="100">
                  <c:v>69566</c:v>
                </c:pt>
                <c:pt idx="101">
                  <c:v>70730</c:v>
                </c:pt>
                <c:pt idx="102">
                  <c:v>71753</c:v>
                </c:pt>
                <c:pt idx="103">
                  <c:v>72851</c:v>
                </c:pt>
                <c:pt idx="104">
                  <c:v>73085</c:v>
                </c:pt>
                <c:pt idx="105">
                  <c:v>73218</c:v>
                </c:pt>
                <c:pt idx="106">
                  <c:v>73463</c:v>
                </c:pt>
                <c:pt idx="107">
                  <c:v>74347</c:v>
                </c:pt>
                <c:pt idx="108">
                  <c:v>75380</c:v>
                </c:pt>
                <c:pt idx="109">
                  <c:v>76401</c:v>
                </c:pt>
                <c:pt idx="110">
                  <c:v>77487</c:v>
                </c:pt>
                <c:pt idx="111">
                  <c:v>78587</c:v>
                </c:pt>
                <c:pt idx="112">
                  <c:v>79734</c:v>
                </c:pt>
                <c:pt idx="113">
                  <c:v>80798</c:v>
                </c:pt>
                <c:pt idx="114">
                  <c:v>82098</c:v>
                </c:pt>
                <c:pt idx="115">
                  <c:v>83306</c:v>
                </c:pt>
                <c:pt idx="116">
                  <c:v>84563</c:v>
                </c:pt>
                <c:pt idx="117">
                  <c:v>85757</c:v>
                </c:pt>
                <c:pt idx="118">
                  <c:v>87094</c:v>
                </c:pt>
                <c:pt idx="119">
                  <c:v>88312</c:v>
                </c:pt>
                <c:pt idx="120">
                  <c:v>89674</c:v>
                </c:pt>
                <c:pt idx="121">
                  <c:v>90875</c:v>
                </c:pt>
                <c:pt idx="122">
                  <c:v>92082</c:v>
                </c:pt>
                <c:pt idx="123">
                  <c:v>93033</c:v>
                </c:pt>
                <c:pt idx="124">
                  <c:v>94211</c:v>
                </c:pt>
                <c:pt idx="125">
                  <c:v>95447</c:v>
                </c:pt>
                <c:pt idx="126">
                  <c:v>96597</c:v>
                </c:pt>
                <c:pt idx="127">
                  <c:v>97332</c:v>
                </c:pt>
              </c:numCache>
            </c:numRef>
          </c:val>
          <c:extLst>
            <c:ext xmlns:c16="http://schemas.microsoft.com/office/drawing/2014/chart" uri="{C3380CC4-5D6E-409C-BE32-E72D297353CC}">
              <c16:uniqueId val="{00000000-CC79-4159-8CAB-650B9B151F0A}"/>
            </c:ext>
          </c:extLst>
        </c:ser>
        <c:dLbls>
          <c:showLegendKey val="0"/>
          <c:showVal val="0"/>
          <c:showCatName val="0"/>
          <c:showSerName val="0"/>
          <c:showPercent val="0"/>
          <c:showBubbleSize val="0"/>
        </c:dLbls>
        <c:axId val="443523648"/>
        <c:axId val="443524304"/>
      </c:areaChart>
      <c:catAx>
        <c:axId val="44352364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3524304"/>
        <c:crosses val="autoZero"/>
        <c:auto val="1"/>
        <c:lblAlgn val="ctr"/>
        <c:lblOffset val="100"/>
        <c:noMultiLvlLbl val="0"/>
      </c:catAx>
      <c:valAx>
        <c:axId val="4435243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3523648"/>
        <c:crosses val="autoZero"/>
        <c:crossBetween val="midCat"/>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'All throughput'!$D$1</c:f>
              <c:strCache>
                <c:ptCount val="1"/>
                <c:pt idx="0">
                  <c:v>All</c:v>
                </c:pt>
              </c:strCache>
            </c:strRef>
          </c:tx>
          <c:spPr>
            <a:ln w="31750" cap="rnd">
              <a:solidFill>
                <a:schemeClr val="accent1"/>
              </a:solidFill>
              <a:round/>
            </a:ln>
            <a:effectLst/>
          </c:spPr>
          <c:marker>
            <c:symbol val="none"/>
          </c:marker>
          <c:cat>
            <c:strRef>
              <c:f>'All throughput'!$C$2:$C$128</c:f>
              <c:strCache>
                <c:ptCount val="127"/>
                <c:pt idx="0">
                  <c:v>W2-2012</c:v>
                </c:pt>
                <c:pt idx="1">
                  <c:v>W3-2012</c:v>
                </c:pt>
                <c:pt idx="2">
                  <c:v>W4-2012</c:v>
                </c:pt>
                <c:pt idx="3">
                  <c:v>W5-2012</c:v>
                </c:pt>
                <c:pt idx="4">
                  <c:v>W6-2012</c:v>
                </c:pt>
                <c:pt idx="5">
                  <c:v>W7-2012</c:v>
                </c:pt>
                <c:pt idx="6">
                  <c:v>W8-2012</c:v>
                </c:pt>
                <c:pt idx="7">
                  <c:v>W9-2012</c:v>
                </c:pt>
                <c:pt idx="8">
                  <c:v>W10-2012</c:v>
                </c:pt>
                <c:pt idx="9">
                  <c:v>W11-2012</c:v>
                </c:pt>
                <c:pt idx="10">
                  <c:v>W12-2012</c:v>
                </c:pt>
                <c:pt idx="11">
                  <c:v>W13-2012</c:v>
                </c:pt>
                <c:pt idx="12">
                  <c:v>W14-2012</c:v>
                </c:pt>
                <c:pt idx="13">
                  <c:v>W15-2012</c:v>
                </c:pt>
                <c:pt idx="14">
                  <c:v>W16-2012</c:v>
                </c:pt>
                <c:pt idx="15">
                  <c:v>W17-2012</c:v>
                </c:pt>
                <c:pt idx="16">
                  <c:v>W18-2012</c:v>
                </c:pt>
                <c:pt idx="17">
                  <c:v>W19-2012</c:v>
                </c:pt>
                <c:pt idx="18">
                  <c:v>W20-2012</c:v>
                </c:pt>
                <c:pt idx="19">
                  <c:v>W21-2012</c:v>
                </c:pt>
                <c:pt idx="20">
                  <c:v>W22-2012</c:v>
                </c:pt>
                <c:pt idx="21">
                  <c:v>W23-2012</c:v>
                </c:pt>
                <c:pt idx="22">
                  <c:v>W24-2012</c:v>
                </c:pt>
                <c:pt idx="23">
                  <c:v>W25-2012</c:v>
                </c:pt>
                <c:pt idx="24">
                  <c:v>W26-2012</c:v>
                </c:pt>
                <c:pt idx="25">
                  <c:v>W27-2012</c:v>
                </c:pt>
                <c:pt idx="26">
                  <c:v>W28-2012</c:v>
                </c:pt>
                <c:pt idx="27">
                  <c:v>W29-2012</c:v>
                </c:pt>
                <c:pt idx="28">
                  <c:v>W30-2012</c:v>
                </c:pt>
                <c:pt idx="29">
                  <c:v>W31-2012</c:v>
                </c:pt>
                <c:pt idx="30">
                  <c:v>W32-2012</c:v>
                </c:pt>
                <c:pt idx="31">
                  <c:v>W33-2012</c:v>
                </c:pt>
                <c:pt idx="32">
                  <c:v>W34-2012</c:v>
                </c:pt>
                <c:pt idx="33">
                  <c:v>W35-2012</c:v>
                </c:pt>
                <c:pt idx="34">
                  <c:v>W36-2012</c:v>
                </c:pt>
                <c:pt idx="35">
                  <c:v>W37-2012</c:v>
                </c:pt>
                <c:pt idx="36">
                  <c:v>W38-2012</c:v>
                </c:pt>
                <c:pt idx="37">
                  <c:v>W39-2012</c:v>
                </c:pt>
                <c:pt idx="38">
                  <c:v>W40-2012</c:v>
                </c:pt>
                <c:pt idx="39">
                  <c:v>W41-2012</c:v>
                </c:pt>
                <c:pt idx="40">
                  <c:v>W42-2012</c:v>
                </c:pt>
                <c:pt idx="41">
                  <c:v>W43-2012</c:v>
                </c:pt>
                <c:pt idx="42">
                  <c:v>W44-2012</c:v>
                </c:pt>
                <c:pt idx="43">
                  <c:v>W45-2012</c:v>
                </c:pt>
                <c:pt idx="44">
                  <c:v>W46-2012</c:v>
                </c:pt>
                <c:pt idx="45">
                  <c:v>W47-2012</c:v>
                </c:pt>
                <c:pt idx="46">
                  <c:v>W48-2012</c:v>
                </c:pt>
                <c:pt idx="47">
                  <c:v>W49-2012</c:v>
                </c:pt>
                <c:pt idx="48">
                  <c:v>W50-2012</c:v>
                </c:pt>
                <c:pt idx="49">
                  <c:v>W51-2012</c:v>
                </c:pt>
                <c:pt idx="50">
                  <c:v>W52-2012</c:v>
                </c:pt>
                <c:pt idx="51">
                  <c:v>W53-2012</c:v>
                </c:pt>
                <c:pt idx="52">
                  <c:v>W54-2012</c:v>
                </c:pt>
                <c:pt idx="53">
                  <c:v>W1-2013</c:v>
                </c:pt>
                <c:pt idx="54">
                  <c:v>W2-2013</c:v>
                </c:pt>
                <c:pt idx="55">
                  <c:v>W3-2013</c:v>
                </c:pt>
                <c:pt idx="56">
                  <c:v>W4-2013</c:v>
                </c:pt>
                <c:pt idx="57">
                  <c:v>W5-2013</c:v>
                </c:pt>
                <c:pt idx="58">
                  <c:v>W6-2013</c:v>
                </c:pt>
                <c:pt idx="59">
                  <c:v>W7-2013</c:v>
                </c:pt>
                <c:pt idx="60">
                  <c:v>W8-2013</c:v>
                </c:pt>
                <c:pt idx="61">
                  <c:v>W9-2013</c:v>
                </c:pt>
                <c:pt idx="62">
                  <c:v>W10-2013</c:v>
                </c:pt>
                <c:pt idx="63">
                  <c:v>W11-2013</c:v>
                </c:pt>
                <c:pt idx="64">
                  <c:v>W12-2013</c:v>
                </c:pt>
                <c:pt idx="65">
                  <c:v>W13-2013</c:v>
                </c:pt>
                <c:pt idx="66">
                  <c:v>W14-2013</c:v>
                </c:pt>
                <c:pt idx="67">
                  <c:v>W15-2013</c:v>
                </c:pt>
                <c:pt idx="68">
                  <c:v>W16-2013</c:v>
                </c:pt>
                <c:pt idx="69">
                  <c:v>W17-2013</c:v>
                </c:pt>
                <c:pt idx="70">
                  <c:v>W18-2013</c:v>
                </c:pt>
                <c:pt idx="71">
                  <c:v>W19-2013</c:v>
                </c:pt>
                <c:pt idx="72">
                  <c:v>W20-2013</c:v>
                </c:pt>
                <c:pt idx="73">
                  <c:v>W21-2013</c:v>
                </c:pt>
                <c:pt idx="74">
                  <c:v>W22-2013</c:v>
                </c:pt>
                <c:pt idx="75">
                  <c:v>W23-2013</c:v>
                </c:pt>
                <c:pt idx="76">
                  <c:v>W24-2013</c:v>
                </c:pt>
                <c:pt idx="77">
                  <c:v>W25-2013</c:v>
                </c:pt>
                <c:pt idx="78">
                  <c:v>W26-2013</c:v>
                </c:pt>
                <c:pt idx="79">
                  <c:v>W27-2013</c:v>
                </c:pt>
                <c:pt idx="80">
                  <c:v>W28-2013</c:v>
                </c:pt>
                <c:pt idx="81">
                  <c:v>W29-2013</c:v>
                </c:pt>
                <c:pt idx="82">
                  <c:v>W30-2013</c:v>
                </c:pt>
                <c:pt idx="83">
                  <c:v>W31-2013</c:v>
                </c:pt>
                <c:pt idx="84">
                  <c:v>W32-2013</c:v>
                </c:pt>
                <c:pt idx="85">
                  <c:v>W33-2013</c:v>
                </c:pt>
                <c:pt idx="86">
                  <c:v>W34-2013</c:v>
                </c:pt>
                <c:pt idx="87">
                  <c:v>W35-2013</c:v>
                </c:pt>
                <c:pt idx="88">
                  <c:v>W36-2013</c:v>
                </c:pt>
                <c:pt idx="89">
                  <c:v>W37-2013</c:v>
                </c:pt>
                <c:pt idx="90">
                  <c:v>W38-2013</c:v>
                </c:pt>
                <c:pt idx="91">
                  <c:v>W39-2013</c:v>
                </c:pt>
                <c:pt idx="92">
                  <c:v>W40-2013</c:v>
                </c:pt>
                <c:pt idx="93">
                  <c:v>W41-2013</c:v>
                </c:pt>
                <c:pt idx="94">
                  <c:v>W42-2013</c:v>
                </c:pt>
                <c:pt idx="95">
                  <c:v>W43-2013</c:v>
                </c:pt>
                <c:pt idx="96">
                  <c:v>W44-2013</c:v>
                </c:pt>
                <c:pt idx="97">
                  <c:v>W45-2013</c:v>
                </c:pt>
                <c:pt idx="98">
                  <c:v>W46-2013</c:v>
                </c:pt>
                <c:pt idx="99">
                  <c:v>W47-2013</c:v>
                </c:pt>
                <c:pt idx="100">
                  <c:v>W48-2013</c:v>
                </c:pt>
                <c:pt idx="101">
                  <c:v>W49-2013</c:v>
                </c:pt>
                <c:pt idx="102">
                  <c:v>W50-2013</c:v>
                </c:pt>
                <c:pt idx="103">
                  <c:v>W51-2013</c:v>
                </c:pt>
                <c:pt idx="104">
                  <c:v>W52-2013</c:v>
                </c:pt>
                <c:pt idx="105">
                  <c:v>W53-2013</c:v>
                </c:pt>
                <c:pt idx="106">
                  <c:v>W1-2014</c:v>
                </c:pt>
                <c:pt idx="107">
                  <c:v>W2-2014</c:v>
                </c:pt>
                <c:pt idx="108">
                  <c:v>W3-2014</c:v>
                </c:pt>
                <c:pt idx="109">
                  <c:v>W4-2014</c:v>
                </c:pt>
                <c:pt idx="110">
                  <c:v>W5-2014</c:v>
                </c:pt>
                <c:pt idx="111">
                  <c:v>W6-2014</c:v>
                </c:pt>
                <c:pt idx="112">
                  <c:v>W7-2014</c:v>
                </c:pt>
                <c:pt idx="113">
                  <c:v>W8-2014</c:v>
                </c:pt>
                <c:pt idx="114">
                  <c:v>W9-2014</c:v>
                </c:pt>
                <c:pt idx="115">
                  <c:v>W10-2014</c:v>
                </c:pt>
                <c:pt idx="116">
                  <c:v>W11-2014</c:v>
                </c:pt>
                <c:pt idx="117">
                  <c:v>W12-2014</c:v>
                </c:pt>
                <c:pt idx="118">
                  <c:v>W13-2014</c:v>
                </c:pt>
                <c:pt idx="119">
                  <c:v>W14-2014</c:v>
                </c:pt>
                <c:pt idx="120">
                  <c:v>W15-2014</c:v>
                </c:pt>
                <c:pt idx="121">
                  <c:v>W16-2014</c:v>
                </c:pt>
                <c:pt idx="122">
                  <c:v>W17-2014</c:v>
                </c:pt>
                <c:pt idx="123">
                  <c:v>W18-2014</c:v>
                </c:pt>
                <c:pt idx="124">
                  <c:v>W19-2014</c:v>
                </c:pt>
                <c:pt idx="125">
                  <c:v>W20-2014</c:v>
                </c:pt>
                <c:pt idx="126">
                  <c:v>W21-2014</c:v>
                </c:pt>
              </c:strCache>
            </c:strRef>
          </c:cat>
          <c:val>
            <c:numRef>
              <c:f>'All throughput'!$D$2:$D$128</c:f>
              <c:numCache>
                <c:formatCode>General</c:formatCode>
                <c:ptCount val="127"/>
                <c:pt idx="0">
                  <c:v>72</c:v>
                </c:pt>
                <c:pt idx="1">
                  <c:v>196</c:v>
                </c:pt>
                <c:pt idx="2">
                  <c:v>198</c:v>
                </c:pt>
                <c:pt idx="3">
                  <c:v>277</c:v>
                </c:pt>
                <c:pt idx="4">
                  <c:v>318</c:v>
                </c:pt>
                <c:pt idx="5">
                  <c:v>380</c:v>
                </c:pt>
                <c:pt idx="6">
                  <c:v>366</c:v>
                </c:pt>
                <c:pt idx="7">
                  <c:v>324</c:v>
                </c:pt>
                <c:pt idx="8">
                  <c:v>425</c:v>
                </c:pt>
                <c:pt idx="9">
                  <c:v>384</c:v>
                </c:pt>
                <c:pt idx="10">
                  <c:v>473</c:v>
                </c:pt>
                <c:pt idx="11">
                  <c:v>509</c:v>
                </c:pt>
                <c:pt idx="12">
                  <c:v>436</c:v>
                </c:pt>
                <c:pt idx="13">
                  <c:v>390</c:v>
                </c:pt>
                <c:pt idx="14">
                  <c:v>428</c:v>
                </c:pt>
                <c:pt idx="15">
                  <c:v>422</c:v>
                </c:pt>
                <c:pt idx="16">
                  <c:v>498</c:v>
                </c:pt>
                <c:pt idx="17">
                  <c:v>448</c:v>
                </c:pt>
                <c:pt idx="18">
                  <c:v>476</c:v>
                </c:pt>
                <c:pt idx="19">
                  <c:v>569</c:v>
                </c:pt>
                <c:pt idx="20">
                  <c:v>666</c:v>
                </c:pt>
                <c:pt idx="21">
                  <c:v>530</c:v>
                </c:pt>
                <c:pt idx="22">
                  <c:v>514</c:v>
                </c:pt>
                <c:pt idx="23">
                  <c:v>454</c:v>
                </c:pt>
                <c:pt idx="24">
                  <c:v>541</c:v>
                </c:pt>
                <c:pt idx="25">
                  <c:v>497</c:v>
                </c:pt>
                <c:pt idx="26">
                  <c:v>459</c:v>
                </c:pt>
                <c:pt idx="27">
                  <c:v>504</c:v>
                </c:pt>
                <c:pt idx="28">
                  <c:v>532</c:v>
                </c:pt>
                <c:pt idx="29">
                  <c:v>567</c:v>
                </c:pt>
                <c:pt idx="30">
                  <c:v>536</c:v>
                </c:pt>
                <c:pt idx="31">
                  <c:v>594</c:v>
                </c:pt>
                <c:pt idx="32">
                  <c:v>632</c:v>
                </c:pt>
                <c:pt idx="33">
                  <c:v>577</c:v>
                </c:pt>
                <c:pt idx="34">
                  <c:v>635</c:v>
                </c:pt>
                <c:pt idx="35">
                  <c:v>617</c:v>
                </c:pt>
                <c:pt idx="36">
                  <c:v>654</c:v>
                </c:pt>
                <c:pt idx="37">
                  <c:v>600</c:v>
                </c:pt>
                <c:pt idx="38">
                  <c:v>699</c:v>
                </c:pt>
                <c:pt idx="39">
                  <c:v>706</c:v>
                </c:pt>
                <c:pt idx="40">
                  <c:v>813</c:v>
                </c:pt>
                <c:pt idx="41">
                  <c:v>662</c:v>
                </c:pt>
                <c:pt idx="42">
                  <c:v>687</c:v>
                </c:pt>
                <c:pt idx="43">
                  <c:v>655</c:v>
                </c:pt>
                <c:pt idx="44">
                  <c:v>756</c:v>
                </c:pt>
                <c:pt idx="45">
                  <c:v>731</c:v>
                </c:pt>
                <c:pt idx="46">
                  <c:v>617</c:v>
                </c:pt>
                <c:pt idx="47">
                  <c:v>725</c:v>
                </c:pt>
                <c:pt idx="48">
                  <c:v>673</c:v>
                </c:pt>
                <c:pt idx="49">
                  <c:v>552</c:v>
                </c:pt>
                <c:pt idx="50">
                  <c:v>647</c:v>
                </c:pt>
                <c:pt idx="51">
                  <c:v>162</c:v>
                </c:pt>
                <c:pt idx="52">
                  <c:v>29</c:v>
                </c:pt>
                <c:pt idx="53">
                  <c:v>275</c:v>
                </c:pt>
                <c:pt idx="54">
                  <c:v>610</c:v>
                </c:pt>
                <c:pt idx="55">
                  <c:v>684</c:v>
                </c:pt>
                <c:pt idx="56">
                  <c:v>806</c:v>
                </c:pt>
                <c:pt idx="57">
                  <c:v>810</c:v>
                </c:pt>
                <c:pt idx="58">
                  <c:v>764</c:v>
                </c:pt>
                <c:pt idx="59">
                  <c:v>773</c:v>
                </c:pt>
                <c:pt idx="60">
                  <c:v>715</c:v>
                </c:pt>
                <c:pt idx="61">
                  <c:v>753</c:v>
                </c:pt>
                <c:pt idx="62">
                  <c:v>685</c:v>
                </c:pt>
                <c:pt idx="63">
                  <c:v>749</c:v>
                </c:pt>
                <c:pt idx="64">
                  <c:v>804</c:v>
                </c:pt>
                <c:pt idx="65">
                  <c:v>775</c:v>
                </c:pt>
                <c:pt idx="66">
                  <c:v>730</c:v>
                </c:pt>
                <c:pt idx="67">
                  <c:v>901</c:v>
                </c:pt>
                <c:pt idx="68">
                  <c:v>729</c:v>
                </c:pt>
                <c:pt idx="69">
                  <c:v>1051</c:v>
                </c:pt>
                <c:pt idx="70">
                  <c:v>740</c:v>
                </c:pt>
                <c:pt idx="71">
                  <c:v>841</c:v>
                </c:pt>
                <c:pt idx="72">
                  <c:v>806</c:v>
                </c:pt>
                <c:pt idx="73">
                  <c:v>1028</c:v>
                </c:pt>
                <c:pt idx="74">
                  <c:v>794</c:v>
                </c:pt>
                <c:pt idx="75">
                  <c:v>876</c:v>
                </c:pt>
                <c:pt idx="76">
                  <c:v>836</c:v>
                </c:pt>
                <c:pt idx="77">
                  <c:v>1007</c:v>
                </c:pt>
                <c:pt idx="78">
                  <c:v>911</c:v>
                </c:pt>
                <c:pt idx="79">
                  <c:v>857</c:v>
                </c:pt>
                <c:pt idx="80">
                  <c:v>930</c:v>
                </c:pt>
                <c:pt idx="81">
                  <c:v>911</c:v>
                </c:pt>
                <c:pt idx="82">
                  <c:v>809</c:v>
                </c:pt>
                <c:pt idx="83">
                  <c:v>1001</c:v>
                </c:pt>
                <c:pt idx="84">
                  <c:v>902</c:v>
                </c:pt>
                <c:pt idx="85">
                  <c:v>984</c:v>
                </c:pt>
                <c:pt idx="86">
                  <c:v>1013</c:v>
                </c:pt>
                <c:pt idx="87">
                  <c:v>1085</c:v>
                </c:pt>
                <c:pt idx="88">
                  <c:v>982</c:v>
                </c:pt>
                <c:pt idx="89">
                  <c:v>1100</c:v>
                </c:pt>
                <c:pt idx="90">
                  <c:v>1151</c:v>
                </c:pt>
                <c:pt idx="91">
                  <c:v>1070</c:v>
                </c:pt>
                <c:pt idx="92">
                  <c:v>1028</c:v>
                </c:pt>
                <c:pt idx="93">
                  <c:v>1150</c:v>
                </c:pt>
                <c:pt idx="94">
                  <c:v>1130</c:v>
                </c:pt>
                <c:pt idx="95">
                  <c:v>1105</c:v>
                </c:pt>
                <c:pt idx="96">
                  <c:v>973</c:v>
                </c:pt>
                <c:pt idx="97">
                  <c:v>1040</c:v>
                </c:pt>
                <c:pt idx="98">
                  <c:v>990</c:v>
                </c:pt>
                <c:pt idx="99">
                  <c:v>1086</c:v>
                </c:pt>
                <c:pt idx="100">
                  <c:v>1004</c:v>
                </c:pt>
                <c:pt idx="101">
                  <c:v>1164</c:v>
                </c:pt>
                <c:pt idx="102">
                  <c:v>1023</c:v>
                </c:pt>
                <c:pt idx="103">
                  <c:v>1098</c:v>
                </c:pt>
                <c:pt idx="104">
                  <c:v>234</c:v>
                </c:pt>
                <c:pt idx="105">
                  <c:v>133</c:v>
                </c:pt>
                <c:pt idx="106">
                  <c:v>245</c:v>
                </c:pt>
                <c:pt idx="107">
                  <c:v>884</c:v>
                </c:pt>
                <c:pt idx="108">
                  <c:v>1033</c:v>
                </c:pt>
                <c:pt idx="109">
                  <c:v>1021</c:v>
                </c:pt>
                <c:pt idx="110">
                  <c:v>1086</c:v>
                </c:pt>
                <c:pt idx="111">
                  <c:v>1100</c:v>
                </c:pt>
                <c:pt idx="112">
                  <c:v>1147</c:v>
                </c:pt>
                <c:pt idx="113">
                  <c:v>1064</c:v>
                </c:pt>
                <c:pt idx="114">
                  <c:v>1300</c:v>
                </c:pt>
                <c:pt idx="115">
                  <c:v>1208</c:v>
                </c:pt>
                <c:pt idx="116">
                  <c:v>1257</c:v>
                </c:pt>
                <c:pt idx="117">
                  <c:v>1194</c:v>
                </c:pt>
                <c:pt idx="118">
                  <c:v>1337</c:v>
                </c:pt>
                <c:pt idx="119">
                  <c:v>1218</c:v>
                </c:pt>
                <c:pt idx="120">
                  <c:v>1362</c:v>
                </c:pt>
                <c:pt idx="121">
                  <c:v>1201</c:v>
                </c:pt>
                <c:pt idx="122">
                  <c:v>1207</c:v>
                </c:pt>
                <c:pt idx="123">
                  <c:v>951</c:v>
                </c:pt>
                <c:pt idx="124">
                  <c:v>1178</c:v>
                </c:pt>
                <c:pt idx="125">
                  <c:v>1236</c:v>
                </c:pt>
                <c:pt idx="126">
                  <c:v>1150</c:v>
                </c:pt>
              </c:numCache>
            </c:numRef>
          </c:val>
          <c:smooth val="0"/>
          <c:extLst>
            <c:ext xmlns:c16="http://schemas.microsoft.com/office/drawing/2014/chart" uri="{C3380CC4-5D6E-409C-BE32-E72D297353CC}">
              <c16:uniqueId val="{00000000-BC72-44FB-BE99-9A9ADCD050BA}"/>
            </c:ext>
          </c:extLst>
        </c:ser>
        <c:dLbls>
          <c:showLegendKey val="0"/>
          <c:showVal val="0"/>
          <c:showCatName val="0"/>
          <c:showSerName val="0"/>
          <c:showPercent val="0"/>
          <c:showBubbleSize val="0"/>
        </c:dLbls>
        <c:smooth val="0"/>
        <c:axId val="347542352"/>
        <c:axId val="347542744"/>
      </c:lineChart>
      <c:catAx>
        <c:axId val="347542352"/>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347542744"/>
        <c:crosses val="autoZero"/>
        <c:auto val="1"/>
        <c:lblAlgn val="ctr"/>
        <c:lblOffset val="100"/>
        <c:noMultiLvlLbl val="0"/>
      </c:catAx>
      <c:valAx>
        <c:axId val="347542744"/>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2"/>
                </a:solidFill>
                <a:latin typeface="+mn-lt"/>
                <a:ea typeface="+mn-ea"/>
                <a:cs typeface="+mn-cs"/>
              </a:defRPr>
            </a:pPr>
            <a:endParaRPr lang="en-US"/>
          </a:p>
        </c:txPr>
        <c:crossAx val="3475423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31">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34">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00" kern="120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cs:styleClr val="auto"/>
    </cs:fontRef>
    <cs:spPr/>
    <cs:defRPr sz="900" b="1" i="0" u="none" strike="noStrike" kern="1200" baseline="0"/>
  </cs:dataLabel>
  <cs:dataLabelCallout>
    <cs:lnRef idx="0"/>
    <cs:fillRef idx="0"/>
    <cs:effectRef idx="0"/>
    <cs:fontRef idx="minor">
      <a:schemeClr val="dk1">
        <a:lumMod val="65000"/>
        <a:lumOff val="35000"/>
      </a:schemeClr>
    </cs:fontRef>
    <cs:spPr>
      <a:solidFill>
        <a:schemeClr val="lt1"/>
      </a:solidFill>
      <a:ln w="9575">
        <a:solidFill>
          <a:schemeClr val="lt1">
            <a:lumMod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19050" cap="rnd" cmpd="sng" algn="ctr">
        <a:solidFill>
          <a:schemeClr val="phClr">
            <a:shade val="95000"/>
            <a:satMod val="105000"/>
          </a:schemeClr>
        </a:solidFill>
        <a:round/>
      </a:ln>
    </cs:spPr>
  </cs:dataPointLine>
  <cs:dataPointMarker>
    <cs:lnRef idx="0"/>
    <cs:fillRef idx="0"/>
    <cs:effectRef idx="0"/>
    <cs:fontRef idx="minor">
      <a:schemeClr val="dk1"/>
    </cs:fontRef>
    <cs:spPr>
      <a:solidFill>
        <a:schemeClr val="lt1"/>
      </a:solidFill>
    </cs:spPr>
  </cs:dataPointMarker>
  <cs:dataPointMarkerLayout symbol="circle" size="17"/>
  <cs:dataPointWireframe>
    <cs:lnRef idx="0">
      <cs:styleClr val="auto"/>
    </cs:lnRef>
    <cs:fillRef idx="1"/>
    <cs:effectRef idx="0"/>
    <cs:fontRef idx="minor">
      <a:schemeClr val="dk1"/>
    </cs:fontRef>
    <cs:spPr>
      <a:ln w="9525">
        <a:solidFill>
          <a:schemeClr val="phClr"/>
        </a:solidFill>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35000"/>
            <a:lumOff val="65000"/>
          </a:schemeClr>
        </a:solidFill>
      </a:ln>
    </cs:spPr>
  </cs:dropLine>
  <cs:errorBar>
    <cs:lnRef idx="0"/>
    <cs:fillRef idx="0"/>
    <cs:effectRef idx="0"/>
    <cs:fontRef idx="minor">
      <a:schemeClr val="dk1"/>
    </cs:fontRef>
    <cs:spPr>
      <a:ln w="9525">
        <a:solidFill>
          <a:schemeClr val="dk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ln>
    </cs:spPr>
  </cs:seriesLine>
  <cs:title>
    <cs:lnRef idx="0"/>
    <cs:fillRef idx="0"/>
    <cs:effectRef idx="0"/>
    <cs:fontRef idx="minor">
      <a:schemeClr val="dk1"/>
    </cs:fontRef>
    <cs:defRPr sz="1440" b="0" kern="1200" cap="all" spc="0" baseline="0">
      <a:gradFill>
        <a:gsLst>
          <a:gs pos="0">
            <a:schemeClr val="dk1">
              <a:lumMod val="50000"/>
              <a:lumOff val="50000"/>
            </a:schemeClr>
          </a:gs>
          <a:gs pos="100000">
            <a:schemeClr val="dk1">
              <a:lumMod val="85000"/>
              <a:lumOff val="15000"/>
            </a:schemeClr>
          </a:gs>
        </a:gsLst>
        <a:lin ang="5400000" scaled="0"/>
      </a:gradFill>
    </cs:defRPr>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50000"/>
            <a:lumOff val="50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31">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6.xml><?xml version="1.0" encoding="utf-8"?>
<cs:chartStyle xmlns:cs="http://schemas.microsoft.com/office/drawing/2012/chartStyle" xmlns:a="http://schemas.openxmlformats.org/drawingml/2006/main" id="231">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7.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31">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8161DF-1C75-4CA6-A92F-4C35C4B26284}"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en-US"/>
        </a:p>
      </dgm:t>
    </dgm:pt>
    <dgm:pt modelId="{72795CEB-9241-4C2E-AA67-60E9E4ADAFD6}">
      <dgm:prSet phldrT="[Text]"/>
      <dgm:spPr/>
      <dgm:t>
        <a:bodyPr/>
        <a:lstStyle/>
        <a:p>
          <a:r>
            <a:rPr lang="en-US"/>
            <a:t>Sampling Error</a:t>
          </a:r>
        </a:p>
      </dgm:t>
    </dgm:pt>
    <dgm:pt modelId="{38D62AED-5E43-48DF-94B9-F12BE545DA6B}" type="parTrans" cxnId="{9C1DC70A-3234-4A3D-A354-E5D312FC2918}">
      <dgm:prSet/>
      <dgm:spPr/>
      <dgm:t>
        <a:bodyPr/>
        <a:lstStyle/>
        <a:p>
          <a:endParaRPr lang="en-US"/>
        </a:p>
      </dgm:t>
    </dgm:pt>
    <dgm:pt modelId="{B807E8C3-864A-41A8-B4AE-03285E3FF1C4}" type="sibTrans" cxnId="{9C1DC70A-3234-4A3D-A354-E5D312FC2918}">
      <dgm:prSet/>
      <dgm:spPr/>
      <dgm:t>
        <a:bodyPr/>
        <a:lstStyle/>
        <a:p>
          <a:endParaRPr lang="en-US"/>
        </a:p>
      </dgm:t>
    </dgm:pt>
    <dgm:pt modelId="{2FE96D31-BF7E-4752-9CB8-CCD42F767D8D}">
      <dgm:prSet phldrT="[Text]"/>
      <dgm:spPr/>
      <dgm:t>
        <a:bodyPr/>
        <a:lstStyle/>
        <a:p>
          <a:r>
            <a:rPr lang="en-US" dirty="0"/>
            <a:t>Poorly measured</a:t>
          </a:r>
        </a:p>
      </dgm:t>
    </dgm:pt>
    <dgm:pt modelId="{CCBE4D72-A498-4E0F-9510-0DDE039034EB}" type="parTrans" cxnId="{747A31AE-97A1-4063-8004-3BFF3610EDD6}">
      <dgm:prSet/>
      <dgm:spPr/>
      <dgm:t>
        <a:bodyPr/>
        <a:lstStyle/>
        <a:p>
          <a:endParaRPr lang="en-US"/>
        </a:p>
      </dgm:t>
    </dgm:pt>
    <dgm:pt modelId="{831E736D-4390-4EE0-B2D1-FA7061829A36}" type="sibTrans" cxnId="{747A31AE-97A1-4063-8004-3BFF3610EDD6}">
      <dgm:prSet/>
      <dgm:spPr/>
      <dgm:t>
        <a:bodyPr/>
        <a:lstStyle/>
        <a:p>
          <a:endParaRPr lang="en-US"/>
        </a:p>
      </dgm:t>
    </dgm:pt>
    <dgm:pt modelId="{1B41FD77-9770-417A-BD13-D4795C904E29}">
      <dgm:prSet phldrT="[Text]"/>
      <dgm:spPr/>
      <dgm:t>
        <a:bodyPr/>
        <a:lstStyle/>
        <a:p>
          <a:r>
            <a:rPr lang="en-US" dirty="0"/>
            <a:t>unlucky</a:t>
          </a:r>
        </a:p>
      </dgm:t>
    </dgm:pt>
    <dgm:pt modelId="{9C39BEF2-CD23-495B-9F55-D2F43447FDAB}" type="parTrans" cxnId="{97A87F45-3C7E-4529-9A2D-AB076B49D762}">
      <dgm:prSet/>
      <dgm:spPr/>
      <dgm:t>
        <a:bodyPr/>
        <a:lstStyle/>
        <a:p>
          <a:endParaRPr lang="en-US"/>
        </a:p>
      </dgm:t>
    </dgm:pt>
    <dgm:pt modelId="{282B9EDD-3C3D-4B25-B993-9C38ACBE300C}" type="sibTrans" cxnId="{97A87F45-3C7E-4529-9A2D-AB076B49D762}">
      <dgm:prSet/>
      <dgm:spPr/>
      <dgm:t>
        <a:bodyPr/>
        <a:lstStyle/>
        <a:p>
          <a:endParaRPr lang="en-US"/>
        </a:p>
      </dgm:t>
    </dgm:pt>
    <dgm:pt modelId="{AAB7F063-0138-44B6-A601-6C1BBDE55A61}">
      <dgm:prSet phldrT="[Text]"/>
      <dgm:spPr/>
      <dgm:t>
        <a:bodyPr/>
        <a:lstStyle/>
        <a:p>
          <a:r>
            <a:rPr lang="en-US" dirty="0"/>
            <a:t>Context Error</a:t>
          </a:r>
        </a:p>
      </dgm:t>
    </dgm:pt>
    <dgm:pt modelId="{614A23E1-99C8-49FD-B1F9-2FB813BA4E5D}" type="parTrans" cxnId="{5F496021-6131-4E47-8B30-87D931618032}">
      <dgm:prSet/>
      <dgm:spPr/>
      <dgm:t>
        <a:bodyPr/>
        <a:lstStyle/>
        <a:p>
          <a:endParaRPr lang="en-US"/>
        </a:p>
      </dgm:t>
    </dgm:pt>
    <dgm:pt modelId="{DEC9903E-B41E-4526-96D6-6A1A05934AC9}" type="sibTrans" cxnId="{5F496021-6131-4E47-8B30-87D931618032}">
      <dgm:prSet/>
      <dgm:spPr/>
      <dgm:t>
        <a:bodyPr/>
        <a:lstStyle/>
        <a:p>
          <a:endParaRPr lang="en-US"/>
        </a:p>
      </dgm:t>
    </dgm:pt>
    <dgm:pt modelId="{5F37B5BD-D35F-4EBF-9144-E4B0AE163F67}">
      <dgm:prSet phldrT="[Text]"/>
      <dgm:spPr/>
      <dgm:t>
        <a:bodyPr/>
        <a:lstStyle/>
        <a:p>
          <a:r>
            <a:rPr lang="en-US" dirty="0"/>
            <a:t>Crunching / OT</a:t>
          </a:r>
        </a:p>
      </dgm:t>
    </dgm:pt>
    <dgm:pt modelId="{F1D6AAA5-C206-49C7-AAA0-B95C57EE8E22}" type="parTrans" cxnId="{E5CCCD55-FCD7-4D8A-9894-E4F44CEA42E9}">
      <dgm:prSet/>
      <dgm:spPr/>
      <dgm:t>
        <a:bodyPr/>
        <a:lstStyle/>
        <a:p>
          <a:endParaRPr lang="en-US"/>
        </a:p>
      </dgm:t>
    </dgm:pt>
    <dgm:pt modelId="{F30CD35F-A89B-4478-A23C-928506F352B8}" type="sibTrans" cxnId="{E5CCCD55-FCD7-4D8A-9894-E4F44CEA42E9}">
      <dgm:prSet/>
      <dgm:spPr/>
      <dgm:t>
        <a:bodyPr/>
        <a:lstStyle/>
        <a:p>
          <a:endParaRPr lang="en-US"/>
        </a:p>
      </dgm:t>
    </dgm:pt>
    <dgm:pt modelId="{64F6027F-9331-439E-BCB7-F77C67811DD5}">
      <dgm:prSet phldrT="[Text]"/>
      <dgm:spPr/>
      <dgm:t>
        <a:bodyPr/>
        <a:lstStyle/>
        <a:p>
          <a:r>
            <a:rPr lang="en-US" dirty="0"/>
            <a:t>New tech</a:t>
          </a:r>
        </a:p>
      </dgm:t>
    </dgm:pt>
    <dgm:pt modelId="{146709F9-38F8-4525-85B3-C2A3BC07D6E8}" type="parTrans" cxnId="{864AEFB9-1791-4541-A6D2-F1BB89EC2381}">
      <dgm:prSet/>
      <dgm:spPr/>
      <dgm:t>
        <a:bodyPr/>
        <a:lstStyle/>
        <a:p>
          <a:endParaRPr lang="en-US"/>
        </a:p>
      </dgm:t>
    </dgm:pt>
    <dgm:pt modelId="{0723C218-7E62-4896-B79A-910EF872F8D5}" type="sibTrans" cxnId="{864AEFB9-1791-4541-A6D2-F1BB89EC2381}">
      <dgm:prSet/>
      <dgm:spPr/>
      <dgm:t>
        <a:bodyPr/>
        <a:lstStyle/>
        <a:p>
          <a:endParaRPr lang="en-US"/>
        </a:p>
      </dgm:t>
    </dgm:pt>
    <dgm:pt modelId="{E0CC7E65-2247-405B-9EFB-DC4288A18A0D}">
      <dgm:prSet phldrT="[Text]"/>
      <dgm:spPr/>
      <dgm:t>
        <a:bodyPr/>
        <a:lstStyle/>
        <a:p>
          <a:r>
            <a:rPr lang="en-US" dirty="0"/>
            <a:t>New team</a:t>
          </a:r>
        </a:p>
      </dgm:t>
    </dgm:pt>
    <dgm:pt modelId="{A9AFD2AE-91C2-43BD-A292-00F22DCFEF73}" type="parTrans" cxnId="{78580B2C-CC09-4CA8-A7E4-63E522255FDC}">
      <dgm:prSet/>
      <dgm:spPr/>
      <dgm:t>
        <a:bodyPr/>
        <a:lstStyle/>
        <a:p>
          <a:endParaRPr lang="en-US"/>
        </a:p>
      </dgm:t>
    </dgm:pt>
    <dgm:pt modelId="{C37FC422-5490-45B0-8904-0BD212FAF510}" type="sibTrans" cxnId="{78580B2C-CC09-4CA8-A7E4-63E522255FDC}">
      <dgm:prSet/>
      <dgm:spPr/>
      <dgm:t>
        <a:bodyPr/>
        <a:lstStyle/>
        <a:p>
          <a:endParaRPr lang="en-US"/>
        </a:p>
      </dgm:t>
    </dgm:pt>
    <dgm:pt modelId="{C5E3ECEF-B300-4DC5-8793-F362C5C2C471}" type="pres">
      <dgm:prSet presAssocID="{2A8161DF-1C75-4CA6-A92F-4C35C4B26284}" presName="outerComposite" presStyleCnt="0">
        <dgm:presLayoutVars>
          <dgm:chMax val="2"/>
          <dgm:animLvl val="lvl"/>
          <dgm:resizeHandles val="exact"/>
        </dgm:presLayoutVars>
      </dgm:prSet>
      <dgm:spPr/>
    </dgm:pt>
    <dgm:pt modelId="{2E6C10D9-99FB-46DB-85F3-368F181A6AEC}" type="pres">
      <dgm:prSet presAssocID="{2A8161DF-1C75-4CA6-A92F-4C35C4B26284}" presName="dummyMaxCanvas" presStyleCnt="0"/>
      <dgm:spPr/>
    </dgm:pt>
    <dgm:pt modelId="{7C59AA4B-939B-43C9-BFE8-7328CDE2C360}" type="pres">
      <dgm:prSet presAssocID="{2A8161DF-1C75-4CA6-A92F-4C35C4B26284}" presName="parentComposite" presStyleCnt="0"/>
      <dgm:spPr/>
    </dgm:pt>
    <dgm:pt modelId="{38943CEA-B1F4-4C5D-9200-3E260CC2F237}" type="pres">
      <dgm:prSet presAssocID="{2A8161DF-1C75-4CA6-A92F-4C35C4B26284}" presName="parent1" presStyleLbl="alignAccFollowNode1" presStyleIdx="0" presStyleCnt="4">
        <dgm:presLayoutVars>
          <dgm:chMax val="4"/>
        </dgm:presLayoutVars>
      </dgm:prSet>
      <dgm:spPr/>
    </dgm:pt>
    <dgm:pt modelId="{4500B6F8-FCBA-4A59-A33E-B3E8FC1D6C9F}" type="pres">
      <dgm:prSet presAssocID="{2A8161DF-1C75-4CA6-A92F-4C35C4B26284}" presName="parent2" presStyleLbl="alignAccFollowNode1" presStyleIdx="1" presStyleCnt="4">
        <dgm:presLayoutVars>
          <dgm:chMax val="4"/>
        </dgm:presLayoutVars>
      </dgm:prSet>
      <dgm:spPr/>
    </dgm:pt>
    <dgm:pt modelId="{0150DBE4-B5DF-45A1-B28C-D73EE10E9034}" type="pres">
      <dgm:prSet presAssocID="{2A8161DF-1C75-4CA6-A92F-4C35C4B26284}" presName="childrenComposite" presStyleCnt="0"/>
      <dgm:spPr/>
    </dgm:pt>
    <dgm:pt modelId="{96EC53BD-D4C0-4B19-9EEB-4923938B309C}" type="pres">
      <dgm:prSet presAssocID="{2A8161DF-1C75-4CA6-A92F-4C35C4B26284}" presName="dummyMaxCanvas_ChildArea" presStyleCnt="0"/>
      <dgm:spPr/>
    </dgm:pt>
    <dgm:pt modelId="{588E1407-9E44-4862-9D5A-CEB59AE86E33}" type="pres">
      <dgm:prSet presAssocID="{2A8161DF-1C75-4CA6-A92F-4C35C4B26284}" presName="fulcrum" presStyleLbl="alignAccFollowNode1" presStyleIdx="2" presStyleCnt="4"/>
      <dgm:spPr/>
    </dgm:pt>
    <dgm:pt modelId="{E000CDC2-85A3-4BE5-A5BE-B8A6E3B34E5F}" type="pres">
      <dgm:prSet presAssocID="{2A8161DF-1C75-4CA6-A92F-4C35C4B26284}" presName="balance_23" presStyleLbl="alignAccFollowNode1" presStyleIdx="3" presStyleCnt="4">
        <dgm:presLayoutVars>
          <dgm:bulletEnabled val="1"/>
        </dgm:presLayoutVars>
      </dgm:prSet>
      <dgm:spPr/>
    </dgm:pt>
    <dgm:pt modelId="{13896870-71CE-46AC-AC79-CC8A4CE81BEF}" type="pres">
      <dgm:prSet presAssocID="{2A8161DF-1C75-4CA6-A92F-4C35C4B26284}" presName="right_23_1" presStyleLbl="node1" presStyleIdx="0" presStyleCnt="5">
        <dgm:presLayoutVars>
          <dgm:bulletEnabled val="1"/>
        </dgm:presLayoutVars>
      </dgm:prSet>
      <dgm:spPr/>
    </dgm:pt>
    <dgm:pt modelId="{72A03073-CB7B-4BE6-AF15-12409E5A2A7F}" type="pres">
      <dgm:prSet presAssocID="{2A8161DF-1C75-4CA6-A92F-4C35C4B26284}" presName="right_23_2" presStyleLbl="node1" presStyleIdx="1" presStyleCnt="5">
        <dgm:presLayoutVars>
          <dgm:bulletEnabled val="1"/>
        </dgm:presLayoutVars>
      </dgm:prSet>
      <dgm:spPr/>
    </dgm:pt>
    <dgm:pt modelId="{7E9665C0-F594-4531-B9AD-850A949346D1}" type="pres">
      <dgm:prSet presAssocID="{2A8161DF-1C75-4CA6-A92F-4C35C4B26284}" presName="right_23_3" presStyleLbl="node1" presStyleIdx="2" presStyleCnt="5">
        <dgm:presLayoutVars>
          <dgm:bulletEnabled val="1"/>
        </dgm:presLayoutVars>
      </dgm:prSet>
      <dgm:spPr/>
    </dgm:pt>
    <dgm:pt modelId="{50E16A1F-7F45-4B3E-B702-AA09F2466F6A}" type="pres">
      <dgm:prSet presAssocID="{2A8161DF-1C75-4CA6-A92F-4C35C4B26284}" presName="left_23_1" presStyleLbl="node1" presStyleIdx="3" presStyleCnt="5">
        <dgm:presLayoutVars>
          <dgm:bulletEnabled val="1"/>
        </dgm:presLayoutVars>
      </dgm:prSet>
      <dgm:spPr/>
    </dgm:pt>
    <dgm:pt modelId="{0CEA88CF-7A61-4EC7-A9B7-6ABE1F5AB416}" type="pres">
      <dgm:prSet presAssocID="{2A8161DF-1C75-4CA6-A92F-4C35C4B26284}" presName="left_23_2" presStyleLbl="node1" presStyleIdx="4" presStyleCnt="5">
        <dgm:presLayoutVars>
          <dgm:bulletEnabled val="1"/>
        </dgm:presLayoutVars>
      </dgm:prSet>
      <dgm:spPr/>
    </dgm:pt>
  </dgm:ptLst>
  <dgm:cxnLst>
    <dgm:cxn modelId="{9C1DC70A-3234-4A3D-A354-E5D312FC2918}" srcId="{2A8161DF-1C75-4CA6-A92F-4C35C4B26284}" destId="{72795CEB-9241-4C2E-AA67-60E9E4ADAFD6}" srcOrd="0" destOrd="0" parTransId="{38D62AED-5E43-48DF-94B9-F12BE545DA6B}" sibTransId="{B807E8C3-864A-41A8-B4AE-03285E3FF1C4}"/>
    <dgm:cxn modelId="{AC64B019-9E92-4621-AB0E-3EAB1945792D}" type="presOf" srcId="{AAB7F063-0138-44B6-A601-6C1BBDE55A61}" destId="{4500B6F8-FCBA-4A59-A33E-B3E8FC1D6C9F}" srcOrd="0" destOrd="0" presId="urn:microsoft.com/office/officeart/2005/8/layout/balance1"/>
    <dgm:cxn modelId="{4871111B-FD61-45F9-9E88-D96164CF6749}" type="presOf" srcId="{64F6027F-9331-439E-BCB7-F77C67811DD5}" destId="{72A03073-CB7B-4BE6-AF15-12409E5A2A7F}" srcOrd="0" destOrd="0" presId="urn:microsoft.com/office/officeart/2005/8/layout/balance1"/>
    <dgm:cxn modelId="{A4E4381E-E4EC-40DF-998C-3437DF0C6C6C}" type="presOf" srcId="{72795CEB-9241-4C2E-AA67-60E9E4ADAFD6}" destId="{38943CEA-B1F4-4C5D-9200-3E260CC2F237}" srcOrd="0" destOrd="0" presId="urn:microsoft.com/office/officeart/2005/8/layout/balance1"/>
    <dgm:cxn modelId="{5F496021-6131-4E47-8B30-87D931618032}" srcId="{2A8161DF-1C75-4CA6-A92F-4C35C4B26284}" destId="{AAB7F063-0138-44B6-A601-6C1BBDE55A61}" srcOrd="1" destOrd="0" parTransId="{614A23E1-99C8-49FD-B1F9-2FB813BA4E5D}" sibTransId="{DEC9903E-B41E-4526-96D6-6A1A05934AC9}"/>
    <dgm:cxn modelId="{78580B2C-CC09-4CA8-A7E4-63E522255FDC}" srcId="{AAB7F063-0138-44B6-A601-6C1BBDE55A61}" destId="{E0CC7E65-2247-405B-9EFB-DC4288A18A0D}" srcOrd="2" destOrd="0" parTransId="{A9AFD2AE-91C2-43BD-A292-00F22DCFEF73}" sibTransId="{C37FC422-5490-45B0-8904-0BD212FAF510}"/>
    <dgm:cxn modelId="{97A87F45-3C7E-4529-9A2D-AB076B49D762}" srcId="{72795CEB-9241-4C2E-AA67-60E9E4ADAFD6}" destId="{1B41FD77-9770-417A-BD13-D4795C904E29}" srcOrd="1" destOrd="0" parTransId="{9C39BEF2-CD23-495B-9F55-D2F43447FDAB}" sibTransId="{282B9EDD-3C3D-4B25-B993-9C38ACBE300C}"/>
    <dgm:cxn modelId="{2AEDC865-0073-49D8-AEE9-A7F3EFF2DEF1}" type="presOf" srcId="{1B41FD77-9770-417A-BD13-D4795C904E29}" destId="{0CEA88CF-7A61-4EC7-A9B7-6ABE1F5AB416}" srcOrd="0" destOrd="0" presId="urn:microsoft.com/office/officeart/2005/8/layout/balance1"/>
    <dgm:cxn modelId="{3BEECE4F-C4A9-4784-9A16-C008F2038EE8}" type="presOf" srcId="{E0CC7E65-2247-405B-9EFB-DC4288A18A0D}" destId="{7E9665C0-F594-4531-B9AD-850A949346D1}" srcOrd="0" destOrd="0" presId="urn:microsoft.com/office/officeart/2005/8/layout/balance1"/>
    <dgm:cxn modelId="{A2DC2C73-8FB1-478C-91FD-F7CB2806F758}" type="presOf" srcId="{2A8161DF-1C75-4CA6-A92F-4C35C4B26284}" destId="{C5E3ECEF-B300-4DC5-8793-F362C5C2C471}" srcOrd="0" destOrd="0" presId="urn:microsoft.com/office/officeart/2005/8/layout/balance1"/>
    <dgm:cxn modelId="{E5CCCD55-FCD7-4D8A-9894-E4F44CEA42E9}" srcId="{AAB7F063-0138-44B6-A601-6C1BBDE55A61}" destId="{5F37B5BD-D35F-4EBF-9144-E4B0AE163F67}" srcOrd="0" destOrd="0" parTransId="{F1D6AAA5-C206-49C7-AAA0-B95C57EE8E22}" sibTransId="{F30CD35F-A89B-4478-A23C-928506F352B8}"/>
    <dgm:cxn modelId="{747A31AE-97A1-4063-8004-3BFF3610EDD6}" srcId="{72795CEB-9241-4C2E-AA67-60E9E4ADAFD6}" destId="{2FE96D31-BF7E-4752-9CB8-CCD42F767D8D}" srcOrd="0" destOrd="0" parTransId="{CCBE4D72-A498-4E0F-9510-0DDE039034EB}" sibTransId="{831E736D-4390-4EE0-B2D1-FA7061829A36}"/>
    <dgm:cxn modelId="{864AEFB9-1791-4541-A6D2-F1BB89EC2381}" srcId="{AAB7F063-0138-44B6-A601-6C1BBDE55A61}" destId="{64F6027F-9331-439E-BCB7-F77C67811DD5}" srcOrd="1" destOrd="0" parTransId="{146709F9-38F8-4525-85B3-C2A3BC07D6E8}" sibTransId="{0723C218-7E62-4896-B79A-910EF872F8D5}"/>
    <dgm:cxn modelId="{A10975D6-CA58-4B48-AC7F-1DA8679FE2F7}" type="presOf" srcId="{2FE96D31-BF7E-4752-9CB8-CCD42F767D8D}" destId="{50E16A1F-7F45-4B3E-B702-AA09F2466F6A}" srcOrd="0" destOrd="0" presId="urn:microsoft.com/office/officeart/2005/8/layout/balance1"/>
    <dgm:cxn modelId="{BC0BD7F8-93AC-4833-8290-E55B56AD400C}" type="presOf" srcId="{5F37B5BD-D35F-4EBF-9144-E4B0AE163F67}" destId="{13896870-71CE-46AC-AC79-CC8A4CE81BEF}" srcOrd="0" destOrd="0" presId="urn:microsoft.com/office/officeart/2005/8/layout/balance1"/>
    <dgm:cxn modelId="{3225BEBE-1374-40BB-B335-4A52491DE8E7}" type="presParOf" srcId="{C5E3ECEF-B300-4DC5-8793-F362C5C2C471}" destId="{2E6C10D9-99FB-46DB-85F3-368F181A6AEC}" srcOrd="0" destOrd="0" presId="urn:microsoft.com/office/officeart/2005/8/layout/balance1"/>
    <dgm:cxn modelId="{51E6EC2D-A1C5-44BA-BA94-2113B55D91BD}" type="presParOf" srcId="{C5E3ECEF-B300-4DC5-8793-F362C5C2C471}" destId="{7C59AA4B-939B-43C9-BFE8-7328CDE2C360}" srcOrd="1" destOrd="0" presId="urn:microsoft.com/office/officeart/2005/8/layout/balance1"/>
    <dgm:cxn modelId="{09F54EEF-4E8F-49A4-B020-83971A8F0599}" type="presParOf" srcId="{7C59AA4B-939B-43C9-BFE8-7328CDE2C360}" destId="{38943CEA-B1F4-4C5D-9200-3E260CC2F237}" srcOrd="0" destOrd="0" presId="urn:microsoft.com/office/officeart/2005/8/layout/balance1"/>
    <dgm:cxn modelId="{B4BF4790-2BD9-470F-A7A6-020674DA081D}" type="presParOf" srcId="{7C59AA4B-939B-43C9-BFE8-7328CDE2C360}" destId="{4500B6F8-FCBA-4A59-A33E-B3E8FC1D6C9F}" srcOrd="1" destOrd="0" presId="urn:microsoft.com/office/officeart/2005/8/layout/balance1"/>
    <dgm:cxn modelId="{5F3D0E92-B90E-4A34-B166-4A8FAB88E658}" type="presParOf" srcId="{C5E3ECEF-B300-4DC5-8793-F362C5C2C471}" destId="{0150DBE4-B5DF-45A1-B28C-D73EE10E9034}" srcOrd="2" destOrd="0" presId="urn:microsoft.com/office/officeart/2005/8/layout/balance1"/>
    <dgm:cxn modelId="{A0EE9797-D592-43C7-A96B-2DDFEBB1FE27}" type="presParOf" srcId="{0150DBE4-B5DF-45A1-B28C-D73EE10E9034}" destId="{96EC53BD-D4C0-4B19-9EEB-4923938B309C}" srcOrd="0" destOrd="0" presId="urn:microsoft.com/office/officeart/2005/8/layout/balance1"/>
    <dgm:cxn modelId="{46EFEAB8-E6E6-4646-AC79-C3E492045416}" type="presParOf" srcId="{0150DBE4-B5DF-45A1-B28C-D73EE10E9034}" destId="{588E1407-9E44-4862-9D5A-CEB59AE86E33}" srcOrd="1" destOrd="0" presId="urn:microsoft.com/office/officeart/2005/8/layout/balance1"/>
    <dgm:cxn modelId="{24A54DE2-1FF0-406B-AA17-8B2C22C35E70}" type="presParOf" srcId="{0150DBE4-B5DF-45A1-B28C-D73EE10E9034}" destId="{E000CDC2-85A3-4BE5-A5BE-B8A6E3B34E5F}" srcOrd="2" destOrd="0" presId="urn:microsoft.com/office/officeart/2005/8/layout/balance1"/>
    <dgm:cxn modelId="{5ED906AF-DC09-4FF6-A06F-87ED3B2D772D}" type="presParOf" srcId="{0150DBE4-B5DF-45A1-B28C-D73EE10E9034}" destId="{13896870-71CE-46AC-AC79-CC8A4CE81BEF}" srcOrd="3" destOrd="0" presId="urn:microsoft.com/office/officeart/2005/8/layout/balance1"/>
    <dgm:cxn modelId="{99A07FC7-D9F1-402E-9C34-1795EF643C03}" type="presParOf" srcId="{0150DBE4-B5DF-45A1-B28C-D73EE10E9034}" destId="{72A03073-CB7B-4BE6-AF15-12409E5A2A7F}" srcOrd="4" destOrd="0" presId="urn:microsoft.com/office/officeart/2005/8/layout/balance1"/>
    <dgm:cxn modelId="{09F881A0-E429-4FCF-9DD9-FCEACA0A6500}" type="presParOf" srcId="{0150DBE4-B5DF-45A1-B28C-D73EE10E9034}" destId="{7E9665C0-F594-4531-B9AD-850A949346D1}" srcOrd="5" destOrd="0" presId="urn:microsoft.com/office/officeart/2005/8/layout/balance1"/>
    <dgm:cxn modelId="{5A578BD7-CF13-44AF-A089-1DE57DF3A5E8}" type="presParOf" srcId="{0150DBE4-B5DF-45A1-B28C-D73EE10E9034}" destId="{50E16A1F-7F45-4B3E-B702-AA09F2466F6A}" srcOrd="6" destOrd="0" presId="urn:microsoft.com/office/officeart/2005/8/layout/balance1"/>
    <dgm:cxn modelId="{E9F246F3-ED32-4F27-8AB7-742D83C17ACD}" type="presParOf" srcId="{0150DBE4-B5DF-45A1-B28C-D73EE10E9034}" destId="{0CEA88CF-7A61-4EC7-A9B7-6ABE1F5AB416}" srcOrd="7" destOrd="0" presId="urn:microsoft.com/office/officeart/2005/8/layout/balanc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9FBF3E7-89FE-4418-8D39-A7A80971DC57}"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4A525DE4-D99F-4957-B079-0C1D52399FB5}">
      <dgm:prSet phldrT="[Text]"/>
      <dgm:spPr/>
      <dgm:t>
        <a:bodyPr/>
        <a:lstStyle/>
        <a:p>
          <a:r>
            <a:rPr lang="en-US" dirty="0"/>
            <a:t>1. Average pace forecast (simple regression)</a:t>
          </a:r>
        </a:p>
      </dgm:t>
    </dgm:pt>
    <dgm:pt modelId="{23FFCED9-D686-4382-A5D3-97D156DDCA4F}" type="parTrans" cxnId="{643325AB-1914-42DA-B848-8CBB4BA5844E}">
      <dgm:prSet/>
      <dgm:spPr/>
      <dgm:t>
        <a:bodyPr/>
        <a:lstStyle/>
        <a:p>
          <a:endParaRPr lang="en-US"/>
        </a:p>
      </dgm:t>
    </dgm:pt>
    <dgm:pt modelId="{82AF5C4C-5396-49CB-A9EF-256839D2F633}" type="sibTrans" cxnId="{643325AB-1914-42DA-B848-8CBB4BA5844E}">
      <dgm:prSet/>
      <dgm:spPr/>
      <dgm:t>
        <a:bodyPr/>
        <a:lstStyle/>
        <a:p>
          <a:endParaRPr lang="en-US"/>
        </a:p>
      </dgm:t>
    </dgm:pt>
    <dgm:pt modelId="{B5CDA11D-7A19-4F11-8F30-C66576B4028F}">
      <dgm:prSet phldrT="[Text]"/>
      <dgm:spPr/>
      <dgm:t>
        <a:bodyPr/>
        <a:lstStyle/>
        <a:p>
          <a:r>
            <a:rPr lang="en-US" dirty="0"/>
            <a:t>2. Pace estimate as a range (probabilistic forecast) </a:t>
          </a:r>
        </a:p>
      </dgm:t>
    </dgm:pt>
    <dgm:pt modelId="{4D5CEC6A-2753-4B2D-9B4C-3531FDCCC2B7}" type="parTrans" cxnId="{EF6307F3-D8C3-4BB9-ABCD-68667E59479F}">
      <dgm:prSet/>
      <dgm:spPr/>
      <dgm:t>
        <a:bodyPr/>
        <a:lstStyle/>
        <a:p>
          <a:endParaRPr lang="en-US"/>
        </a:p>
      </dgm:t>
    </dgm:pt>
    <dgm:pt modelId="{35DA3ED0-198C-4194-95EA-B6B946144A35}" type="sibTrans" cxnId="{EF6307F3-D8C3-4BB9-ABCD-68667E59479F}">
      <dgm:prSet/>
      <dgm:spPr/>
      <dgm:t>
        <a:bodyPr/>
        <a:lstStyle/>
        <a:p>
          <a:endParaRPr lang="en-US"/>
        </a:p>
      </dgm:t>
    </dgm:pt>
    <dgm:pt modelId="{DB790F31-C36F-4A3D-9812-9F992FEDC1D4}">
      <dgm:prSet phldrT="[Text]"/>
      <dgm:spPr/>
      <dgm:t>
        <a:bodyPr/>
        <a:lstStyle/>
        <a:p>
          <a:r>
            <a:rPr lang="en-US" dirty="0"/>
            <a:t>3. Pace Mathematical Distribution (probabilistic forecast)</a:t>
          </a:r>
        </a:p>
      </dgm:t>
    </dgm:pt>
    <dgm:pt modelId="{944D4751-D821-4DD1-8EC9-6E59AAE8824F}" type="parTrans" cxnId="{2FEFA445-7D41-4C0D-9621-CBA1EFC2BF4C}">
      <dgm:prSet/>
      <dgm:spPr/>
      <dgm:t>
        <a:bodyPr/>
        <a:lstStyle/>
        <a:p>
          <a:endParaRPr lang="en-US"/>
        </a:p>
      </dgm:t>
    </dgm:pt>
    <dgm:pt modelId="{5CF118DE-21B8-499B-81C5-14B2CB9B3CF9}" type="sibTrans" cxnId="{2FEFA445-7D41-4C0D-9621-CBA1EFC2BF4C}">
      <dgm:prSet/>
      <dgm:spPr/>
      <dgm:t>
        <a:bodyPr/>
        <a:lstStyle/>
        <a:p>
          <a:endParaRPr lang="en-US"/>
        </a:p>
      </dgm:t>
    </dgm:pt>
    <dgm:pt modelId="{81C228E1-DBD1-4C1A-8F77-5F1C9AEAD8C2}">
      <dgm:prSet phldrT="[Text]"/>
      <dgm:spPr/>
      <dgm:t>
        <a:bodyPr/>
        <a:lstStyle/>
        <a:p>
          <a:r>
            <a:rPr lang="en-US" dirty="0"/>
            <a:t>4. Pace Historical Data Distribution (probabilistic forecast)</a:t>
          </a:r>
        </a:p>
      </dgm:t>
    </dgm:pt>
    <dgm:pt modelId="{93B7895C-B685-4D39-9BA6-F85363EAF678}" type="parTrans" cxnId="{0BDFE217-FD08-41D7-9312-8637D055BEFB}">
      <dgm:prSet/>
      <dgm:spPr/>
      <dgm:t>
        <a:bodyPr/>
        <a:lstStyle/>
        <a:p>
          <a:endParaRPr lang="en-US"/>
        </a:p>
      </dgm:t>
    </dgm:pt>
    <dgm:pt modelId="{8E6F8CFA-6693-4403-BB44-D281E2CDA596}" type="sibTrans" cxnId="{0BDFE217-FD08-41D7-9312-8637D055BEFB}">
      <dgm:prSet/>
      <dgm:spPr/>
      <dgm:t>
        <a:bodyPr/>
        <a:lstStyle/>
        <a:p>
          <a:endParaRPr lang="en-US"/>
        </a:p>
      </dgm:t>
    </dgm:pt>
    <dgm:pt modelId="{0381E1DD-CFA0-43E0-93D6-9546B7C6F511}">
      <dgm:prSet phldrT="[Text]"/>
      <dgm:spPr/>
      <dgm:t>
        <a:bodyPr/>
        <a:lstStyle/>
        <a:p>
          <a:r>
            <a:rPr lang="en-US" dirty="0"/>
            <a:t>5. System simulation probabilistic forecast</a:t>
          </a:r>
        </a:p>
      </dgm:t>
    </dgm:pt>
    <dgm:pt modelId="{1BBD3D91-1F0F-4F56-859C-D055B59E6705}" type="parTrans" cxnId="{F42C6CEC-103A-4304-9B9E-A44643C27A8C}">
      <dgm:prSet/>
      <dgm:spPr/>
      <dgm:t>
        <a:bodyPr/>
        <a:lstStyle/>
        <a:p>
          <a:endParaRPr lang="en-US"/>
        </a:p>
      </dgm:t>
    </dgm:pt>
    <dgm:pt modelId="{056ABEC6-90C8-4671-91FA-F9F18C8ED2D3}" type="sibTrans" cxnId="{F42C6CEC-103A-4304-9B9E-A44643C27A8C}">
      <dgm:prSet/>
      <dgm:spPr/>
      <dgm:t>
        <a:bodyPr/>
        <a:lstStyle/>
        <a:p>
          <a:endParaRPr lang="en-US"/>
        </a:p>
      </dgm:t>
    </dgm:pt>
    <dgm:pt modelId="{0CF2F2C6-1FBF-410E-92D9-48701459124A}" type="pres">
      <dgm:prSet presAssocID="{19FBF3E7-89FE-4418-8D39-A7A80971DC57}" presName="rootnode" presStyleCnt="0">
        <dgm:presLayoutVars>
          <dgm:chMax/>
          <dgm:chPref/>
          <dgm:dir/>
          <dgm:animLvl val="lvl"/>
        </dgm:presLayoutVars>
      </dgm:prSet>
      <dgm:spPr/>
    </dgm:pt>
    <dgm:pt modelId="{AF05B9C8-CC83-4E64-84F0-074EC049F6F3}" type="pres">
      <dgm:prSet presAssocID="{4A525DE4-D99F-4957-B079-0C1D52399FB5}" presName="composite" presStyleCnt="0"/>
      <dgm:spPr/>
    </dgm:pt>
    <dgm:pt modelId="{C2B7DF44-8A51-41D4-881A-0B5491965831}" type="pres">
      <dgm:prSet presAssocID="{4A525DE4-D99F-4957-B079-0C1D52399FB5}" presName="LShape" presStyleLbl="alignNode1" presStyleIdx="0" presStyleCnt="9"/>
      <dgm:spPr/>
    </dgm:pt>
    <dgm:pt modelId="{40A81EAC-89F6-4F56-91D7-81820DD138FD}" type="pres">
      <dgm:prSet presAssocID="{4A525DE4-D99F-4957-B079-0C1D52399FB5}" presName="ParentText" presStyleLbl="revTx" presStyleIdx="0" presStyleCnt="5">
        <dgm:presLayoutVars>
          <dgm:chMax val="0"/>
          <dgm:chPref val="0"/>
          <dgm:bulletEnabled val="1"/>
        </dgm:presLayoutVars>
      </dgm:prSet>
      <dgm:spPr/>
    </dgm:pt>
    <dgm:pt modelId="{A9F169A7-9347-4934-A18B-FF4A968AED7D}" type="pres">
      <dgm:prSet presAssocID="{4A525DE4-D99F-4957-B079-0C1D52399FB5}" presName="Triangle" presStyleLbl="alignNode1" presStyleIdx="1" presStyleCnt="9"/>
      <dgm:spPr/>
    </dgm:pt>
    <dgm:pt modelId="{008EFBF7-3371-40CE-BD52-A89D39E16DAB}" type="pres">
      <dgm:prSet presAssocID="{82AF5C4C-5396-49CB-A9EF-256839D2F633}" presName="sibTrans" presStyleCnt="0"/>
      <dgm:spPr/>
    </dgm:pt>
    <dgm:pt modelId="{BB622561-E978-42FE-9479-F6FC181FAFFC}" type="pres">
      <dgm:prSet presAssocID="{82AF5C4C-5396-49CB-A9EF-256839D2F633}" presName="space" presStyleCnt="0"/>
      <dgm:spPr/>
    </dgm:pt>
    <dgm:pt modelId="{E366A5AD-B1B5-4296-A639-2BED0AC8C5CD}" type="pres">
      <dgm:prSet presAssocID="{B5CDA11D-7A19-4F11-8F30-C66576B4028F}" presName="composite" presStyleCnt="0"/>
      <dgm:spPr/>
    </dgm:pt>
    <dgm:pt modelId="{49CAEB74-2D77-4A21-9EBB-269302918254}" type="pres">
      <dgm:prSet presAssocID="{B5CDA11D-7A19-4F11-8F30-C66576B4028F}" presName="LShape" presStyleLbl="alignNode1" presStyleIdx="2" presStyleCnt="9"/>
      <dgm:spPr/>
    </dgm:pt>
    <dgm:pt modelId="{35A82211-48E3-449B-8DF2-4EA4A97381A8}" type="pres">
      <dgm:prSet presAssocID="{B5CDA11D-7A19-4F11-8F30-C66576B4028F}" presName="ParentText" presStyleLbl="revTx" presStyleIdx="1" presStyleCnt="5">
        <dgm:presLayoutVars>
          <dgm:chMax val="0"/>
          <dgm:chPref val="0"/>
          <dgm:bulletEnabled val="1"/>
        </dgm:presLayoutVars>
      </dgm:prSet>
      <dgm:spPr/>
    </dgm:pt>
    <dgm:pt modelId="{18B663A7-54E8-472A-9FA7-055C6C661E40}" type="pres">
      <dgm:prSet presAssocID="{B5CDA11D-7A19-4F11-8F30-C66576B4028F}" presName="Triangle" presStyleLbl="alignNode1" presStyleIdx="3" presStyleCnt="9"/>
      <dgm:spPr/>
    </dgm:pt>
    <dgm:pt modelId="{10B27561-A5C4-4EEB-96EC-D964E4E784E1}" type="pres">
      <dgm:prSet presAssocID="{35DA3ED0-198C-4194-95EA-B6B946144A35}" presName="sibTrans" presStyleCnt="0"/>
      <dgm:spPr/>
    </dgm:pt>
    <dgm:pt modelId="{FD322CD6-80F2-4314-AADA-F6B451100111}" type="pres">
      <dgm:prSet presAssocID="{35DA3ED0-198C-4194-95EA-B6B946144A35}" presName="space" presStyleCnt="0"/>
      <dgm:spPr/>
    </dgm:pt>
    <dgm:pt modelId="{573A89D7-1417-4AD5-9CBB-548E6035751C}" type="pres">
      <dgm:prSet presAssocID="{DB790F31-C36F-4A3D-9812-9F992FEDC1D4}" presName="composite" presStyleCnt="0"/>
      <dgm:spPr/>
    </dgm:pt>
    <dgm:pt modelId="{A29F46D4-5729-46F4-BC60-51CF31FAEBC2}" type="pres">
      <dgm:prSet presAssocID="{DB790F31-C36F-4A3D-9812-9F992FEDC1D4}" presName="LShape" presStyleLbl="alignNode1" presStyleIdx="4" presStyleCnt="9"/>
      <dgm:spPr/>
    </dgm:pt>
    <dgm:pt modelId="{5B108719-6F3D-40EA-9B27-711FAC5A941C}" type="pres">
      <dgm:prSet presAssocID="{DB790F31-C36F-4A3D-9812-9F992FEDC1D4}" presName="ParentText" presStyleLbl="revTx" presStyleIdx="2" presStyleCnt="5">
        <dgm:presLayoutVars>
          <dgm:chMax val="0"/>
          <dgm:chPref val="0"/>
          <dgm:bulletEnabled val="1"/>
        </dgm:presLayoutVars>
      </dgm:prSet>
      <dgm:spPr/>
    </dgm:pt>
    <dgm:pt modelId="{E0E8F06C-67C9-4D2E-8F89-5ACFE0674DEB}" type="pres">
      <dgm:prSet presAssocID="{DB790F31-C36F-4A3D-9812-9F992FEDC1D4}" presName="Triangle" presStyleLbl="alignNode1" presStyleIdx="5" presStyleCnt="9"/>
      <dgm:spPr/>
    </dgm:pt>
    <dgm:pt modelId="{5F4F88DE-64E6-4002-A0A6-0836D88F9242}" type="pres">
      <dgm:prSet presAssocID="{5CF118DE-21B8-499B-81C5-14B2CB9B3CF9}" presName="sibTrans" presStyleCnt="0"/>
      <dgm:spPr/>
    </dgm:pt>
    <dgm:pt modelId="{C14BB7F7-855B-4EB7-888F-B00D7F477E09}" type="pres">
      <dgm:prSet presAssocID="{5CF118DE-21B8-499B-81C5-14B2CB9B3CF9}" presName="space" presStyleCnt="0"/>
      <dgm:spPr/>
    </dgm:pt>
    <dgm:pt modelId="{F4CAA189-0E56-434A-BF6D-1FD74D983D10}" type="pres">
      <dgm:prSet presAssocID="{81C228E1-DBD1-4C1A-8F77-5F1C9AEAD8C2}" presName="composite" presStyleCnt="0"/>
      <dgm:spPr/>
    </dgm:pt>
    <dgm:pt modelId="{DEB8C052-61D8-43C8-B8C7-E5396812FBB6}" type="pres">
      <dgm:prSet presAssocID="{81C228E1-DBD1-4C1A-8F77-5F1C9AEAD8C2}" presName="LShape" presStyleLbl="alignNode1" presStyleIdx="6" presStyleCnt="9"/>
      <dgm:spPr/>
    </dgm:pt>
    <dgm:pt modelId="{53559CF0-9933-442B-BED4-88696CFADDC2}" type="pres">
      <dgm:prSet presAssocID="{81C228E1-DBD1-4C1A-8F77-5F1C9AEAD8C2}" presName="ParentText" presStyleLbl="revTx" presStyleIdx="3" presStyleCnt="5">
        <dgm:presLayoutVars>
          <dgm:chMax val="0"/>
          <dgm:chPref val="0"/>
          <dgm:bulletEnabled val="1"/>
        </dgm:presLayoutVars>
      </dgm:prSet>
      <dgm:spPr/>
    </dgm:pt>
    <dgm:pt modelId="{15387602-CE58-457E-82A9-410C978B5167}" type="pres">
      <dgm:prSet presAssocID="{81C228E1-DBD1-4C1A-8F77-5F1C9AEAD8C2}" presName="Triangle" presStyleLbl="alignNode1" presStyleIdx="7" presStyleCnt="9"/>
      <dgm:spPr/>
    </dgm:pt>
    <dgm:pt modelId="{98D6D6B5-44BF-44C4-A24E-FE0E9A9E67FC}" type="pres">
      <dgm:prSet presAssocID="{8E6F8CFA-6693-4403-BB44-D281E2CDA596}" presName="sibTrans" presStyleCnt="0"/>
      <dgm:spPr/>
    </dgm:pt>
    <dgm:pt modelId="{FBABC067-E66D-4839-8A21-DC80522C7164}" type="pres">
      <dgm:prSet presAssocID="{8E6F8CFA-6693-4403-BB44-D281E2CDA596}" presName="space" presStyleCnt="0"/>
      <dgm:spPr/>
    </dgm:pt>
    <dgm:pt modelId="{9DB3C458-7AB0-44F5-9D32-78DB84765BBD}" type="pres">
      <dgm:prSet presAssocID="{0381E1DD-CFA0-43E0-93D6-9546B7C6F511}" presName="composite" presStyleCnt="0"/>
      <dgm:spPr/>
    </dgm:pt>
    <dgm:pt modelId="{DB69CDC6-6D50-4940-817A-FE7E2C95AB40}" type="pres">
      <dgm:prSet presAssocID="{0381E1DD-CFA0-43E0-93D6-9546B7C6F511}" presName="LShape" presStyleLbl="alignNode1" presStyleIdx="8" presStyleCnt="9"/>
      <dgm:spPr/>
    </dgm:pt>
    <dgm:pt modelId="{6DA02D12-F40D-4C0B-AAB5-B2AE07BAFD05}" type="pres">
      <dgm:prSet presAssocID="{0381E1DD-CFA0-43E0-93D6-9546B7C6F511}" presName="ParentText" presStyleLbl="revTx" presStyleIdx="4" presStyleCnt="5">
        <dgm:presLayoutVars>
          <dgm:chMax val="0"/>
          <dgm:chPref val="0"/>
          <dgm:bulletEnabled val="1"/>
        </dgm:presLayoutVars>
      </dgm:prSet>
      <dgm:spPr/>
    </dgm:pt>
  </dgm:ptLst>
  <dgm:cxnLst>
    <dgm:cxn modelId="{0BCC1109-03E5-4EEC-89AD-C94BB5A2BBE6}" type="presOf" srcId="{81C228E1-DBD1-4C1A-8F77-5F1C9AEAD8C2}" destId="{53559CF0-9933-442B-BED4-88696CFADDC2}" srcOrd="0" destOrd="0" presId="urn:microsoft.com/office/officeart/2009/3/layout/StepUpProcess"/>
    <dgm:cxn modelId="{7CD3E312-0157-4ACC-B85D-419BB348FF66}" type="presOf" srcId="{DB790F31-C36F-4A3D-9812-9F992FEDC1D4}" destId="{5B108719-6F3D-40EA-9B27-711FAC5A941C}" srcOrd="0" destOrd="0" presId="urn:microsoft.com/office/officeart/2009/3/layout/StepUpProcess"/>
    <dgm:cxn modelId="{0BDFE217-FD08-41D7-9312-8637D055BEFB}" srcId="{19FBF3E7-89FE-4418-8D39-A7A80971DC57}" destId="{81C228E1-DBD1-4C1A-8F77-5F1C9AEAD8C2}" srcOrd="3" destOrd="0" parTransId="{93B7895C-B685-4D39-9BA6-F85363EAF678}" sibTransId="{8E6F8CFA-6693-4403-BB44-D281E2CDA596}"/>
    <dgm:cxn modelId="{75FDAE26-14C0-44EE-AC31-83D398FE5C43}" type="presOf" srcId="{B5CDA11D-7A19-4F11-8F30-C66576B4028F}" destId="{35A82211-48E3-449B-8DF2-4EA4A97381A8}" srcOrd="0" destOrd="0" presId="urn:microsoft.com/office/officeart/2009/3/layout/StepUpProcess"/>
    <dgm:cxn modelId="{2FEFA445-7D41-4C0D-9621-CBA1EFC2BF4C}" srcId="{19FBF3E7-89FE-4418-8D39-A7A80971DC57}" destId="{DB790F31-C36F-4A3D-9812-9F992FEDC1D4}" srcOrd="2" destOrd="0" parTransId="{944D4751-D821-4DD1-8EC9-6E59AAE8824F}" sibTransId="{5CF118DE-21B8-499B-81C5-14B2CB9B3CF9}"/>
    <dgm:cxn modelId="{5640DC86-2A93-4933-8E21-450F8A13789C}" type="presOf" srcId="{0381E1DD-CFA0-43E0-93D6-9546B7C6F511}" destId="{6DA02D12-F40D-4C0B-AAB5-B2AE07BAFD05}" srcOrd="0" destOrd="0" presId="urn:microsoft.com/office/officeart/2009/3/layout/StepUpProcess"/>
    <dgm:cxn modelId="{643325AB-1914-42DA-B848-8CBB4BA5844E}" srcId="{19FBF3E7-89FE-4418-8D39-A7A80971DC57}" destId="{4A525DE4-D99F-4957-B079-0C1D52399FB5}" srcOrd="0" destOrd="0" parTransId="{23FFCED9-D686-4382-A5D3-97D156DDCA4F}" sibTransId="{82AF5C4C-5396-49CB-A9EF-256839D2F633}"/>
    <dgm:cxn modelId="{E29514D5-B777-410D-8B0E-DF3A0015353A}" type="presOf" srcId="{4A525DE4-D99F-4957-B079-0C1D52399FB5}" destId="{40A81EAC-89F6-4F56-91D7-81820DD138FD}" srcOrd="0" destOrd="0" presId="urn:microsoft.com/office/officeart/2009/3/layout/StepUpProcess"/>
    <dgm:cxn modelId="{0FB83DE0-ADDD-4D58-A767-FFC5079251B3}" type="presOf" srcId="{19FBF3E7-89FE-4418-8D39-A7A80971DC57}" destId="{0CF2F2C6-1FBF-410E-92D9-48701459124A}" srcOrd="0" destOrd="0" presId="urn:microsoft.com/office/officeart/2009/3/layout/StepUpProcess"/>
    <dgm:cxn modelId="{F42C6CEC-103A-4304-9B9E-A44643C27A8C}" srcId="{19FBF3E7-89FE-4418-8D39-A7A80971DC57}" destId="{0381E1DD-CFA0-43E0-93D6-9546B7C6F511}" srcOrd="4" destOrd="0" parTransId="{1BBD3D91-1F0F-4F56-859C-D055B59E6705}" sibTransId="{056ABEC6-90C8-4671-91FA-F9F18C8ED2D3}"/>
    <dgm:cxn modelId="{EF6307F3-D8C3-4BB9-ABCD-68667E59479F}" srcId="{19FBF3E7-89FE-4418-8D39-A7A80971DC57}" destId="{B5CDA11D-7A19-4F11-8F30-C66576B4028F}" srcOrd="1" destOrd="0" parTransId="{4D5CEC6A-2753-4B2D-9B4C-3531FDCCC2B7}" sibTransId="{35DA3ED0-198C-4194-95EA-B6B946144A35}"/>
    <dgm:cxn modelId="{677EAAC4-BD13-47BE-A014-C7991C5E1D40}" type="presParOf" srcId="{0CF2F2C6-1FBF-410E-92D9-48701459124A}" destId="{AF05B9C8-CC83-4E64-84F0-074EC049F6F3}" srcOrd="0" destOrd="0" presId="urn:microsoft.com/office/officeart/2009/3/layout/StepUpProcess"/>
    <dgm:cxn modelId="{16752DC7-B5D6-4853-B866-AC7A1CE4803C}" type="presParOf" srcId="{AF05B9C8-CC83-4E64-84F0-074EC049F6F3}" destId="{C2B7DF44-8A51-41D4-881A-0B5491965831}" srcOrd="0" destOrd="0" presId="urn:microsoft.com/office/officeart/2009/3/layout/StepUpProcess"/>
    <dgm:cxn modelId="{D92F015F-95DB-4E6D-8700-C8BCFE3F8C22}" type="presParOf" srcId="{AF05B9C8-CC83-4E64-84F0-074EC049F6F3}" destId="{40A81EAC-89F6-4F56-91D7-81820DD138FD}" srcOrd="1" destOrd="0" presId="urn:microsoft.com/office/officeart/2009/3/layout/StepUpProcess"/>
    <dgm:cxn modelId="{303C3223-1BCF-4788-AB98-F07FF536F62F}" type="presParOf" srcId="{AF05B9C8-CC83-4E64-84F0-074EC049F6F3}" destId="{A9F169A7-9347-4934-A18B-FF4A968AED7D}" srcOrd="2" destOrd="0" presId="urn:microsoft.com/office/officeart/2009/3/layout/StepUpProcess"/>
    <dgm:cxn modelId="{00A163BD-766B-4956-BB3C-447EF0301354}" type="presParOf" srcId="{0CF2F2C6-1FBF-410E-92D9-48701459124A}" destId="{008EFBF7-3371-40CE-BD52-A89D39E16DAB}" srcOrd="1" destOrd="0" presId="urn:microsoft.com/office/officeart/2009/3/layout/StepUpProcess"/>
    <dgm:cxn modelId="{E1BA1713-F013-49E0-A005-8F41C995E21C}" type="presParOf" srcId="{008EFBF7-3371-40CE-BD52-A89D39E16DAB}" destId="{BB622561-E978-42FE-9479-F6FC181FAFFC}" srcOrd="0" destOrd="0" presId="urn:microsoft.com/office/officeart/2009/3/layout/StepUpProcess"/>
    <dgm:cxn modelId="{A358FBBF-3E16-4D13-BAAA-E92134996E5A}" type="presParOf" srcId="{0CF2F2C6-1FBF-410E-92D9-48701459124A}" destId="{E366A5AD-B1B5-4296-A639-2BED0AC8C5CD}" srcOrd="2" destOrd="0" presId="urn:microsoft.com/office/officeart/2009/3/layout/StepUpProcess"/>
    <dgm:cxn modelId="{5BE09A95-2CED-48F0-A67C-DE1728B99CA1}" type="presParOf" srcId="{E366A5AD-B1B5-4296-A639-2BED0AC8C5CD}" destId="{49CAEB74-2D77-4A21-9EBB-269302918254}" srcOrd="0" destOrd="0" presId="urn:microsoft.com/office/officeart/2009/3/layout/StepUpProcess"/>
    <dgm:cxn modelId="{981CD0AE-7DA0-4779-9929-9A8B8F8A5450}" type="presParOf" srcId="{E366A5AD-B1B5-4296-A639-2BED0AC8C5CD}" destId="{35A82211-48E3-449B-8DF2-4EA4A97381A8}" srcOrd="1" destOrd="0" presId="urn:microsoft.com/office/officeart/2009/3/layout/StepUpProcess"/>
    <dgm:cxn modelId="{CC965ECE-9838-47D2-88AC-59ED508393D8}" type="presParOf" srcId="{E366A5AD-B1B5-4296-A639-2BED0AC8C5CD}" destId="{18B663A7-54E8-472A-9FA7-055C6C661E40}" srcOrd="2" destOrd="0" presId="urn:microsoft.com/office/officeart/2009/3/layout/StepUpProcess"/>
    <dgm:cxn modelId="{66076BFE-D1AD-45E8-B2A6-A31371C08990}" type="presParOf" srcId="{0CF2F2C6-1FBF-410E-92D9-48701459124A}" destId="{10B27561-A5C4-4EEB-96EC-D964E4E784E1}" srcOrd="3" destOrd="0" presId="urn:microsoft.com/office/officeart/2009/3/layout/StepUpProcess"/>
    <dgm:cxn modelId="{FBE0FAB7-2B12-4CD5-8D7D-513101C52D88}" type="presParOf" srcId="{10B27561-A5C4-4EEB-96EC-D964E4E784E1}" destId="{FD322CD6-80F2-4314-AADA-F6B451100111}" srcOrd="0" destOrd="0" presId="urn:microsoft.com/office/officeart/2009/3/layout/StepUpProcess"/>
    <dgm:cxn modelId="{A9C43E00-05F0-457B-9725-FE5C22B53680}" type="presParOf" srcId="{0CF2F2C6-1FBF-410E-92D9-48701459124A}" destId="{573A89D7-1417-4AD5-9CBB-548E6035751C}" srcOrd="4" destOrd="0" presId="urn:microsoft.com/office/officeart/2009/3/layout/StepUpProcess"/>
    <dgm:cxn modelId="{1EB7674A-82FC-46EB-9492-F73DCB782C53}" type="presParOf" srcId="{573A89D7-1417-4AD5-9CBB-548E6035751C}" destId="{A29F46D4-5729-46F4-BC60-51CF31FAEBC2}" srcOrd="0" destOrd="0" presId="urn:microsoft.com/office/officeart/2009/3/layout/StepUpProcess"/>
    <dgm:cxn modelId="{6402C899-3B09-43AC-A053-9E2BF415AA96}" type="presParOf" srcId="{573A89D7-1417-4AD5-9CBB-548E6035751C}" destId="{5B108719-6F3D-40EA-9B27-711FAC5A941C}" srcOrd="1" destOrd="0" presId="urn:microsoft.com/office/officeart/2009/3/layout/StepUpProcess"/>
    <dgm:cxn modelId="{65E98959-4B39-4AA4-9584-DF729966AF9F}" type="presParOf" srcId="{573A89D7-1417-4AD5-9CBB-548E6035751C}" destId="{E0E8F06C-67C9-4D2E-8F89-5ACFE0674DEB}" srcOrd="2" destOrd="0" presId="urn:microsoft.com/office/officeart/2009/3/layout/StepUpProcess"/>
    <dgm:cxn modelId="{61394BA5-994E-4280-9FE4-024D567A367D}" type="presParOf" srcId="{0CF2F2C6-1FBF-410E-92D9-48701459124A}" destId="{5F4F88DE-64E6-4002-A0A6-0836D88F9242}" srcOrd="5" destOrd="0" presId="urn:microsoft.com/office/officeart/2009/3/layout/StepUpProcess"/>
    <dgm:cxn modelId="{432F6110-22FA-4B85-92AE-5C7DFC028704}" type="presParOf" srcId="{5F4F88DE-64E6-4002-A0A6-0836D88F9242}" destId="{C14BB7F7-855B-4EB7-888F-B00D7F477E09}" srcOrd="0" destOrd="0" presId="urn:microsoft.com/office/officeart/2009/3/layout/StepUpProcess"/>
    <dgm:cxn modelId="{B3928C08-159F-46AF-9058-E021D8D075A3}" type="presParOf" srcId="{0CF2F2C6-1FBF-410E-92D9-48701459124A}" destId="{F4CAA189-0E56-434A-BF6D-1FD74D983D10}" srcOrd="6" destOrd="0" presId="urn:microsoft.com/office/officeart/2009/3/layout/StepUpProcess"/>
    <dgm:cxn modelId="{2D550C3D-91FA-4EE3-8575-3967EFB1A884}" type="presParOf" srcId="{F4CAA189-0E56-434A-BF6D-1FD74D983D10}" destId="{DEB8C052-61D8-43C8-B8C7-E5396812FBB6}" srcOrd="0" destOrd="0" presId="urn:microsoft.com/office/officeart/2009/3/layout/StepUpProcess"/>
    <dgm:cxn modelId="{220F5B41-890D-4ECB-81BE-531314C8F9A3}" type="presParOf" srcId="{F4CAA189-0E56-434A-BF6D-1FD74D983D10}" destId="{53559CF0-9933-442B-BED4-88696CFADDC2}" srcOrd="1" destOrd="0" presId="urn:microsoft.com/office/officeart/2009/3/layout/StepUpProcess"/>
    <dgm:cxn modelId="{EDE89B10-ADA8-4C9D-AF72-5B2B813B2129}" type="presParOf" srcId="{F4CAA189-0E56-434A-BF6D-1FD74D983D10}" destId="{15387602-CE58-457E-82A9-410C978B5167}" srcOrd="2" destOrd="0" presId="urn:microsoft.com/office/officeart/2009/3/layout/StepUpProcess"/>
    <dgm:cxn modelId="{9038ED2C-734C-4B43-B741-ACE69FF400F6}" type="presParOf" srcId="{0CF2F2C6-1FBF-410E-92D9-48701459124A}" destId="{98D6D6B5-44BF-44C4-A24E-FE0E9A9E67FC}" srcOrd="7" destOrd="0" presId="urn:microsoft.com/office/officeart/2009/3/layout/StepUpProcess"/>
    <dgm:cxn modelId="{2A83B63C-9AD1-45CE-A97C-CDFDB703C522}" type="presParOf" srcId="{98D6D6B5-44BF-44C4-A24E-FE0E9A9E67FC}" destId="{FBABC067-E66D-4839-8A21-DC80522C7164}" srcOrd="0" destOrd="0" presId="urn:microsoft.com/office/officeart/2009/3/layout/StepUpProcess"/>
    <dgm:cxn modelId="{278EB080-F5AD-4D95-8694-49150F8CFEB7}" type="presParOf" srcId="{0CF2F2C6-1FBF-410E-92D9-48701459124A}" destId="{9DB3C458-7AB0-44F5-9D32-78DB84765BBD}" srcOrd="8" destOrd="0" presId="urn:microsoft.com/office/officeart/2009/3/layout/StepUpProcess"/>
    <dgm:cxn modelId="{F2A6C2AF-DC88-49D2-B7AF-D25A7983150E}" type="presParOf" srcId="{9DB3C458-7AB0-44F5-9D32-78DB84765BBD}" destId="{DB69CDC6-6D50-4940-817A-FE7E2C95AB40}" srcOrd="0" destOrd="0" presId="urn:microsoft.com/office/officeart/2009/3/layout/StepUpProcess"/>
    <dgm:cxn modelId="{BE0D9238-1779-4D69-8F78-E01CF3EB5F02}" type="presParOf" srcId="{9DB3C458-7AB0-44F5-9D32-78DB84765BBD}" destId="{6DA02D12-F40D-4C0B-AAB5-B2AE07BAFD05}"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BFB5E52-D0A9-4363-B369-D059E57C4985}"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3C788DF3-4ABC-4727-B0B6-9C700E83662B}">
      <dgm:prSet phldrT="[Text]"/>
      <dgm:spPr/>
      <dgm:t>
        <a:bodyPr/>
        <a:lstStyle/>
        <a:p>
          <a:r>
            <a:rPr lang="en-US" dirty="0"/>
            <a:t>Model</a:t>
          </a:r>
        </a:p>
      </dgm:t>
    </dgm:pt>
    <dgm:pt modelId="{05F70E4C-FB49-4046-A638-A78EEF1E3D09}" type="parTrans" cxnId="{1DF04A5C-40B2-4A3F-8021-F62A73C3ED7F}">
      <dgm:prSet/>
      <dgm:spPr/>
      <dgm:t>
        <a:bodyPr/>
        <a:lstStyle/>
        <a:p>
          <a:endParaRPr lang="en-US"/>
        </a:p>
      </dgm:t>
    </dgm:pt>
    <dgm:pt modelId="{85691839-3F04-4FE7-A273-CBBAC715A73D}" type="sibTrans" cxnId="{1DF04A5C-40B2-4A3F-8021-F62A73C3ED7F}">
      <dgm:prSet/>
      <dgm:spPr/>
      <dgm:t>
        <a:bodyPr/>
        <a:lstStyle/>
        <a:p>
          <a:endParaRPr lang="en-US"/>
        </a:p>
      </dgm:t>
    </dgm:pt>
    <dgm:pt modelId="{3CB83AFD-4971-4C3A-B54C-AF7DDDA1C573}">
      <dgm:prSet phldrT="[Text]"/>
      <dgm:spPr/>
      <dgm:t>
        <a:bodyPr/>
        <a:lstStyle/>
        <a:p>
          <a:r>
            <a:rPr lang="en-US" dirty="0"/>
            <a:t>Compare Reality</a:t>
          </a:r>
        </a:p>
      </dgm:t>
    </dgm:pt>
    <dgm:pt modelId="{8759390F-00AC-454D-A0FF-5AD5E1BDBEEB}" type="parTrans" cxnId="{BE5C74C7-307A-4A0E-A541-A335BEFFF7FA}">
      <dgm:prSet/>
      <dgm:spPr/>
      <dgm:t>
        <a:bodyPr/>
        <a:lstStyle/>
        <a:p>
          <a:endParaRPr lang="en-US"/>
        </a:p>
      </dgm:t>
    </dgm:pt>
    <dgm:pt modelId="{4F13D93C-FB5D-4514-83CF-725004763940}" type="sibTrans" cxnId="{BE5C74C7-307A-4A0E-A541-A335BEFFF7FA}">
      <dgm:prSet/>
      <dgm:spPr/>
      <dgm:t>
        <a:bodyPr/>
        <a:lstStyle/>
        <a:p>
          <a:endParaRPr lang="en-US"/>
        </a:p>
      </dgm:t>
    </dgm:pt>
    <dgm:pt modelId="{AB429BA1-B95D-4379-9BF1-FD87BF5A450C}">
      <dgm:prSet phldrT="[Text]"/>
      <dgm:spPr/>
      <dgm:t>
        <a:bodyPr/>
        <a:lstStyle/>
        <a:p>
          <a:r>
            <a:rPr lang="en-US"/>
            <a:t>Forecast</a:t>
          </a:r>
          <a:endParaRPr lang="en-US" dirty="0"/>
        </a:p>
      </dgm:t>
    </dgm:pt>
    <dgm:pt modelId="{826FF848-3597-4575-BDFE-51FCF9495186}" type="parTrans" cxnId="{0D064A11-83CC-4C43-85A1-C24FD00670A3}">
      <dgm:prSet/>
      <dgm:spPr/>
      <dgm:t>
        <a:bodyPr/>
        <a:lstStyle/>
        <a:p>
          <a:endParaRPr lang="en-US"/>
        </a:p>
      </dgm:t>
    </dgm:pt>
    <dgm:pt modelId="{39D2A3EE-7BC6-4C1B-968E-3383A1DF83C2}" type="sibTrans" cxnId="{0D064A11-83CC-4C43-85A1-C24FD00670A3}">
      <dgm:prSet/>
      <dgm:spPr/>
      <dgm:t>
        <a:bodyPr/>
        <a:lstStyle/>
        <a:p>
          <a:endParaRPr lang="en-US"/>
        </a:p>
      </dgm:t>
    </dgm:pt>
    <dgm:pt modelId="{22008FC3-1690-4B80-AB60-7ACE4D1BB9B8}" type="pres">
      <dgm:prSet presAssocID="{2BFB5E52-D0A9-4363-B369-D059E57C4985}" presName="cycle" presStyleCnt="0">
        <dgm:presLayoutVars>
          <dgm:dir/>
          <dgm:resizeHandles val="exact"/>
        </dgm:presLayoutVars>
      </dgm:prSet>
      <dgm:spPr/>
    </dgm:pt>
    <dgm:pt modelId="{85C55A04-3FD8-4FE5-A8C9-E39E47F9F715}" type="pres">
      <dgm:prSet presAssocID="{3C788DF3-4ABC-4727-B0B6-9C700E83662B}" presName="dummy" presStyleCnt="0"/>
      <dgm:spPr/>
    </dgm:pt>
    <dgm:pt modelId="{42300846-55E5-4B35-9093-57C64C367702}" type="pres">
      <dgm:prSet presAssocID="{3C788DF3-4ABC-4727-B0B6-9C700E83662B}" presName="node" presStyleLbl="revTx" presStyleIdx="0" presStyleCnt="3">
        <dgm:presLayoutVars>
          <dgm:bulletEnabled val="1"/>
        </dgm:presLayoutVars>
      </dgm:prSet>
      <dgm:spPr/>
    </dgm:pt>
    <dgm:pt modelId="{ED6D1216-CD25-45FB-8260-21E0575A5450}" type="pres">
      <dgm:prSet presAssocID="{85691839-3F04-4FE7-A273-CBBAC715A73D}" presName="sibTrans" presStyleLbl="node1" presStyleIdx="0" presStyleCnt="3"/>
      <dgm:spPr/>
    </dgm:pt>
    <dgm:pt modelId="{144EC2D7-5CF8-46F2-A339-69143B503BEF}" type="pres">
      <dgm:prSet presAssocID="{AB429BA1-B95D-4379-9BF1-FD87BF5A450C}" presName="dummy" presStyleCnt="0"/>
      <dgm:spPr/>
    </dgm:pt>
    <dgm:pt modelId="{E9A0A4E5-57CE-4255-A9B3-9F77C825880D}" type="pres">
      <dgm:prSet presAssocID="{AB429BA1-B95D-4379-9BF1-FD87BF5A450C}" presName="node" presStyleLbl="revTx" presStyleIdx="1" presStyleCnt="3">
        <dgm:presLayoutVars>
          <dgm:bulletEnabled val="1"/>
        </dgm:presLayoutVars>
      </dgm:prSet>
      <dgm:spPr/>
    </dgm:pt>
    <dgm:pt modelId="{78C94229-7085-4F1C-8918-0FA54F3DB4FA}" type="pres">
      <dgm:prSet presAssocID="{39D2A3EE-7BC6-4C1B-968E-3383A1DF83C2}" presName="sibTrans" presStyleLbl="node1" presStyleIdx="1" presStyleCnt="3"/>
      <dgm:spPr/>
    </dgm:pt>
    <dgm:pt modelId="{59007CB3-22DC-4B77-BE6C-3DC1555B3713}" type="pres">
      <dgm:prSet presAssocID="{3CB83AFD-4971-4C3A-B54C-AF7DDDA1C573}" presName="dummy" presStyleCnt="0"/>
      <dgm:spPr/>
    </dgm:pt>
    <dgm:pt modelId="{DBDD27F5-6EC7-44B5-B619-9B7644A00180}" type="pres">
      <dgm:prSet presAssocID="{3CB83AFD-4971-4C3A-B54C-AF7DDDA1C573}" presName="node" presStyleLbl="revTx" presStyleIdx="2" presStyleCnt="3" custScaleX="124232">
        <dgm:presLayoutVars>
          <dgm:bulletEnabled val="1"/>
        </dgm:presLayoutVars>
      </dgm:prSet>
      <dgm:spPr/>
    </dgm:pt>
    <dgm:pt modelId="{433CF0D5-EB59-4DED-8D69-E396FE8D32C8}" type="pres">
      <dgm:prSet presAssocID="{4F13D93C-FB5D-4514-83CF-725004763940}" presName="sibTrans" presStyleLbl="node1" presStyleIdx="2" presStyleCnt="3"/>
      <dgm:spPr/>
    </dgm:pt>
  </dgm:ptLst>
  <dgm:cxnLst>
    <dgm:cxn modelId="{0D064A11-83CC-4C43-85A1-C24FD00670A3}" srcId="{2BFB5E52-D0A9-4363-B369-D059E57C4985}" destId="{AB429BA1-B95D-4379-9BF1-FD87BF5A450C}" srcOrd="1" destOrd="0" parTransId="{826FF848-3597-4575-BDFE-51FCF9495186}" sibTransId="{39D2A3EE-7BC6-4C1B-968E-3383A1DF83C2}"/>
    <dgm:cxn modelId="{DB13702F-E216-4383-B255-741A3B59F52F}" type="presOf" srcId="{3C788DF3-4ABC-4727-B0B6-9C700E83662B}" destId="{42300846-55E5-4B35-9093-57C64C367702}" srcOrd="0" destOrd="0" presId="urn:microsoft.com/office/officeart/2005/8/layout/cycle1"/>
    <dgm:cxn modelId="{1DF04A5C-40B2-4A3F-8021-F62A73C3ED7F}" srcId="{2BFB5E52-D0A9-4363-B369-D059E57C4985}" destId="{3C788DF3-4ABC-4727-B0B6-9C700E83662B}" srcOrd="0" destOrd="0" parTransId="{05F70E4C-FB49-4046-A638-A78EEF1E3D09}" sibTransId="{85691839-3F04-4FE7-A273-CBBAC715A73D}"/>
    <dgm:cxn modelId="{F3E4D88D-79AA-49E4-9BB2-24749B062E1F}" type="presOf" srcId="{3CB83AFD-4971-4C3A-B54C-AF7DDDA1C573}" destId="{DBDD27F5-6EC7-44B5-B619-9B7644A00180}" srcOrd="0" destOrd="0" presId="urn:microsoft.com/office/officeart/2005/8/layout/cycle1"/>
    <dgm:cxn modelId="{93C3C292-6364-495D-B286-262D1BB1F259}" type="presOf" srcId="{AB429BA1-B95D-4379-9BF1-FD87BF5A450C}" destId="{E9A0A4E5-57CE-4255-A9B3-9F77C825880D}" srcOrd="0" destOrd="0" presId="urn:microsoft.com/office/officeart/2005/8/layout/cycle1"/>
    <dgm:cxn modelId="{5BCA50A6-082A-430E-AAD8-2FFEE7E17FD5}" type="presOf" srcId="{39D2A3EE-7BC6-4C1B-968E-3383A1DF83C2}" destId="{78C94229-7085-4F1C-8918-0FA54F3DB4FA}" srcOrd="0" destOrd="0" presId="urn:microsoft.com/office/officeart/2005/8/layout/cycle1"/>
    <dgm:cxn modelId="{ECC8CFB6-6982-4764-B319-BEC62B944EF2}" type="presOf" srcId="{85691839-3F04-4FE7-A273-CBBAC715A73D}" destId="{ED6D1216-CD25-45FB-8260-21E0575A5450}" srcOrd="0" destOrd="0" presId="urn:microsoft.com/office/officeart/2005/8/layout/cycle1"/>
    <dgm:cxn modelId="{BE5C74C7-307A-4A0E-A541-A335BEFFF7FA}" srcId="{2BFB5E52-D0A9-4363-B369-D059E57C4985}" destId="{3CB83AFD-4971-4C3A-B54C-AF7DDDA1C573}" srcOrd="2" destOrd="0" parTransId="{8759390F-00AC-454D-A0FF-5AD5E1BDBEEB}" sibTransId="{4F13D93C-FB5D-4514-83CF-725004763940}"/>
    <dgm:cxn modelId="{D55FDDCF-DB61-44F3-A2D3-DF77EF4B9D6F}" type="presOf" srcId="{4F13D93C-FB5D-4514-83CF-725004763940}" destId="{433CF0D5-EB59-4DED-8D69-E396FE8D32C8}" srcOrd="0" destOrd="0" presId="urn:microsoft.com/office/officeart/2005/8/layout/cycle1"/>
    <dgm:cxn modelId="{6ED611E9-E465-4A36-9E12-05E0432C6C2B}" type="presOf" srcId="{2BFB5E52-D0A9-4363-B369-D059E57C4985}" destId="{22008FC3-1690-4B80-AB60-7ACE4D1BB9B8}" srcOrd="0" destOrd="0" presId="urn:microsoft.com/office/officeart/2005/8/layout/cycle1"/>
    <dgm:cxn modelId="{6D7AADCA-BF0F-4B86-9A4B-1929B5BB445F}" type="presParOf" srcId="{22008FC3-1690-4B80-AB60-7ACE4D1BB9B8}" destId="{85C55A04-3FD8-4FE5-A8C9-E39E47F9F715}" srcOrd="0" destOrd="0" presId="urn:microsoft.com/office/officeart/2005/8/layout/cycle1"/>
    <dgm:cxn modelId="{6E3D9F3F-D167-4E02-B698-ED3D1AC6C83D}" type="presParOf" srcId="{22008FC3-1690-4B80-AB60-7ACE4D1BB9B8}" destId="{42300846-55E5-4B35-9093-57C64C367702}" srcOrd="1" destOrd="0" presId="urn:microsoft.com/office/officeart/2005/8/layout/cycle1"/>
    <dgm:cxn modelId="{3C65964D-CE1A-4976-885B-0E37B83F2F8A}" type="presParOf" srcId="{22008FC3-1690-4B80-AB60-7ACE4D1BB9B8}" destId="{ED6D1216-CD25-45FB-8260-21E0575A5450}" srcOrd="2" destOrd="0" presId="urn:microsoft.com/office/officeart/2005/8/layout/cycle1"/>
    <dgm:cxn modelId="{DF9F0525-CED0-4C80-BD37-10B9593D1B5C}" type="presParOf" srcId="{22008FC3-1690-4B80-AB60-7ACE4D1BB9B8}" destId="{144EC2D7-5CF8-46F2-A339-69143B503BEF}" srcOrd="3" destOrd="0" presId="urn:microsoft.com/office/officeart/2005/8/layout/cycle1"/>
    <dgm:cxn modelId="{D6AD145E-49DE-45A9-899C-32C4135C31FF}" type="presParOf" srcId="{22008FC3-1690-4B80-AB60-7ACE4D1BB9B8}" destId="{E9A0A4E5-57CE-4255-A9B3-9F77C825880D}" srcOrd="4" destOrd="0" presId="urn:microsoft.com/office/officeart/2005/8/layout/cycle1"/>
    <dgm:cxn modelId="{A60CFEE0-2F4B-48F8-AC46-864D949237F4}" type="presParOf" srcId="{22008FC3-1690-4B80-AB60-7ACE4D1BB9B8}" destId="{78C94229-7085-4F1C-8918-0FA54F3DB4FA}" srcOrd="5" destOrd="0" presId="urn:microsoft.com/office/officeart/2005/8/layout/cycle1"/>
    <dgm:cxn modelId="{A3505742-077B-4CBC-8AE9-1D245EBD1D9E}" type="presParOf" srcId="{22008FC3-1690-4B80-AB60-7ACE4D1BB9B8}" destId="{59007CB3-22DC-4B77-BE6C-3DC1555B3713}" srcOrd="6" destOrd="0" presId="urn:microsoft.com/office/officeart/2005/8/layout/cycle1"/>
    <dgm:cxn modelId="{41E05A3B-3404-4050-A3D8-EA810BBD96FA}" type="presParOf" srcId="{22008FC3-1690-4B80-AB60-7ACE4D1BB9B8}" destId="{DBDD27F5-6EC7-44B5-B619-9B7644A00180}" srcOrd="7" destOrd="0" presId="urn:microsoft.com/office/officeart/2005/8/layout/cycle1"/>
    <dgm:cxn modelId="{F30EAF06-EA4D-48C1-B006-BC19FD6CB52A}" type="presParOf" srcId="{22008FC3-1690-4B80-AB60-7ACE4D1BB9B8}" destId="{433CF0D5-EB59-4DED-8D69-E396FE8D32C8}" srcOrd="8"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943CEA-B1F4-4C5D-9200-3E260CC2F237}">
      <dsp:nvSpPr>
        <dsp:cNvPr id="0" name=""/>
        <dsp:cNvSpPr/>
      </dsp:nvSpPr>
      <dsp:spPr>
        <a:xfrm>
          <a:off x="773733"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Sampling Error</a:t>
          </a:r>
        </a:p>
      </dsp:txBody>
      <dsp:txXfrm>
        <a:off x="799222" y="25489"/>
        <a:ext cx="1515503" cy="819289"/>
      </dsp:txXfrm>
    </dsp:sp>
    <dsp:sp modelId="{4500B6F8-FCBA-4A59-A33E-B3E8FC1D6C9F}">
      <dsp:nvSpPr>
        <dsp:cNvPr id="0" name=""/>
        <dsp:cNvSpPr/>
      </dsp:nvSpPr>
      <dsp:spPr>
        <a:xfrm>
          <a:off x="3036429"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Context Error</a:t>
          </a:r>
        </a:p>
      </dsp:txBody>
      <dsp:txXfrm>
        <a:off x="3061918" y="25489"/>
        <a:ext cx="1515503" cy="819289"/>
      </dsp:txXfrm>
    </dsp:sp>
    <dsp:sp modelId="{588E1407-9E44-4862-9D5A-CEB59AE86E33}">
      <dsp:nvSpPr>
        <dsp:cNvPr id="0" name=""/>
        <dsp:cNvSpPr/>
      </dsp:nvSpPr>
      <dsp:spPr>
        <a:xfrm>
          <a:off x="2361971" y="3698637"/>
          <a:ext cx="652700" cy="652700"/>
        </a:xfrm>
        <a:prstGeom prst="triangl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00CDC2-85A3-4BE5-A5BE-B8A6E3B34E5F}">
      <dsp:nvSpPr>
        <dsp:cNvPr id="0" name=""/>
        <dsp:cNvSpPr/>
      </dsp:nvSpPr>
      <dsp:spPr>
        <a:xfrm rot="240000">
          <a:off x="729621" y="3418947"/>
          <a:ext cx="3917400" cy="27393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3896870-71CE-46AC-AC79-CC8A4CE81BEF}">
      <dsp:nvSpPr>
        <dsp:cNvPr id="0" name=""/>
        <dsp:cNvSpPr/>
      </dsp:nvSpPr>
      <dsp:spPr>
        <a:xfrm rot="240000">
          <a:off x="3081680" y="2734052"/>
          <a:ext cx="1563005" cy="72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Crunching / OT</a:t>
          </a:r>
        </a:p>
      </dsp:txBody>
      <dsp:txXfrm>
        <a:off x="3117228" y="2769600"/>
        <a:ext cx="1491909" cy="657104"/>
      </dsp:txXfrm>
    </dsp:sp>
    <dsp:sp modelId="{72A03073-CB7B-4BE6-AF15-12409E5A2A7F}">
      <dsp:nvSpPr>
        <dsp:cNvPr id="0" name=""/>
        <dsp:cNvSpPr/>
      </dsp:nvSpPr>
      <dsp:spPr>
        <a:xfrm rot="240000">
          <a:off x="3138247" y="1950811"/>
          <a:ext cx="1563005" cy="72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New tech</a:t>
          </a:r>
        </a:p>
      </dsp:txBody>
      <dsp:txXfrm>
        <a:off x="3173795" y="1986359"/>
        <a:ext cx="1491909" cy="657104"/>
      </dsp:txXfrm>
    </dsp:sp>
    <dsp:sp modelId="{7E9665C0-F594-4531-B9AD-850A949346D1}">
      <dsp:nvSpPr>
        <dsp:cNvPr id="0" name=""/>
        <dsp:cNvSpPr/>
      </dsp:nvSpPr>
      <dsp:spPr>
        <a:xfrm rot="240000">
          <a:off x="3194815" y="1184975"/>
          <a:ext cx="1563005" cy="72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New team</a:t>
          </a:r>
        </a:p>
      </dsp:txBody>
      <dsp:txXfrm>
        <a:off x="3230363" y="1220523"/>
        <a:ext cx="1491909" cy="657104"/>
      </dsp:txXfrm>
    </dsp:sp>
    <dsp:sp modelId="{50E16A1F-7F45-4B3E-B702-AA09F2466F6A}">
      <dsp:nvSpPr>
        <dsp:cNvPr id="0" name=""/>
        <dsp:cNvSpPr/>
      </dsp:nvSpPr>
      <dsp:spPr>
        <a:xfrm rot="240000">
          <a:off x="840741" y="2577403"/>
          <a:ext cx="1563005" cy="72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Poorly measured</a:t>
          </a:r>
        </a:p>
      </dsp:txBody>
      <dsp:txXfrm>
        <a:off x="876289" y="2612951"/>
        <a:ext cx="1491909" cy="657104"/>
      </dsp:txXfrm>
    </dsp:sp>
    <dsp:sp modelId="{0CEA88CF-7A61-4EC7-A9B7-6ABE1F5AB416}">
      <dsp:nvSpPr>
        <dsp:cNvPr id="0" name=""/>
        <dsp:cNvSpPr/>
      </dsp:nvSpPr>
      <dsp:spPr>
        <a:xfrm rot="240000">
          <a:off x="897308" y="1794163"/>
          <a:ext cx="1563005" cy="72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unlucky</a:t>
          </a:r>
        </a:p>
      </dsp:txBody>
      <dsp:txXfrm>
        <a:off x="932856" y="1829711"/>
        <a:ext cx="1491909" cy="6571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B7DF44-8A51-41D4-881A-0B5491965831}">
      <dsp:nvSpPr>
        <dsp:cNvPr id="0" name=""/>
        <dsp:cNvSpPr/>
      </dsp:nvSpPr>
      <dsp:spPr>
        <a:xfrm rot="5400000">
          <a:off x="431737" y="2969980"/>
          <a:ext cx="1289316" cy="214539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A81EAC-89F6-4F56-91D7-81820DD138FD}">
      <dsp:nvSpPr>
        <dsp:cNvPr id="0" name=""/>
        <dsp:cNvSpPr/>
      </dsp:nvSpPr>
      <dsp:spPr>
        <a:xfrm>
          <a:off x="216518" y="3610990"/>
          <a:ext cx="1936874" cy="1697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1. Average pace forecast (simple regression)</a:t>
          </a:r>
        </a:p>
      </dsp:txBody>
      <dsp:txXfrm>
        <a:off x="216518" y="3610990"/>
        <a:ext cx="1936874" cy="1697783"/>
      </dsp:txXfrm>
    </dsp:sp>
    <dsp:sp modelId="{A9F169A7-9347-4934-A18B-FF4A968AED7D}">
      <dsp:nvSpPr>
        <dsp:cNvPr id="0" name=""/>
        <dsp:cNvSpPr/>
      </dsp:nvSpPr>
      <dsp:spPr>
        <a:xfrm>
          <a:off x="1787944" y="2812033"/>
          <a:ext cx="365447" cy="365447"/>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CAEB74-2D77-4A21-9EBB-269302918254}">
      <dsp:nvSpPr>
        <dsp:cNvPr id="0" name=""/>
        <dsp:cNvSpPr/>
      </dsp:nvSpPr>
      <dsp:spPr>
        <a:xfrm rot="5400000">
          <a:off x="2802849" y="2383245"/>
          <a:ext cx="1289316" cy="214539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A82211-48E3-449B-8DF2-4EA4A97381A8}">
      <dsp:nvSpPr>
        <dsp:cNvPr id="0" name=""/>
        <dsp:cNvSpPr/>
      </dsp:nvSpPr>
      <dsp:spPr>
        <a:xfrm>
          <a:off x="2587630" y="3024256"/>
          <a:ext cx="1936874" cy="1697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2. Pace estimate as a range (probabilistic forecast) </a:t>
          </a:r>
        </a:p>
      </dsp:txBody>
      <dsp:txXfrm>
        <a:off x="2587630" y="3024256"/>
        <a:ext cx="1936874" cy="1697783"/>
      </dsp:txXfrm>
    </dsp:sp>
    <dsp:sp modelId="{18B663A7-54E8-472A-9FA7-055C6C661E40}">
      <dsp:nvSpPr>
        <dsp:cNvPr id="0" name=""/>
        <dsp:cNvSpPr/>
      </dsp:nvSpPr>
      <dsp:spPr>
        <a:xfrm>
          <a:off x="4159056" y="2225299"/>
          <a:ext cx="365447" cy="365447"/>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9F46D4-5729-46F4-BC60-51CF31FAEBC2}">
      <dsp:nvSpPr>
        <dsp:cNvPr id="0" name=""/>
        <dsp:cNvSpPr/>
      </dsp:nvSpPr>
      <dsp:spPr>
        <a:xfrm rot="5400000">
          <a:off x="5173961" y="1796511"/>
          <a:ext cx="1289316" cy="214539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108719-6F3D-40EA-9B27-711FAC5A941C}">
      <dsp:nvSpPr>
        <dsp:cNvPr id="0" name=""/>
        <dsp:cNvSpPr/>
      </dsp:nvSpPr>
      <dsp:spPr>
        <a:xfrm>
          <a:off x="4958742" y="2437522"/>
          <a:ext cx="1936874" cy="1697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3. Pace Mathematical Distribution (probabilistic forecast)</a:t>
          </a:r>
        </a:p>
      </dsp:txBody>
      <dsp:txXfrm>
        <a:off x="4958742" y="2437522"/>
        <a:ext cx="1936874" cy="1697783"/>
      </dsp:txXfrm>
    </dsp:sp>
    <dsp:sp modelId="{E0E8F06C-67C9-4D2E-8F89-5ACFE0674DEB}">
      <dsp:nvSpPr>
        <dsp:cNvPr id="0" name=""/>
        <dsp:cNvSpPr/>
      </dsp:nvSpPr>
      <dsp:spPr>
        <a:xfrm>
          <a:off x="6530168" y="1638565"/>
          <a:ext cx="365447" cy="365447"/>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B8C052-61D8-43C8-B8C7-E5396812FBB6}">
      <dsp:nvSpPr>
        <dsp:cNvPr id="0" name=""/>
        <dsp:cNvSpPr/>
      </dsp:nvSpPr>
      <dsp:spPr>
        <a:xfrm rot="5400000">
          <a:off x="7545074" y="1209777"/>
          <a:ext cx="1289316" cy="214539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559CF0-9933-442B-BED4-88696CFADDC2}">
      <dsp:nvSpPr>
        <dsp:cNvPr id="0" name=""/>
        <dsp:cNvSpPr/>
      </dsp:nvSpPr>
      <dsp:spPr>
        <a:xfrm>
          <a:off x="7329855" y="1850788"/>
          <a:ext cx="1936874" cy="1697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4. Pace Historical Data Distribution (probabilistic forecast)</a:t>
          </a:r>
        </a:p>
      </dsp:txBody>
      <dsp:txXfrm>
        <a:off x="7329855" y="1850788"/>
        <a:ext cx="1936874" cy="1697783"/>
      </dsp:txXfrm>
    </dsp:sp>
    <dsp:sp modelId="{15387602-CE58-457E-82A9-410C978B5167}">
      <dsp:nvSpPr>
        <dsp:cNvPr id="0" name=""/>
        <dsp:cNvSpPr/>
      </dsp:nvSpPr>
      <dsp:spPr>
        <a:xfrm>
          <a:off x="8901281" y="1051831"/>
          <a:ext cx="365447" cy="365447"/>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69CDC6-6D50-4940-817A-FE7E2C95AB40}">
      <dsp:nvSpPr>
        <dsp:cNvPr id="0" name=""/>
        <dsp:cNvSpPr/>
      </dsp:nvSpPr>
      <dsp:spPr>
        <a:xfrm rot="5400000">
          <a:off x="9916186" y="623043"/>
          <a:ext cx="1289316" cy="214539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A02D12-F40D-4C0B-AAB5-B2AE07BAFD05}">
      <dsp:nvSpPr>
        <dsp:cNvPr id="0" name=""/>
        <dsp:cNvSpPr/>
      </dsp:nvSpPr>
      <dsp:spPr>
        <a:xfrm>
          <a:off x="9700967" y="1264054"/>
          <a:ext cx="1936874" cy="1697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5. System simulation probabilistic forecast</a:t>
          </a:r>
        </a:p>
      </dsp:txBody>
      <dsp:txXfrm>
        <a:off x="9700967" y="1264054"/>
        <a:ext cx="1936874" cy="16977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300846-55E5-4B35-9093-57C64C367702}">
      <dsp:nvSpPr>
        <dsp:cNvPr id="0" name=""/>
        <dsp:cNvSpPr/>
      </dsp:nvSpPr>
      <dsp:spPr>
        <a:xfrm>
          <a:off x="4883318" y="399442"/>
          <a:ext cx="2043906" cy="2043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kern="1200" dirty="0"/>
            <a:t>Model</a:t>
          </a:r>
        </a:p>
      </dsp:txBody>
      <dsp:txXfrm>
        <a:off x="4883318" y="399442"/>
        <a:ext cx="2043906" cy="2043906"/>
      </dsp:txXfrm>
    </dsp:sp>
    <dsp:sp modelId="{ED6D1216-CD25-45FB-8260-21E0575A5450}">
      <dsp:nvSpPr>
        <dsp:cNvPr id="0" name=""/>
        <dsp:cNvSpPr/>
      </dsp:nvSpPr>
      <dsp:spPr>
        <a:xfrm>
          <a:off x="1772902" y="-1950"/>
          <a:ext cx="4829834" cy="4829834"/>
        </a:xfrm>
        <a:prstGeom prst="circularArrow">
          <a:avLst>
            <a:gd name="adj1" fmla="val 8252"/>
            <a:gd name="adj2" fmla="val 576426"/>
            <a:gd name="adj3" fmla="val 2962443"/>
            <a:gd name="adj4" fmla="val 52669"/>
            <a:gd name="adj5" fmla="val 9627"/>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A0A4E5-57CE-4255-A9B3-9F77C825880D}">
      <dsp:nvSpPr>
        <dsp:cNvPr id="0" name=""/>
        <dsp:cNvSpPr/>
      </dsp:nvSpPr>
      <dsp:spPr>
        <a:xfrm>
          <a:off x="3165866" y="3374155"/>
          <a:ext cx="2043906" cy="2043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kern="1200"/>
            <a:t>Forecast</a:t>
          </a:r>
          <a:endParaRPr lang="en-US" sz="4400" kern="1200" dirty="0"/>
        </a:p>
      </dsp:txBody>
      <dsp:txXfrm>
        <a:off x="3165866" y="3374155"/>
        <a:ext cx="2043906" cy="2043906"/>
      </dsp:txXfrm>
    </dsp:sp>
    <dsp:sp modelId="{78C94229-7085-4F1C-8918-0FA54F3DB4FA}">
      <dsp:nvSpPr>
        <dsp:cNvPr id="0" name=""/>
        <dsp:cNvSpPr/>
      </dsp:nvSpPr>
      <dsp:spPr>
        <a:xfrm>
          <a:off x="1772902" y="-1950"/>
          <a:ext cx="4829834" cy="4829834"/>
        </a:xfrm>
        <a:prstGeom prst="circularArrow">
          <a:avLst>
            <a:gd name="adj1" fmla="val 8252"/>
            <a:gd name="adj2" fmla="val 576426"/>
            <a:gd name="adj3" fmla="val 10170905"/>
            <a:gd name="adj4" fmla="val 7261132"/>
            <a:gd name="adj5" fmla="val 9627"/>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DD27F5-6EC7-44B5-B619-9B7644A00180}">
      <dsp:nvSpPr>
        <dsp:cNvPr id="0" name=""/>
        <dsp:cNvSpPr/>
      </dsp:nvSpPr>
      <dsp:spPr>
        <a:xfrm>
          <a:off x="1200775" y="399442"/>
          <a:ext cx="2539185" cy="2043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kern="1200" dirty="0"/>
            <a:t>Compare Reality</a:t>
          </a:r>
        </a:p>
      </dsp:txBody>
      <dsp:txXfrm>
        <a:off x="1200775" y="399442"/>
        <a:ext cx="2539185" cy="2043906"/>
      </dsp:txXfrm>
    </dsp:sp>
    <dsp:sp modelId="{433CF0D5-EB59-4DED-8D69-E396FE8D32C8}">
      <dsp:nvSpPr>
        <dsp:cNvPr id="0" name=""/>
        <dsp:cNvSpPr/>
      </dsp:nvSpPr>
      <dsp:spPr>
        <a:xfrm>
          <a:off x="1772902" y="-1950"/>
          <a:ext cx="4829834" cy="4829834"/>
        </a:xfrm>
        <a:prstGeom prst="circularArrow">
          <a:avLst>
            <a:gd name="adj1" fmla="val 8252"/>
            <a:gd name="adj2" fmla="val 576426"/>
            <a:gd name="adj3" fmla="val 16855402"/>
            <a:gd name="adj4" fmla="val 15416889"/>
            <a:gd name="adj5" fmla="val 9627"/>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0.43631</cdr:x>
      <cdr:y>0.2646</cdr:y>
    </cdr:from>
    <cdr:to>
      <cdr:x>0.46733</cdr:x>
      <cdr:y>0.39722</cdr:y>
    </cdr:to>
    <cdr:sp macro="" textlink="">
      <cdr:nvSpPr>
        <cdr:cNvPr id="2" name="Arrow: Down 1"/>
        <cdr:cNvSpPr/>
      </cdr:nvSpPr>
      <cdr:spPr>
        <a:xfrm xmlns:a="http://schemas.openxmlformats.org/drawingml/2006/main">
          <a:off x="5248699" y="1638131"/>
          <a:ext cx="373165" cy="821060"/>
        </a:xfrm>
        <a:prstGeom xmlns:a="http://schemas.openxmlformats.org/drawingml/2006/main" prst="downArrow">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0.39162</cdr:x>
      <cdr:y>0.15331</cdr:y>
    </cdr:from>
    <cdr:to>
      <cdr:x>0.49866</cdr:x>
      <cdr:y>0.23771</cdr:y>
    </cdr:to>
    <cdr:sp macro="" textlink="">
      <cdr:nvSpPr>
        <cdr:cNvPr id="3" name="TextBox 2"/>
        <cdr:cNvSpPr txBox="1"/>
      </cdr:nvSpPr>
      <cdr:spPr>
        <a:xfrm xmlns:a="http://schemas.openxmlformats.org/drawingml/2006/main">
          <a:off x="4711101" y="949154"/>
          <a:ext cx="1287625" cy="522514"/>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2800" b="1" dirty="0"/>
            <a:t>WTF 1?</a:t>
          </a:r>
        </a:p>
      </cdr:txBody>
    </cdr:sp>
  </cdr:relSizeAnchor>
  <cdr:relSizeAnchor xmlns:cdr="http://schemas.openxmlformats.org/drawingml/2006/chartDrawing">
    <cdr:from>
      <cdr:x>0.82613</cdr:x>
      <cdr:y>0.10306</cdr:y>
    </cdr:from>
    <cdr:to>
      <cdr:x>0.85715</cdr:x>
      <cdr:y>0.23568</cdr:y>
    </cdr:to>
    <cdr:sp macro="" textlink="">
      <cdr:nvSpPr>
        <cdr:cNvPr id="16" name="Arrow: Down 15"/>
        <cdr:cNvSpPr/>
      </cdr:nvSpPr>
      <cdr:spPr>
        <a:xfrm xmlns:a="http://schemas.openxmlformats.org/drawingml/2006/main">
          <a:off x="9938205" y="638057"/>
          <a:ext cx="373164" cy="821060"/>
        </a:xfrm>
        <a:prstGeom xmlns:a="http://schemas.openxmlformats.org/drawingml/2006/main" prst="downArrow">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0.79684</cdr:x>
      <cdr:y>0.0271</cdr:y>
    </cdr:from>
    <cdr:to>
      <cdr:x>0.90388</cdr:x>
      <cdr:y>0.1115</cdr:y>
    </cdr:to>
    <cdr:sp macro="" textlink="">
      <cdr:nvSpPr>
        <cdr:cNvPr id="17" name="TextBox 2"/>
        <cdr:cNvSpPr txBox="1"/>
      </cdr:nvSpPr>
      <cdr:spPr>
        <a:xfrm xmlns:a="http://schemas.openxmlformats.org/drawingml/2006/main">
          <a:off x="9585828" y="167780"/>
          <a:ext cx="1287625" cy="522514"/>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2800" b="1" dirty="0"/>
            <a:t>WTF 2?</a:t>
          </a:r>
        </a:p>
      </cdr:txBody>
    </cdr:sp>
  </cdr:relSizeAnchor>
</c:userShapes>
</file>

<file path=ppt/drawings/drawing2.xml><?xml version="1.0" encoding="utf-8"?>
<c:userShapes xmlns:c="http://schemas.openxmlformats.org/drawingml/2006/chart">
  <cdr:relSizeAnchor xmlns:cdr="http://schemas.openxmlformats.org/drawingml/2006/chartDrawing">
    <cdr:from>
      <cdr:x>0.41179</cdr:x>
      <cdr:y>0.25881</cdr:y>
    </cdr:from>
    <cdr:to>
      <cdr:x>0.44281</cdr:x>
      <cdr:y>0.39143</cdr:y>
    </cdr:to>
    <cdr:sp macro="" textlink="">
      <cdr:nvSpPr>
        <cdr:cNvPr id="2" name="Arrow: Down 1"/>
        <cdr:cNvSpPr/>
      </cdr:nvSpPr>
      <cdr:spPr>
        <a:xfrm xmlns:a="http://schemas.openxmlformats.org/drawingml/2006/main">
          <a:off x="4953698" y="1602297"/>
          <a:ext cx="373224" cy="821094"/>
        </a:xfrm>
        <a:prstGeom xmlns:a="http://schemas.openxmlformats.org/drawingml/2006/main" prst="downArrow">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0.39162</cdr:x>
      <cdr:y>0.15331</cdr:y>
    </cdr:from>
    <cdr:to>
      <cdr:x>0.49866</cdr:x>
      <cdr:y>0.23771</cdr:y>
    </cdr:to>
    <cdr:sp macro="" textlink="">
      <cdr:nvSpPr>
        <cdr:cNvPr id="3" name="TextBox 2"/>
        <cdr:cNvSpPr txBox="1"/>
      </cdr:nvSpPr>
      <cdr:spPr>
        <a:xfrm xmlns:a="http://schemas.openxmlformats.org/drawingml/2006/main">
          <a:off x="4711101" y="949154"/>
          <a:ext cx="1287625" cy="522514"/>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2800" b="1" dirty="0"/>
            <a:t>WTF 1?</a:t>
          </a:r>
        </a:p>
      </cdr:txBody>
    </cdr:sp>
  </cdr:relSizeAnchor>
  <cdr:relSizeAnchor xmlns:cdr="http://schemas.openxmlformats.org/drawingml/2006/chartDrawing">
    <cdr:from>
      <cdr:x>0.81701</cdr:x>
      <cdr:y>0.1326</cdr:y>
    </cdr:from>
    <cdr:to>
      <cdr:x>0.84803</cdr:x>
      <cdr:y>0.26522</cdr:y>
    </cdr:to>
    <cdr:sp macro="" textlink="">
      <cdr:nvSpPr>
        <cdr:cNvPr id="16" name="Arrow: Down 15"/>
        <cdr:cNvSpPr/>
      </cdr:nvSpPr>
      <cdr:spPr>
        <a:xfrm xmlns:a="http://schemas.openxmlformats.org/drawingml/2006/main">
          <a:off x="9828425" y="820923"/>
          <a:ext cx="373224" cy="821094"/>
        </a:xfrm>
        <a:prstGeom xmlns:a="http://schemas.openxmlformats.org/drawingml/2006/main" prst="downArrow">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0.79684</cdr:x>
      <cdr:y>0.0271</cdr:y>
    </cdr:from>
    <cdr:to>
      <cdr:x>0.90388</cdr:x>
      <cdr:y>0.1115</cdr:y>
    </cdr:to>
    <cdr:sp macro="" textlink="">
      <cdr:nvSpPr>
        <cdr:cNvPr id="17" name="TextBox 2"/>
        <cdr:cNvSpPr txBox="1"/>
      </cdr:nvSpPr>
      <cdr:spPr>
        <a:xfrm xmlns:a="http://schemas.openxmlformats.org/drawingml/2006/main">
          <a:off x="9585828" y="167780"/>
          <a:ext cx="1287625" cy="522514"/>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2800" b="1" dirty="0"/>
            <a:t>WTF 2?</a:t>
          </a:r>
        </a:p>
      </cdr:txBody>
    </cdr:sp>
  </cdr:relSizeAnchor>
</c:userShapes>
</file>

<file path=ppt/drawings/drawing3.xml><?xml version="1.0" encoding="utf-8"?>
<c:userShapes xmlns:c="http://schemas.openxmlformats.org/drawingml/2006/chart">
  <cdr:relSizeAnchor xmlns:cdr="http://schemas.openxmlformats.org/drawingml/2006/chartDrawing">
    <cdr:from>
      <cdr:x>0.43631</cdr:x>
      <cdr:y>0.2646</cdr:y>
    </cdr:from>
    <cdr:to>
      <cdr:x>0.46733</cdr:x>
      <cdr:y>0.39722</cdr:y>
    </cdr:to>
    <cdr:sp macro="" textlink="">
      <cdr:nvSpPr>
        <cdr:cNvPr id="2" name="Arrow: Down 1"/>
        <cdr:cNvSpPr/>
      </cdr:nvSpPr>
      <cdr:spPr>
        <a:xfrm xmlns:a="http://schemas.openxmlformats.org/drawingml/2006/main">
          <a:off x="5248699" y="1638131"/>
          <a:ext cx="373165" cy="821060"/>
        </a:xfrm>
        <a:prstGeom xmlns:a="http://schemas.openxmlformats.org/drawingml/2006/main" prst="downArrow">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0.39162</cdr:x>
      <cdr:y>0.15331</cdr:y>
    </cdr:from>
    <cdr:to>
      <cdr:x>0.49866</cdr:x>
      <cdr:y>0.23771</cdr:y>
    </cdr:to>
    <cdr:sp macro="" textlink="">
      <cdr:nvSpPr>
        <cdr:cNvPr id="3" name="TextBox 2"/>
        <cdr:cNvSpPr txBox="1"/>
      </cdr:nvSpPr>
      <cdr:spPr>
        <a:xfrm xmlns:a="http://schemas.openxmlformats.org/drawingml/2006/main">
          <a:off x="4711101" y="949154"/>
          <a:ext cx="1287625" cy="522514"/>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2800" b="1" dirty="0"/>
            <a:t>WTF 1?</a:t>
          </a:r>
        </a:p>
      </cdr:txBody>
    </cdr:sp>
  </cdr:relSizeAnchor>
  <cdr:relSizeAnchor xmlns:cdr="http://schemas.openxmlformats.org/drawingml/2006/chartDrawing">
    <cdr:from>
      <cdr:x>0.82613</cdr:x>
      <cdr:y>0.10306</cdr:y>
    </cdr:from>
    <cdr:to>
      <cdr:x>0.85715</cdr:x>
      <cdr:y>0.23568</cdr:y>
    </cdr:to>
    <cdr:sp macro="" textlink="">
      <cdr:nvSpPr>
        <cdr:cNvPr id="16" name="Arrow: Down 15"/>
        <cdr:cNvSpPr/>
      </cdr:nvSpPr>
      <cdr:spPr>
        <a:xfrm xmlns:a="http://schemas.openxmlformats.org/drawingml/2006/main">
          <a:off x="9938205" y="638057"/>
          <a:ext cx="373164" cy="821060"/>
        </a:xfrm>
        <a:prstGeom xmlns:a="http://schemas.openxmlformats.org/drawingml/2006/main" prst="downArrow">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0.79684</cdr:x>
      <cdr:y>0.0271</cdr:y>
    </cdr:from>
    <cdr:to>
      <cdr:x>0.90388</cdr:x>
      <cdr:y>0.1115</cdr:y>
    </cdr:to>
    <cdr:sp macro="" textlink="">
      <cdr:nvSpPr>
        <cdr:cNvPr id="17" name="TextBox 2"/>
        <cdr:cNvSpPr txBox="1"/>
      </cdr:nvSpPr>
      <cdr:spPr>
        <a:xfrm xmlns:a="http://schemas.openxmlformats.org/drawingml/2006/main">
          <a:off x="9585828" y="167780"/>
          <a:ext cx="1287625" cy="522514"/>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2800" b="1" dirty="0"/>
            <a:t>WTF 2?</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C484D4-E2F3-468F-BDF6-F3A4C1AF85F6}" type="datetimeFigureOut">
              <a:rPr lang="en-US" smtClean="0"/>
              <a:t>10/8/2019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01450C-7971-44DE-8D4E-2500310959AB}" type="slidenum">
              <a:rPr lang="en-US" smtClean="0"/>
              <a:t>‹#›</a:t>
            </a:fld>
            <a:endParaRPr lang="en-US"/>
          </a:p>
        </p:txBody>
      </p:sp>
    </p:spTree>
    <p:extLst>
      <p:ext uri="{BB962C8B-B14F-4D97-AF65-F5344CB8AC3E}">
        <p14:creationId xmlns:p14="http://schemas.microsoft.com/office/powerpoint/2010/main" val="28852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Forecasting is about setting better expectations about what reality will eventually unfold.</a:t>
            </a:r>
          </a:p>
          <a:p>
            <a:r>
              <a:rPr lang="en-US" dirty="0"/>
              <a:t>Expectations are subject to all manner of biases, wishful thinking and incomplete logic. Out job in forecasting is to narrow that gap, better align forecast to reality.</a:t>
            </a:r>
          </a:p>
          <a:p>
            <a:r>
              <a:rPr lang="en-US" dirty="0"/>
              <a:t>Its about demonstrating we understand the wholistic delivery system well enough that we can make better, more informed decisions earlier.</a:t>
            </a:r>
          </a:p>
          <a:p>
            <a:endParaRPr lang="en-US" dirty="0"/>
          </a:p>
        </p:txBody>
      </p:sp>
      <p:sp>
        <p:nvSpPr>
          <p:cNvPr id="4" name="Slide Number Placeholder 3"/>
          <p:cNvSpPr>
            <a:spLocks noGrp="1"/>
          </p:cNvSpPr>
          <p:nvPr>
            <p:ph type="sldNum" sz="quarter" idx="10"/>
          </p:nvPr>
        </p:nvSpPr>
        <p:spPr/>
        <p:txBody>
          <a:bodyPr/>
          <a:lstStyle/>
          <a:p>
            <a:fld id="{17737639-39D8-48F2-8B6A-093077571196}" type="slidenum">
              <a:rPr lang="en-US" smtClean="0"/>
              <a:t>12</a:t>
            </a:fld>
            <a:endParaRPr lang="en-US"/>
          </a:p>
        </p:txBody>
      </p:sp>
    </p:spTree>
    <p:extLst>
      <p:ext uri="{BB962C8B-B14F-4D97-AF65-F5344CB8AC3E}">
        <p14:creationId xmlns:p14="http://schemas.microsoft.com/office/powerpoint/2010/main" val="202245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Delivered experiments can have the following feedback action states</a:t>
            </a:r>
          </a:p>
          <a:p>
            <a:pPr marL="971550" lvl="1" indent="-514350">
              <a:buFont typeface="+mj-lt"/>
              <a:buAutoNum type="arabicPeriod"/>
            </a:pPr>
            <a:r>
              <a:rPr lang="en-US" dirty="0"/>
              <a:t>Too soon to know </a:t>
            </a:r>
          </a:p>
          <a:p>
            <a:pPr marL="971550" lvl="1" indent="-514350">
              <a:buFont typeface="+mj-lt"/>
              <a:buAutoNum type="arabicPeriod"/>
            </a:pPr>
            <a:r>
              <a:rPr lang="en-US" dirty="0"/>
              <a:t>As expected, let's (do more) </a:t>
            </a:r>
          </a:p>
          <a:p>
            <a:pPr marL="971550" lvl="1" indent="-514350">
              <a:buFont typeface="+mj-lt"/>
              <a:buAutoNum type="arabicPeriod"/>
            </a:pPr>
            <a:r>
              <a:rPr lang="en-US" dirty="0"/>
              <a:t>As expected, but enough of this</a:t>
            </a:r>
          </a:p>
          <a:p>
            <a:pPr marL="971550" lvl="1" indent="-514350">
              <a:buFont typeface="+mj-lt"/>
              <a:buAutoNum type="arabicPeriod"/>
            </a:pPr>
            <a:r>
              <a:rPr lang="en-US" dirty="0"/>
              <a:t>Wow. Un-expected, let's try ... instead (do less) </a:t>
            </a:r>
          </a:p>
          <a:p>
            <a:pPr marL="971550" lvl="1" indent="-514350">
              <a:buFont typeface="+mj-lt"/>
              <a:buAutoNum type="arabicPeriod"/>
            </a:pPr>
            <a:r>
              <a:rPr lang="en-US" dirty="0"/>
              <a:t>We can't tell and need an answer - what can we do to amplify the signal?</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C26650-15D2-4C0D-8382-F8D558F00B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1046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737639-39D8-48F2-8B6A-093077571196}" type="slidenum">
              <a:rPr lang="en-US" smtClean="0"/>
              <a:t>192</a:t>
            </a:fld>
            <a:endParaRPr lang="en-US"/>
          </a:p>
        </p:txBody>
      </p:sp>
    </p:spTree>
    <p:extLst>
      <p:ext uri="{BB962C8B-B14F-4D97-AF65-F5344CB8AC3E}">
        <p14:creationId xmlns:p14="http://schemas.microsoft.com/office/powerpoint/2010/main" val="941848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737639-39D8-48F2-8B6A-093077571196}" type="slidenum">
              <a:rPr lang="en-US" smtClean="0"/>
              <a:t>16</a:t>
            </a:fld>
            <a:endParaRPr lang="en-US"/>
          </a:p>
        </p:txBody>
      </p:sp>
    </p:spTree>
    <p:extLst>
      <p:ext uri="{BB962C8B-B14F-4D97-AF65-F5344CB8AC3E}">
        <p14:creationId xmlns:p14="http://schemas.microsoft.com/office/powerpoint/2010/main" val="1150512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Keeping a history of features and how many stories or story points it took to deliver those features is an excellent way to maintain knowledge and lessons over time.</a:t>
            </a:r>
          </a:p>
          <a:p>
            <a:r>
              <a:rPr lang="en-US" dirty="0"/>
              <a:t>Here is a quick and practical way. Whenever you deliver a feature, tally up the story count and a short description and place them on a wall somewhere sorted from lowest to highest.</a:t>
            </a:r>
          </a:p>
          <a:p>
            <a:r>
              <a:rPr lang="en-US" dirty="0"/>
              <a:t>When you are asked how big Feature 4 might be, walk over to the wall with the stakeholder and a few team members and pick where it fits. Done.</a:t>
            </a:r>
          </a:p>
          <a:p>
            <a:endParaRPr lang="en-US" dirty="0"/>
          </a:p>
          <a:p>
            <a:r>
              <a:rPr lang="en-US" dirty="0"/>
              <a:t>Teams doing this well can estimate size of 30 features an hour. Better still, the stakeholder start to get the feel of relative feature size quickly and only ask the team on rare occasions. </a:t>
            </a:r>
          </a:p>
          <a:p>
            <a:endParaRPr lang="en-US" dirty="0"/>
          </a:p>
          <a:p>
            <a:r>
              <a:rPr lang="en-US" dirty="0"/>
              <a:t>It has another benefit.  It avoids all manner of cognitive biases and wishful thinking. It also captures that some even simple sounding work turned out hard by recording the eventual story count. This is an easy win for any organization.</a:t>
            </a:r>
          </a:p>
        </p:txBody>
      </p:sp>
      <p:sp>
        <p:nvSpPr>
          <p:cNvPr id="4" name="Slide Number Placeholder 3"/>
          <p:cNvSpPr>
            <a:spLocks noGrp="1"/>
          </p:cNvSpPr>
          <p:nvPr>
            <p:ph type="sldNum" sz="quarter" idx="10"/>
          </p:nvPr>
        </p:nvSpPr>
        <p:spPr/>
        <p:txBody>
          <a:bodyPr/>
          <a:lstStyle/>
          <a:p>
            <a:fld id="{17737639-39D8-48F2-8B6A-093077571196}" type="slidenum">
              <a:rPr lang="en-US" smtClean="0"/>
              <a:t>21</a:t>
            </a:fld>
            <a:endParaRPr lang="en-US"/>
          </a:p>
        </p:txBody>
      </p:sp>
    </p:spTree>
    <p:extLst>
      <p:ext uri="{BB962C8B-B14F-4D97-AF65-F5344CB8AC3E}">
        <p14:creationId xmlns:p14="http://schemas.microsoft.com/office/powerpoint/2010/main" val="63338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01450C-7971-44DE-8D4E-2500310959AB}" type="slidenum">
              <a:rPr lang="en-US" smtClean="0"/>
              <a:t>26</a:t>
            </a:fld>
            <a:endParaRPr lang="en-US"/>
          </a:p>
        </p:txBody>
      </p:sp>
    </p:spTree>
    <p:extLst>
      <p:ext uri="{BB962C8B-B14F-4D97-AF65-F5344CB8AC3E}">
        <p14:creationId xmlns:p14="http://schemas.microsoft.com/office/powerpoint/2010/main" val="3069568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at looking at how to answer the first, How Big.</a:t>
            </a:r>
          </a:p>
        </p:txBody>
      </p:sp>
      <p:sp>
        <p:nvSpPr>
          <p:cNvPr id="4" name="Slide Number Placeholder 3"/>
          <p:cNvSpPr>
            <a:spLocks noGrp="1"/>
          </p:cNvSpPr>
          <p:nvPr>
            <p:ph type="sldNum" sz="quarter" idx="10"/>
          </p:nvPr>
        </p:nvSpPr>
        <p:spPr/>
        <p:txBody>
          <a:bodyPr/>
          <a:lstStyle/>
          <a:p>
            <a:fld id="{17737639-39D8-48F2-8B6A-093077571196}" type="slidenum">
              <a:rPr lang="en-US" smtClean="0"/>
              <a:t>107</a:t>
            </a:fld>
            <a:endParaRPr lang="en-US"/>
          </a:p>
        </p:txBody>
      </p:sp>
    </p:spTree>
    <p:extLst>
      <p:ext uri="{BB962C8B-B14F-4D97-AF65-F5344CB8AC3E}">
        <p14:creationId xmlns:p14="http://schemas.microsoft.com/office/powerpoint/2010/main" val="4115519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GB" sz="1200" kern="1200" dirty="0">
                <a:solidFill>
                  <a:schemeClr val="tx1"/>
                </a:solidFill>
                <a:effectLst/>
                <a:latin typeface="+mn-lt"/>
                <a:ea typeface="+mn-ea"/>
                <a:cs typeface="+mn-cs"/>
              </a:rPr>
              <a:t>Our </a:t>
            </a:r>
            <a:r>
              <a:rPr lang="en-GB" sz="1200" kern="1200" dirty="0" err="1">
                <a:solidFill>
                  <a:schemeClr val="tx1"/>
                </a:solidFill>
                <a:effectLst/>
                <a:latin typeface="+mn-lt"/>
                <a:ea typeface="+mn-ea"/>
                <a:cs typeface="+mn-cs"/>
              </a:rPr>
              <a:t>standup</a:t>
            </a:r>
            <a:r>
              <a:rPr lang="en-GB" sz="1200" kern="1200" dirty="0">
                <a:solidFill>
                  <a:schemeClr val="tx1"/>
                </a:solidFill>
                <a:effectLst/>
                <a:latin typeface="+mn-lt"/>
                <a:ea typeface="+mn-ea"/>
                <a:cs typeface="+mn-cs"/>
              </a:rPr>
              <a:t> meetings are rubbish!</a:t>
            </a:r>
          </a:p>
          <a:p>
            <a:pPr>
              <a:spcAft>
                <a:spcPts val="600"/>
              </a:spcAft>
            </a:pPr>
            <a:r>
              <a:rPr lang="en-GB" sz="1200" b="1" kern="1200" dirty="0">
                <a:solidFill>
                  <a:schemeClr val="tx1"/>
                </a:solidFill>
                <a:effectLst/>
                <a:latin typeface="+mn-lt"/>
                <a:ea typeface="+mn-ea"/>
                <a:cs typeface="+mn-cs"/>
              </a:rPr>
              <a:t>Q: What would you like to have happen?</a:t>
            </a:r>
            <a:endParaRPr lang="en-GB" sz="1200" kern="1200" dirty="0">
              <a:solidFill>
                <a:schemeClr val="tx1"/>
              </a:solidFill>
              <a:effectLst/>
              <a:latin typeface="+mn-lt"/>
              <a:ea typeface="+mn-ea"/>
              <a:cs typeface="+mn-cs"/>
            </a:endParaRPr>
          </a:p>
          <a:p>
            <a:pPr>
              <a:spcAft>
                <a:spcPts val="600"/>
              </a:spcAft>
            </a:pPr>
            <a:r>
              <a:rPr lang="en-GB" sz="1200" b="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hey take far too long</a:t>
            </a:r>
          </a:p>
          <a:p>
            <a:pPr>
              <a:spcAft>
                <a:spcPts val="600"/>
              </a:spcAft>
            </a:pPr>
            <a:r>
              <a:rPr lang="en-GB" sz="1200" b="1" kern="1200" dirty="0">
                <a:solidFill>
                  <a:schemeClr val="tx1"/>
                </a:solidFill>
                <a:effectLst/>
                <a:latin typeface="+mn-lt"/>
                <a:ea typeface="+mn-ea"/>
                <a:cs typeface="+mn-cs"/>
              </a:rPr>
              <a:t>Q: What would you LIKE to have happen?</a:t>
            </a:r>
            <a:endParaRPr lang="en-GB" sz="1200" kern="1200" dirty="0">
              <a:solidFill>
                <a:schemeClr val="tx1"/>
              </a:solidFill>
              <a:effectLst/>
              <a:latin typeface="+mn-lt"/>
              <a:ea typeface="+mn-ea"/>
              <a:cs typeface="+mn-cs"/>
            </a:endParaRPr>
          </a:p>
          <a:p>
            <a:pPr>
              <a:spcAft>
                <a:spcPts val="600"/>
              </a:spcAft>
            </a:pPr>
            <a:r>
              <a:rPr lang="en-GB" sz="1200" kern="1200" dirty="0">
                <a:solidFill>
                  <a:schemeClr val="tx1"/>
                </a:solidFill>
                <a:effectLst/>
                <a:latin typeface="+mn-lt"/>
                <a:ea typeface="+mn-ea"/>
                <a:cs typeface="+mn-cs"/>
              </a:rPr>
              <a:t>Well, </a:t>
            </a:r>
            <a:r>
              <a:rPr lang="en-GB" sz="1200" u="sng" kern="1200" dirty="0">
                <a:solidFill>
                  <a:schemeClr val="tx1"/>
                </a:solidFill>
                <a:effectLst/>
                <a:latin typeface="+mn-lt"/>
                <a:ea typeface="+mn-ea"/>
                <a:cs typeface="+mn-cs"/>
              </a:rPr>
              <a:t>shorter meetings</a:t>
            </a:r>
            <a:r>
              <a:rPr lang="en-GB" sz="1200" kern="1200" dirty="0">
                <a:solidFill>
                  <a:schemeClr val="tx1"/>
                </a:solidFill>
                <a:effectLst/>
                <a:latin typeface="+mn-lt"/>
                <a:ea typeface="+mn-ea"/>
                <a:cs typeface="+mn-cs"/>
              </a:rPr>
              <a:t> would be good</a:t>
            </a:r>
          </a:p>
          <a:p>
            <a:pPr>
              <a:spcAft>
                <a:spcPts val="600"/>
              </a:spcAft>
            </a:pPr>
            <a:r>
              <a:rPr lang="en-GB" sz="1200" b="1" kern="1200" dirty="0">
                <a:solidFill>
                  <a:schemeClr val="tx1"/>
                </a:solidFill>
                <a:effectLst/>
                <a:latin typeface="+mn-lt"/>
                <a:ea typeface="+mn-ea"/>
                <a:cs typeface="+mn-cs"/>
              </a:rPr>
              <a:t>Q: Then what happens?</a:t>
            </a:r>
            <a:endParaRPr lang="en-GB" sz="1200" kern="1200" dirty="0">
              <a:solidFill>
                <a:schemeClr val="tx1"/>
              </a:solidFill>
              <a:effectLst/>
              <a:latin typeface="+mn-lt"/>
              <a:ea typeface="+mn-ea"/>
              <a:cs typeface="+mn-cs"/>
            </a:endParaRPr>
          </a:p>
          <a:p>
            <a:pPr>
              <a:spcAft>
                <a:spcPts val="600"/>
              </a:spcAft>
            </a:pPr>
            <a:r>
              <a:rPr lang="en-GB" sz="1200" kern="1200" dirty="0">
                <a:solidFill>
                  <a:schemeClr val="tx1"/>
                </a:solidFill>
                <a:effectLst/>
                <a:latin typeface="+mn-lt"/>
                <a:ea typeface="+mn-ea"/>
                <a:cs typeface="+mn-cs"/>
              </a:rPr>
              <a:t>We’ll all get </a:t>
            </a:r>
            <a:r>
              <a:rPr lang="en-GB" sz="1200" u="sng" kern="1200" dirty="0">
                <a:solidFill>
                  <a:schemeClr val="tx1"/>
                </a:solidFill>
                <a:effectLst/>
                <a:latin typeface="+mn-lt"/>
                <a:ea typeface="+mn-ea"/>
                <a:cs typeface="+mn-cs"/>
              </a:rPr>
              <a:t>back to work more quickly</a:t>
            </a:r>
            <a:endParaRPr lang="en-GB" sz="1200" kern="1200" dirty="0">
              <a:solidFill>
                <a:schemeClr val="tx1"/>
              </a:solidFill>
              <a:effectLst/>
              <a:latin typeface="+mn-lt"/>
              <a:ea typeface="+mn-ea"/>
              <a:cs typeface="+mn-cs"/>
            </a:endParaRPr>
          </a:p>
          <a:p>
            <a:pPr>
              <a:spcAft>
                <a:spcPts val="600"/>
              </a:spcAft>
            </a:pPr>
            <a:r>
              <a:rPr lang="en-GB" sz="1200" b="1" kern="1200" dirty="0">
                <a:solidFill>
                  <a:schemeClr val="tx1"/>
                </a:solidFill>
                <a:effectLst/>
                <a:latin typeface="+mn-lt"/>
                <a:ea typeface="+mn-ea"/>
                <a:cs typeface="+mn-cs"/>
              </a:rPr>
              <a:t>Q: Then what happens?</a:t>
            </a:r>
            <a:endParaRPr lang="en-GB" sz="1200" kern="1200" dirty="0">
              <a:solidFill>
                <a:schemeClr val="tx1"/>
              </a:solidFill>
              <a:effectLst/>
              <a:latin typeface="+mn-lt"/>
              <a:ea typeface="+mn-ea"/>
              <a:cs typeface="+mn-cs"/>
            </a:endParaRPr>
          </a:p>
          <a:p>
            <a:pPr>
              <a:spcAft>
                <a:spcPts val="600"/>
              </a:spcAft>
            </a:pPr>
            <a:r>
              <a:rPr lang="en-GB" sz="1200" kern="1200" dirty="0">
                <a:solidFill>
                  <a:schemeClr val="tx1"/>
                </a:solidFill>
                <a:effectLst/>
                <a:latin typeface="+mn-lt"/>
                <a:ea typeface="+mn-ea"/>
                <a:cs typeface="+mn-cs"/>
              </a:rPr>
              <a:t>We’ll be </a:t>
            </a:r>
            <a:r>
              <a:rPr lang="en-GB" sz="1200" u="sng" kern="1200" dirty="0">
                <a:solidFill>
                  <a:schemeClr val="tx1"/>
                </a:solidFill>
                <a:effectLst/>
                <a:latin typeface="+mn-lt"/>
                <a:ea typeface="+mn-ea"/>
                <a:cs typeface="+mn-cs"/>
              </a:rPr>
              <a:t>a lot more productive</a:t>
            </a:r>
            <a:endParaRPr lang="en-GB" sz="1200" kern="1200" dirty="0">
              <a:solidFill>
                <a:schemeClr val="tx1"/>
              </a:solidFill>
              <a:effectLst/>
              <a:latin typeface="+mn-lt"/>
              <a:ea typeface="+mn-ea"/>
              <a:cs typeface="+mn-cs"/>
            </a:endParaRPr>
          </a:p>
          <a:p>
            <a:pPr>
              <a:spcAft>
                <a:spcPts val="600"/>
              </a:spcAft>
            </a:pPr>
            <a:r>
              <a:rPr lang="en-GB" sz="1200" b="1" kern="1200" dirty="0">
                <a:solidFill>
                  <a:schemeClr val="tx1"/>
                </a:solidFill>
                <a:effectLst/>
                <a:latin typeface="+mn-lt"/>
                <a:ea typeface="+mn-ea"/>
                <a:cs typeface="+mn-cs"/>
              </a:rPr>
              <a:t>Q: What kind of </a:t>
            </a:r>
            <a:r>
              <a:rPr lang="en-GB" sz="1200" kern="1200" dirty="0">
                <a:solidFill>
                  <a:schemeClr val="tx1"/>
                </a:solidFill>
                <a:effectLst/>
                <a:latin typeface="+mn-lt"/>
                <a:ea typeface="+mn-ea"/>
                <a:cs typeface="+mn-cs"/>
              </a:rPr>
              <a:t>productive</a:t>
            </a:r>
            <a:r>
              <a:rPr lang="en-GB" sz="1200" b="1" kern="1200" dirty="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a:p>
            <a:pPr>
              <a:spcAft>
                <a:spcPts val="600"/>
              </a:spcAft>
            </a:pPr>
            <a:r>
              <a:rPr lang="en-GB" sz="1200" kern="1200" dirty="0">
                <a:solidFill>
                  <a:schemeClr val="tx1"/>
                </a:solidFill>
                <a:effectLst/>
                <a:latin typeface="+mn-lt"/>
                <a:ea typeface="+mn-ea"/>
                <a:cs typeface="+mn-cs"/>
              </a:rPr>
              <a:t>The kind of productive where our </a:t>
            </a:r>
            <a:r>
              <a:rPr lang="en-GB" sz="1200" u="sng" kern="1200" dirty="0">
                <a:solidFill>
                  <a:schemeClr val="tx1"/>
                </a:solidFill>
                <a:effectLst/>
                <a:latin typeface="+mn-lt"/>
                <a:ea typeface="+mn-ea"/>
                <a:cs typeface="+mn-cs"/>
              </a:rPr>
              <a:t>time isn’t wasted by conversations of no direct interest to us</a:t>
            </a:r>
            <a:endParaRPr lang="en-GB" sz="1200" kern="1200" dirty="0">
              <a:solidFill>
                <a:schemeClr val="tx1"/>
              </a:solidFill>
              <a:effectLst/>
              <a:latin typeface="+mn-lt"/>
              <a:ea typeface="+mn-ea"/>
              <a:cs typeface="+mn-cs"/>
            </a:endParaRPr>
          </a:p>
          <a:p>
            <a:pPr>
              <a:spcAft>
                <a:spcPts val="600"/>
              </a:spcAft>
            </a:pPr>
            <a:r>
              <a:rPr lang="en-GB" sz="1200" b="1" kern="1200" dirty="0">
                <a:solidFill>
                  <a:schemeClr val="tx1"/>
                </a:solidFill>
                <a:effectLst/>
                <a:latin typeface="+mn-lt"/>
                <a:ea typeface="+mn-ea"/>
                <a:cs typeface="+mn-cs"/>
              </a:rPr>
              <a:t>Q: What kind of</a:t>
            </a:r>
            <a:r>
              <a:rPr lang="en-GB" sz="1200" kern="1200" dirty="0">
                <a:solidFill>
                  <a:schemeClr val="tx1"/>
                </a:solidFill>
                <a:effectLst/>
                <a:latin typeface="+mn-lt"/>
                <a:ea typeface="+mn-ea"/>
                <a:cs typeface="+mn-cs"/>
              </a:rPr>
              <a:t> conversations</a:t>
            </a:r>
            <a:r>
              <a:rPr lang="en-GB" sz="1200" b="1" kern="1200" dirty="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a:p>
            <a:pPr>
              <a:spcAft>
                <a:spcPts val="600"/>
              </a:spcAft>
            </a:pPr>
            <a:r>
              <a:rPr lang="en-GB" sz="1200" kern="1200" dirty="0">
                <a:solidFill>
                  <a:schemeClr val="tx1"/>
                </a:solidFill>
                <a:effectLst/>
                <a:latin typeface="+mn-lt"/>
                <a:ea typeface="+mn-ea"/>
                <a:cs typeface="+mn-cs"/>
              </a:rPr>
              <a:t>Gossip sometimes, but also problem-solving conversations</a:t>
            </a:r>
          </a:p>
          <a:p>
            <a:pPr>
              <a:spcAft>
                <a:spcPts val="600"/>
              </a:spcAft>
            </a:pPr>
            <a:r>
              <a:rPr lang="en-GB" sz="1200" b="1" kern="1200" dirty="0">
                <a:solidFill>
                  <a:schemeClr val="tx1"/>
                </a:solidFill>
                <a:effectLst/>
                <a:latin typeface="+mn-lt"/>
                <a:ea typeface="+mn-ea"/>
                <a:cs typeface="+mn-cs"/>
              </a:rPr>
              <a:t>Q: Is there more about</a:t>
            </a:r>
            <a:r>
              <a:rPr lang="en-GB" sz="1200" kern="1200" dirty="0">
                <a:solidFill>
                  <a:schemeClr val="tx1"/>
                </a:solidFill>
                <a:effectLst/>
                <a:latin typeface="+mn-lt"/>
                <a:ea typeface="+mn-ea"/>
                <a:cs typeface="+mn-cs"/>
              </a:rPr>
              <a:t> problem-solving conversations</a:t>
            </a:r>
            <a:r>
              <a:rPr lang="en-GB" sz="1200" b="1" kern="1200" dirty="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a:p>
            <a:pPr>
              <a:spcAft>
                <a:spcPts val="600"/>
              </a:spcAft>
            </a:pPr>
            <a:r>
              <a:rPr lang="en-GB" sz="1200" kern="1200" dirty="0">
                <a:solidFill>
                  <a:schemeClr val="tx1"/>
                </a:solidFill>
                <a:effectLst/>
                <a:latin typeface="+mn-lt"/>
                <a:ea typeface="+mn-ea"/>
                <a:cs typeface="+mn-cs"/>
              </a:rPr>
              <a:t>I wish they </a:t>
            </a:r>
            <a:r>
              <a:rPr lang="en-GB" sz="1200" u="sng" kern="1200" dirty="0">
                <a:solidFill>
                  <a:schemeClr val="tx1"/>
                </a:solidFill>
                <a:effectLst/>
                <a:latin typeface="+mn-lt"/>
                <a:ea typeface="+mn-ea"/>
                <a:cs typeface="+mn-cs"/>
              </a:rPr>
              <a:t>[problem-solving conversations] would happen as soon as the problem arises</a:t>
            </a:r>
            <a:r>
              <a:rPr lang="en-GB" sz="1200" kern="1200" dirty="0">
                <a:solidFill>
                  <a:schemeClr val="tx1"/>
                </a:solidFill>
                <a:effectLst/>
                <a:latin typeface="+mn-lt"/>
                <a:ea typeface="+mn-ea"/>
                <a:cs typeface="+mn-cs"/>
              </a:rPr>
              <a:t>, but we can at least keep them </a:t>
            </a:r>
            <a:r>
              <a:rPr lang="en-GB" sz="1200" u="sng" kern="1200" dirty="0">
                <a:solidFill>
                  <a:schemeClr val="tx1"/>
                </a:solidFill>
                <a:effectLst/>
                <a:latin typeface="+mn-lt"/>
                <a:ea typeface="+mn-ea"/>
                <a:cs typeface="+mn-cs"/>
              </a:rPr>
              <a:t>[problem-solving conversations] out of our </a:t>
            </a:r>
            <a:r>
              <a:rPr lang="en-GB" sz="1200" u="sng" kern="1200" dirty="0" err="1">
                <a:solidFill>
                  <a:schemeClr val="tx1"/>
                </a:solidFill>
                <a:effectLst/>
                <a:latin typeface="+mn-lt"/>
                <a:ea typeface="+mn-ea"/>
                <a:cs typeface="+mn-cs"/>
              </a:rPr>
              <a:t>standups</a:t>
            </a:r>
            <a:endParaRPr lang="en-GB" sz="1200" kern="1200" dirty="0">
              <a:solidFill>
                <a:schemeClr val="tx1"/>
              </a:solidFill>
              <a:effectLst/>
              <a:latin typeface="+mn-lt"/>
              <a:ea typeface="+mn-ea"/>
              <a:cs typeface="+mn-cs"/>
            </a:endParaRPr>
          </a:p>
          <a:p>
            <a:pPr>
              <a:spcAft>
                <a:spcPts val="600"/>
              </a:spcAft>
            </a:pPr>
            <a:r>
              <a:rPr lang="en-GB" sz="1200" b="1" kern="1200" dirty="0">
                <a:solidFill>
                  <a:schemeClr val="tx1"/>
                </a:solidFill>
                <a:effectLst/>
                <a:latin typeface="+mn-lt"/>
                <a:ea typeface="+mn-ea"/>
                <a:cs typeface="+mn-cs"/>
              </a:rPr>
              <a:t>Q: What happens before</a:t>
            </a:r>
            <a:r>
              <a:rPr lang="en-GB" sz="1200" kern="1200" dirty="0">
                <a:solidFill>
                  <a:schemeClr val="tx1"/>
                </a:solidFill>
                <a:effectLst/>
                <a:latin typeface="+mn-lt"/>
                <a:ea typeface="+mn-ea"/>
                <a:cs typeface="+mn-cs"/>
              </a:rPr>
              <a:t> we can at least keep them out of our </a:t>
            </a:r>
            <a:r>
              <a:rPr lang="en-GB" sz="1200" kern="1200" dirty="0" err="1">
                <a:solidFill>
                  <a:schemeClr val="tx1"/>
                </a:solidFill>
                <a:effectLst/>
                <a:latin typeface="+mn-lt"/>
                <a:ea typeface="+mn-ea"/>
                <a:cs typeface="+mn-cs"/>
              </a:rPr>
              <a:t>standups</a:t>
            </a:r>
            <a:r>
              <a:rPr lang="en-GB" sz="1200" b="1" kern="1200" dirty="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a:p>
            <a:pPr>
              <a:spcAft>
                <a:spcPts val="600"/>
              </a:spcAft>
            </a:pPr>
            <a:r>
              <a:rPr lang="en-GB" sz="1200" kern="1200" dirty="0">
                <a:solidFill>
                  <a:schemeClr val="tx1"/>
                </a:solidFill>
                <a:effectLst/>
                <a:latin typeface="+mn-lt"/>
                <a:ea typeface="+mn-ea"/>
                <a:cs typeface="+mn-cs"/>
              </a:rPr>
              <a:t>We have a </a:t>
            </a:r>
            <a:r>
              <a:rPr lang="en-GB" sz="1200" u="sng" kern="1200" dirty="0">
                <a:solidFill>
                  <a:schemeClr val="tx1"/>
                </a:solidFill>
                <a:effectLst/>
                <a:latin typeface="+mn-lt"/>
                <a:ea typeface="+mn-ea"/>
                <a:cs typeface="+mn-cs"/>
              </a:rPr>
              <a:t>working agreement on how our </a:t>
            </a:r>
            <a:r>
              <a:rPr lang="en-GB" sz="1200" u="sng" kern="1200" dirty="0" err="1">
                <a:solidFill>
                  <a:schemeClr val="tx1"/>
                </a:solidFill>
                <a:effectLst/>
                <a:latin typeface="+mn-lt"/>
                <a:ea typeface="+mn-ea"/>
                <a:cs typeface="+mn-cs"/>
              </a:rPr>
              <a:t>standups</a:t>
            </a:r>
            <a:r>
              <a:rPr lang="en-GB" sz="1200" u="sng" kern="1200" dirty="0">
                <a:solidFill>
                  <a:schemeClr val="tx1"/>
                </a:solidFill>
                <a:effectLst/>
                <a:latin typeface="+mn-lt"/>
                <a:ea typeface="+mn-ea"/>
                <a:cs typeface="+mn-cs"/>
              </a:rPr>
              <a:t> are conducted</a:t>
            </a:r>
            <a:r>
              <a:rPr lang="en-GB" sz="1200" kern="1200" dirty="0">
                <a:solidFill>
                  <a:schemeClr val="tx1"/>
                </a:solidFill>
                <a:effectLst/>
                <a:latin typeface="+mn-lt"/>
                <a:ea typeface="+mn-ea"/>
                <a:cs typeface="+mn-cs"/>
              </a:rPr>
              <a:t>, with those </a:t>
            </a:r>
            <a:r>
              <a:rPr lang="en-GB" sz="1200" u="sng" kern="1200" dirty="0">
                <a:solidFill>
                  <a:schemeClr val="tx1"/>
                </a:solidFill>
                <a:effectLst/>
                <a:latin typeface="+mn-lt"/>
                <a:ea typeface="+mn-ea"/>
                <a:cs typeface="+mn-cs"/>
              </a:rPr>
              <a:t>conversations parked and rescheduled right away</a:t>
            </a:r>
            <a:endParaRPr lang="en-GB" sz="1200" kern="1200" dirty="0">
              <a:solidFill>
                <a:schemeClr val="tx1"/>
              </a:solidFill>
              <a:effectLst/>
              <a:latin typeface="+mn-lt"/>
              <a:ea typeface="+mn-ea"/>
              <a:cs typeface="+mn-cs"/>
            </a:endParaRPr>
          </a:p>
          <a:p>
            <a:pPr>
              <a:spcAft>
                <a:spcPts val="600"/>
              </a:spcAft>
            </a:pPr>
            <a:r>
              <a:rPr lang="en-GB" sz="1200" b="1" kern="1200" dirty="0">
                <a:solidFill>
                  <a:schemeClr val="tx1"/>
                </a:solidFill>
                <a:effectLst/>
                <a:latin typeface="+mn-lt"/>
                <a:ea typeface="+mn-ea"/>
                <a:cs typeface="+mn-cs"/>
              </a:rPr>
              <a:t>Q: Then what happens?</a:t>
            </a:r>
            <a:endParaRPr lang="en-GB" sz="1200" kern="1200" dirty="0">
              <a:solidFill>
                <a:schemeClr val="tx1"/>
              </a:solidFill>
              <a:effectLst/>
              <a:latin typeface="+mn-lt"/>
              <a:ea typeface="+mn-ea"/>
              <a:cs typeface="+mn-cs"/>
            </a:endParaRPr>
          </a:p>
          <a:p>
            <a:pPr>
              <a:spcAft>
                <a:spcPts val="600"/>
              </a:spcAft>
            </a:pPr>
            <a:r>
              <a:rPr lang="en-GB" sz="1200" kern="1200" dirty="0">
                <a:solidFill>
                  <a:schemeClr val="tx1"/>
                </a:solidFill>
                <a:effectLst/>
                <a:latin typeface="+mn-lt"/>
                <a:ea typeface="+mn-ea"/>
                <a:cs typeface="+mn-cs"/>
              </a:rPr>
              <a:t>We’ll have </a:t>
            </a:r>
            <a:r>
              <a:rPr lang="en-GB" sz="1200" u="sng" kern="1200" dirty="0">
                <a:solidFill>
                  <a:schemeClr val="tx1"/>
                </a:solidFill>
                <a:effectLst/>
                <a:latin typeface="+mn-lt"/>
                <a:ea typeface="+mn-ea"/>
                <a:cs typeface="+mn-cs"/>
              </a:rPr>
              <a:t>more disciplined meetings</a:t>
            </a:r>
            <a:r>
              <a:rPr lang="en-GB" sz="1200" kern="1200" dirty="0">
                <a:solidFill>
                  <a:schemeClr val="tx1"/>
                </a:solidFill>
                <a:effectLst/>
                <a:latin typeface="+mn-lt"/>
                <a:ea typeface="+mn-ea"/>
                <a:cs typeface="+mn-cs"/>
              </a:rPr>
              <a:t> and we should be</a:t>
            </a:r>
            <a:r>
              <a:rPr lang="en-GB" sz="1200" u="sng" kern="1200" dirty="0">
                <a:solidFill>
                  <a:schemeClr val="tx1"/>
                </a:solidFill>
                <a:effectLst/>
                <a:latin typeface="+mn-lt"/>
                <a:ea typeface="+mn-ea"/>
                <a:cs typeface="+mn-cs"/>
              </a:rPr>
              <a:t> confident that issues will be dealt with</a:t>
            </a:r>
            <a:endParaRPr lang="en-GB" sz="1200" kern="1200" dirty="0">
              <a:solidFill>
                <a:schemeClr val="tx1"/>
              </a:solidFill>
              <a:effectLst/>
              <a:latin typeface="+mn-lt"/>
              <a:ea typeface="+mn-ea"/>
              <a:cs typeface="+mn-cs"/>
            </a:endParaRPr>
          </a:p>
          <a:p>
            <a:pPr>
              <a:spcAft>
                <a:spcPts val="600"/>
              </a:spcAft>
            </a:pPr>
            <a:r>
              <a:rPr lang="en-GB" sz="1200" b="1" kern="1200" dirty="0">
                <a:solidFill>
                  <a:schemeClr val="tx1"/>
                </a:solidFill>
                <a:effectLst/>
                <a:latin typeface="+mn-lt"/>
                <a:ea typeface="+mn-ea"/>
                <a:cs typeface="+mn-cs"/>
              </a:rPr>
              <a:t>Q: Then what happens?</a:t>
            </a:r>
            <a:endParaRPr lang="en-GB" sz="1200" kern="1200" dirty="0">
              <a:solidFill>
                <a:schemeClr val="tx1"/>
              </a:solidFill>
              <a:effectLst/>
              <a:latin typeface="+mn-lt"/>
              <a:ea typeface="+mn-ea"/>
              <a:cs typeface="+mn-cs"/>
            </a:endParaRPr>
          </a:p>
          <a:p>
            <a:pPr>
              <a:spcAft>
                <a:spcPts val="600"/>
              </a:spcAft>
            </a:pPr>
            <a:r>
              <a:rPr lang="en-GB" sz="1200" u="sng" kern="1200" dirty="0">
                <a:solidFill>
                  <a:schemeClr val="tx1"/>
                </a:solidFill>
                <a:effectLst/>
                <a:latin typeface="+mn-lt"/>
                <a:ea typeface="+mn-ea"/>
                <a:cs typeface="+mn-cs"/>
              </a:rPr>
              <a:t>Issues get resolved sooner</a:t>
            </a:r>
            <a:r>
              <a:rPr lang="en-GB" sz="1200" kern="1200" dirty="0">
                <a:solidFill>
                  <a:schemeClr val="tx1"/>
                </a:solidFill>
                <a:effectLst/>
                <a:latin typeface="+mn-lt"/>
                <a:ea typeface="+mn-ea"/>
                <a:cs typeface="+mn-cs"/>
              </a:rPr>
              <a:t>, </a:t>
            </a:r>
            <a:r>
              <a:rPr lang="en-GB" sz="1200" u="sng" kern="1200" dirty="0">
                <a:solidFill>
                  <a:schemeClr val="tx1"/>
                </a:solidFill>
                <a:effectLst/>
                <a:latin typeface="+mn-lt"/>
                <a:ea typeface="+mn-ea"/>
                <a:cs typeface="+mn-cs"/>
              </a:rPr>
              <a:t>work gets delivered more quickly</a:t>
            </a:r>
            <a:r>
              <a:rPr lang="en-GB" sz="1200" kern="1200" dirty="0">
                <a:solidFill>
                  <a:schemeClr val="tx1"/>
                </a:solidFill>
                <a:effectLst/>
                <a:latin typeface="+mn-lt"/>
                <a:ea typeface="+mn-ea"/>
                <a:cs typeface="+mn-cs"/>
              </a:rPr>
              <a:t>, </a:t>
            </a:r>
            <a:r>
              <a:rPr lang="en-GB" sz="1200" u="sng" kern="1200" dirty="0">
                <a:solidFill>
                  <a:schemeClr val="tx1"/>
                </a:solidFill>
                <a:effectLst/>
                <a:latin typeface="+mn-lt"/>
                <a:ea typeface="+mn-ea"/>
                <a:cs typeface="+mn-cs"/>
              </a:rPr>
              <a:t>happier customers</a:t>
            </a:r>
            <a:r>
              <a:rPr lang="en-GB"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6AD9C7-D5AA-0D40-80C0-587443FF5F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8622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GB" sz="1200" kern="1200" dirty="0">
                <a:solidFill>
                  <a:schemeClr val="tx1"/>
                </a:solidFill>
                <a:effectLst/>
                <a:latin typeface="+mn-lt"/>
                <a:ea typeface="+mn-ea"/>
                <a:cs typeface="+mn-cs"/>
              </a:rPr>
              <a:t>Our </a:t>
            </a:r>
            <a:r>
              <a:rPr lang="en-GB" sz="1200" kern="1200" dirty="0" err="1">
                <a:solidFill>
                  <a:schemeClr val="tx1"/>
                </a:solidFill>
                <a:effectLst/>
                <a:latin typeface="+mn-lt"/>
                <a:ea typeface="+mn-ea"/>
                <a:cs typeface="+mn-cs"/>
              </a:rPr>
              <a:t>standup</a:t>
            </a:r>
            <a:r>
              <a:rPr lang="en-GB" sz="1200" kern="1200" dirty="0">
                <a:solidFill>
                  <a:schemeClr val="tx1"/>
                </a:solidFill>
                <a:effectLst/>
                <a:latin typeface="+mn-lt"/>
                <a:ea typeface="+mn-ea"/>
                <a:cs typeface="+mn-cs"/>
              </a:rPr>
              <a:t> meetings are rubbish!</a:t>
            </a:r>
          </a:p>
          <a:p>
            <a:pPr>
              <a:spcAft>
                <a:spcPts val="600"/>
              </a:spcAft>
            </a:pPr>
            <a:r>
              <a:rPr lang="en-GB" sz="1200" b="1" kern="1200" dirty="0">
                <a:solidFill>
                  <a:schemeClr val="tx1"/>
                </a:solidFill>
                <a:effectLst/>
                <a:latin typeface="+mn-lt"/>
                <a:ea typeface="+mn-ea"/>
                <a:cs typeface="+mn-cs"/>
              </a:rPr>
              <a:t>Q: What would you like to have happen?</a:t>
            </a:r>
            <a:endParaRPr lang="en-GB" sz="1200" kern="1200" dirty="0">
              <a:solidFill>
                <a:schemeClr val="tx1"/>
              </a:solidFill>
              <a:effectLst/>
              <a:latin typeface="+mn-lt"/>
              <a:ea typeface="+mn-ea"/>
              <a:cs typeface="+mn-cs"/>
            </a:endParaRPr>
          </a:p>
          <a:p>
            <a:pPr>
              <a:spcAft>
                <a:spcPts val="600"/>
              </a:spcAft>
            </a:pPr>
            <a:r>
              <a:rPr lang="en-GB" sz="1200" b="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hey take far too long</a:t>
            </a:r>
          </a:p>
          <a:p>
            <a:pPr>
              <a:spcAft>
                <a:spcPts val="600"/>
              </a:spcAft>
            </a:pPr>
            <a:r>
              <a:rPr lang="en-GB" sz="1200" b="1" kern="1200" dirty="0">
                <a:solidFill>
                  <a:schemeClr val="tx1"/>
                </a:solidFill>
                <a:effectLst/>
                <a:latin typeface="+mn-lt"/>
                <a:ea typeface="+mn-ea"/>
                <a:cs typeface="+mn-cs"/>
              </a:rPr>
              <a:t>Q: What would you LIKE to have happen?</a:t>
            </a:r>
            <a:endParaRPr lang="en-GB" sz="1200" kern="1200" dirty="0">
              <a:solidFill>
                <a:schemeClr val="tx1"/>
              </a:solidFill>
              <a:effectLst/>
              <a:latin typeface="+mn-lt"/>
              <a:ea typeface="+mn-ea"/>
              <a:cs typeface="+mn-cs"/>
            </a:endParaRPr>
          </a:p>
          <a:p>
            <a:pPr>
              <a:spcAft>
                <a:spcPts val="600"/>
              </a:spcAft>
            </a:pPr>
            <a:r>
              <a:rPr lang="en-GB" sz="1200" kern="1200" dirty="0">
                <a:solidFill>
                  <a:schemeClr val="tx1"/>
                </a:solidFill>
                <a:effectLst/>
                <a:latin typeface="+mn-lt"/>
                <a:ea typeface="+mn-ea"/>
                <a:cs typeface="+mn-cs"/>
              </a:rPr>
              <a:t>Well, </a:t>
            </a:r>
            <a:r>
              <a:rPr lang="en-GB" sz="1200" u="sng" kern="1200" dirty="0">
                <a:solidFill>
                  <a:schemeClr val="tx1"/>
                </a:solidFill>
                <a:effectLst/>
                <a:latin typeface="+mn-lt"/>
                <a:ea typeface="+mn-ea"/>
                <a:cs typeface="+mn-cs"/>
              </a:rPr>
              <a:t>shorter meetings</a:t>
            </a:r>
            <a:r>
              <a:rPr lang="en-GB" sz="1200" kern="1200" dirty="0">
                <a:solidFill>
                  <a:schemeClr val="tx1"/>
                </a:solidFill>
                <a:effectLst/>
                <a:latin typeface="+mn-lt"/>
                <a:ea typeface="+mn-ea"/>
                <a:cs typeface="+mn-cs"/>
              </a:rPr>
              <a:t> would be good</a:t>
            </a:r>
          </a:p>
          <a:p>
            <a:pPr>
              <a:spcAft>
                <a:spcPts val="600"/>
              </a:spcAft>
            </a:pPr>
            <a:r>
              <a:rPr lang="en-GB" sz="1200" b="1" kern="1200" dirty="0">
                <a:solidFill>
                  <a:schemeClr val="tx1"/>
                </a:solidFill>
                <a:effectLst/>
                <a:latin typeface="+mn-lt"/>
                <a:ea typeface="+mn-ea"/>
                <a:cs typeface="+mn-cs"/>
              </a:rPr>
              <a:t>Q: Then what happens?</a:t>
            </a:r>
            <a:endParaRPr lang="en-GB" sz="1200" kern="1200" dirty="0">
              <a:solidFill>
                <a:schemeClr val="tx1"/>
              </a:solidFill>
              <a:effectLst/>
              <a:latin typeface="+mn-lt"/>
              <a:ea typeface="+mn-ea"/>
              <a:cs typeface="+mn-cs"/>
            </a:endParaRPr>
          </a:p>
          <a:p>
            <a:pPr>
              <a:spcAft>
                <a:spcPts val="600"/>
              </a:spcAft>
            </a:pPr>
            <a:r>
              <a:rPr lang="en-GB" sz="1200" kern="1200" dirty="0">
                <a:solidFill>
                  <a:schemeClr val="tx1"/>
                </a:solidFill>
                <a:effectLst/>
                <a:latin typeface="+mn-lt"/>
                <a:ea typeface="+mn-ea"/>
                <a:cs typeface="+mn-cs"/>
              </a:rPr>
              <a:t>We’ll all get </a:t>
            </a:r>
            <a:r>
              <a:rPr lang="en-GB" sz="1200" u="sng" kern="1200" dirty="0">
                <a:solidFill>
                  <a:schemeClr val="tx1"/>
                </a:solidFill>
                <a:effectLst/>
                <a:latin typeface="+mn-lt"/>
                <a:ea typeface="+mn-ea"/>
                <a:cs typeface="+mn-cs"/>
              </a:rPr>
              <a:t>back to work more quickly</a:t>
            </a:r>
            <a:endParaRPr lang="en-GB" sz="1200" kern="1200" dirty="0">
              <a:solidFill>
                <a:schemeClr val="tx1"/>
              </a:solidFill>
              <a:effectLst/>
              <a:latin typeface="+mn-lt"/>
              <a:ea typeface="+mn-ea"/>
              <a:cs typeface="+mn-cs"/>
            </a:endParaRPr>
          </a:p>
          <a:p>
            <a:pPr>
              <a:spcAft>
                <a:spcPts val="600"/>
              </a:spcAft>
            </a:pPr>
            <a:r>
              <a:rPr lang="en-GB" sz="1200" b="1" kern="1200" dirty="0">
                <a:solidFill>
                  <a:schemeClr val="tx1"/>
                </a:solidFill>
                <a:effectLst/>
                <a:latin typeface="+mn-lt"/>
                <a:ea typeface="+mn-ea"/>
                <a:cs typeface="+mn-cs"/>
              </a:rPr>
              <a:t>Q: Then what happens?</a:t>
            </a:r>
            <a:endParaRPr lang="en-GB" sz="1200" kern="1200" dirty="0">
              <a:solidFill>
                <a:schemeClr val="tx1"/>
              </a:solidFill>
              <a:effectLst/>
              <a:latin typeface="+mn-lt"/>
              <a:ea typeface="+mn-ea"/>
              <a:cs typeface="+mn-cs"/>
            </a:endParaRPr>
          </a:p>
          <a:p>
            <a:pPr>
              <a:spcAft>
                <a:spcPts val="600"/>
              </a:spcAft>
            </a:pPr>
            <a:r>
              <a:rPr lang="en-GB" sz="1200" kern="1200" dirty="0">
                <a:solidFill>
                  <a:schemeClr val="tx1"/>
                </a:solidFill>
                <a:effectLst/>
                <a:latin typeface="+mn-lt"/>
                <a:ea typeface="+mn-ea"/>
                <a:cs typeface="+mn-cs"/>
              </a:rPr>
              <a:t>We’ll be </a:t>
            </a:r>
            <a:r>
              <a:rPr lang="en-GB" sz="1200" u="sng" kern="1200" dirty="0">
                <a:solidFill>
                  <a:schemeClr val="tx1"/>
                </a:solidFill>
                <a:effectLst/>
                <a:latin typeface="+mn-lt"/>
                <a:ea typeface="+mn-ea"/>
                <a:cs typeface="+mn-cs"/>
              </a:rPr>
              <a:t>a lot more productive</a:t>
            </a:r>
            <a:endParaRPr lang="en-GB" sz="1200" kern="1200" dirty="0">
              <a:solidFill>
                <a:schemeClr val="tx1"/>
              </a:solidFill>
              <a:effectLst/>
              <a:latin typeface="+mn-lt"/>
              <a:ea typeface="+mn-ea"/>
              <a:cs typeface="+mn-cs"/>
            </a:endParaRPr>
          </a:p>
          <a:p>
            <a:pPr>
              <a:spcAft>
                <a:spcPts val="600"/>
              </a:spcAft>
            </a:pPr>
            <a:r>
              <a:rPr lang="en-GB" sz="1200" b="1" kern="1200" dirty="0">
                <a:solidFill>
                  <a:schemeClr val="tx1"/>
                </a:solidFill>
                <a:effectLst/>
                <a:latin typeface="+mn-lt"/>
                <a:ea typeface="+mn-ea"/>
                <a:cs typeface="+mn-cs"/>
              </a:rPr>
              <a:t>Q: What kind of </a:t>
            </a:r>
            <a:r>
              <a:rPr lang="en-GB" sz="1200" kern="1200" dirty="0">
                <a:solidFill>
                  <a:schemeClr val="tx1"/>
                </a:solidFill>
                <a:effectLst/>
                <a:latin typeface="+mn-lt"/>
                <a:ea typeface="+mn-ea"/>
                <a:cs typeface="+mn-cs"/>
              </a:rPr>
              <a:t>productive</a:t>
            </a:r>
            <a:r>
              <a:rPr lang="en-GB" sz="1200" b="1" kern="1200" dirty="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a:p>
            <a:pPr>
              <a:spcAft>
                <a:spcPts val="600"/>
              </a:spcAft>
            </a:pPr>
            <a:r>
              <a:rPr lang="en-GB" sz="1200" kern="1200" dirty="0">
                <a:solidFill>
                  <a:schemeClr val="tx1"/>
                </a:solidFill>
                <a:effectLst/>
                <a:latin typeface="+mn-lt"/>
                <a:ea typeface="+mn-ea"/>
                <a:cs typeface="+mn-cs"/>
              </a:rPr>
              <a:t>The kind of productive where our </a:t>
            </a:r>
            <a:r>
              <a:rPr lang="en-GB" sz="1200" u="sng" kern="1200" dirty="0">
                <a:solidFill>
                  <a:schemeClr val="tx1"/>
                </a:solidFill>
                <a:effectLst/>
                <a:latin typeface="+mn-lt"/>
                <a:ea typeface="+mn-ea"/>
                <a:cs typeface="+mn-cs"/>
              </a:rPr>
              <a:t>time isn’t wasted by conversations of no direct interest to us</a:t>
            </a:r>
            <a:endParaRPr lang="en-GB" sz="1200" kern="1200" dirty="0">
              <a:solidFill>
                <a:schemeClr val="tx1"/>
              </a:solidFill>
              <a:effectLst/>
              <a:latin typeface="+mn-lt"/>
              <a:ea typeface="+mn-ea"/>
              <a:cs typeface="+mn-cs"/>
            </a:endParaRPr>
          </a:p>
          <a:p>
            <a:pPr>
              <a:spcAft>
                <a:spcPts val="600"/>
              </a:spcAft>
            </a:pPr>
            <a:r>
              <a:rPr lang="en-GB" sz="1200" b="1" kern="1200" dirty="0">
                <a:solidFill>
                  <a:schemeClr val="tx1"/>
                </a:solidFill>
                <a:effectLst/>
                <a:latin typeface="+mn-lt"/>
                <a:ea typeface="+mn-ea"/>
                <a:cs typeface="+mn-cs"/>
              </a:rPr>
              <a:t>Q: What kind of</a:t>
            </a:r>
            <a:r>
              <a:rPr lang="en-GB" sz="1200" kern="1200" dirty="0">
                <a:solidFill>
                  <a:schemeClr val="tx1"/>
                </a:solidFill>
                <a:effectLst/>
                <a:latin typeface="+mn-lt"/>
                <a:ea typeface="+mn-ea"/>
                <a:cs typeface="+mn-cs"/>
              </a:rPr>
              <a:t> conversations</a:t>
            </a:r>
            <a:r>
              <a:rPr lang="en-GB" sz="1200" b="1" kern="1200" dirty="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a:p>
            <a:pPr>
              <a:spcAft>
                <a:spcPts val="600"/>
              </a:spcAft>
            </a:pPr>
            <a:r>
              <a:rPr lang="en-GB" sz="1200" kern="1200" dirty="0">
                <a:solidFill>
                  <a:schemeClr val="tx1"/>
                </a:solidFill>
                <a:effectLst/>
                <a:latin typeface="+mn-lt"/>
                <a:ea typeface="+mn-ea"/>
                <a:cs typeface="+mn-cs"/>
              </a:rPr>
              <a:t>Gossip sometimes, but also problem-solving conversations</a:t>
            </a:r>
          </a:p>
          <a:p>
            <a:pPr>
              <a:spcAft>
                <a:spcPts val="600"/>
              </a:spcAft>
            </a:pPr>
            <a:r>
              <a:rPr lang="en-GB" sz="1200" b="1" kern="1200" dirty="0">
                <a:solidFill>
                  <a:schemeClr val="tx1"/>
                </a:solidFill>
                <a:effectLst/>
                <a:latin typeface="+mn-lt"/>
                <a:ea typeface="+mn-ea"/>
                <a:cs typeface="+mn-cs"/>
              </a:rPr>
              <a:t>Q: Is there more about</a:t>
            </a:r>
            <a:r>
              <a:rPr lang="en-GB" sz="1200" kern="1200" dirty="0">
                <a:solidFill>
                  <a:schemeClr val="tx1"/>
                </a:solidFill>
                <a:effectLst/>
                <a:latin typeface="+mn-lt"/>
                <a:ea typeface="+mn-ea"/>
                <a:cs typeface="+mn-cs"/>
              </a:rPr>
              <a:t> problem-solving conversations</a:t>
            </a:r>
            <a:r>
              <a:rPr lang="en-GB" sz="1200" b="1" kern="1200" dirty="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a:p>
            <a:pPr>
              <a:spcAft>
                <a:spcPts val="600"/>
              </a:spcAft>
            </a:pPr>
            <a:r>
              <a:rPr lang="en-GB" sz="1200" kern="1200" dirty="0">
                <a:solidFill>
                  <a:schemeClr val="tx1"/>
                </a:solidFill>
                <a:effectLst/>
                <a:latin typeface="+mn-lt"/>
                <a:ea typeface="+mn-ea"/>
                <a:cs typeface="+mn-cs"/>
              </a:rPr>
              <a:t>I wish they </a:t>
            </a:r>
            <a:r>
              <a:rPr lang="en-GB" sz="1200" u="sng" kern="1200" dirty="0">
                <a:solidFill>
                  <a:schemeClr val="tx1"/>
                </a:solidFill>
                <a:effectLst/>
                <a:latin typeface="+mn-lt"/>
                <a:ea typeface="+mn-ea"/>
                <a:cs typeface="+mn-cs"/>
              </a:rPr>
              <a:t>[problem-solving conversations] would happen as soon as the problem arises</a:t>
            </a:r>
            <a:r>
              <a:rPr lang="en-GB" sz="1200" kern="1200" dirty="0">
                <a:solidFill>
                  <a:schemeClr val="tx1"/>
                </a:solidFill>
                <a:effectLst/>
                <a:latin typeface="+mn-lt"/>
                <a:ea typeface="+mn-ea"/>
                <a:cs typeface="+mn-cs"/>
              </a:rPr>
              <a:t>, but we can at least keep them </a:t>
            </a:r>
            <a:r>
              <a:rPr lang="en-GB" sz="1200" u="sng" kern="1200" dirty="0">
                <a:solidFill>
                  <a:schemeClr val="tx1"/>
                </a:solidFill>
                <a:effectLst/>
                <a:latin typeface="+mn-lt"/>
                <a:ea typeface="+mn-ea"/>
                <a:cs typeface="+mn-cs"/>
              </a:rPr>
              <a:t>[problem-solving conversations] out of our </a:t>
            </a:r>
            <a:r>
              <a:rPr lang="en-GB" sz="1200" u="sng" kern="1200" dirty="0" err="1">
                <a:solidFill>
                  <a:schemeClr val="tx1"/>
                </a:solidFill>
                <a:effectLst/>
                <a:latin typeface="+mn-lt"/>
                <a:ea typeface="+mn-ea"/>
                <a:cs typeface="+mn-cs"/>
              </a:rPr>
              <a:t>standups</a:t>
            </a:r>
            <a:endParaRPr lang="en-GB" sz="1200" kern="1200" dirty="0">
              <a:solidFill>
                <a:schemeClr val="tx1"/>
              </a:solidFill>
              <a:effectLst/>
              <a:latin typeface="+mn-lt"/>
              <a:ea typeface="+mn-ea"/>
              <a:cs typeface="+mn-cs"/>
            </a:endParaRPr>
          </a:p>
          <a:p>
            <a:pPr>
              <a:spcAft>
                <a:spcPts val="600"/>
              </a:spcAft>
            </a:pPr>
            <a:r>
              <a:rPr lang="en-GB" sz="1200" b="1" kern="1200" dirty="0">
                <a:solidFill>
                  <a:schemeClr val="tx1"/>
                </a:solidFill>
                <a:effectLst/>
                <a:latin typeface="+mn-lt"/>
                <a:ea typeface="+mn-ea"/>
                <a:cs typeface="+mn-cs"/>
              </a:rPr>
              <a:t>Q: What happens before</a:t>
            </a:r>
            <a:r>
              <a:rPr lang="en-GB" sz="1200" kern="1200" dirty="0">
                <a:solidFill>
                  <a:schemeClr val="tx1"/>
                </a:solidFill>
                <a:effectLst/>
                <a:latin typeface="+mn-lt"/>
                <a:ea typeface="+mn-ea"/>
                <a:cs typeface="+mn-cs"/>
              </a:rPr>
              <a:t> we can at least keep them out of our </a:t>
            </a:r>
            <a:r>
              <a:rPr lang="en-GB" sz="1200" kern="1200" dirty="0" err="1">
                <a:solidFill>
                  <a:schemeClr val="tx1"/>
                </a:solidFill>
                <a:effectLst/>
                <a:latin typeface="+mn-lt"/>
                <a:ea typeface="+mn-ea"/>
                <a:cs typeface="+mn-cs"/>
              </a:rPr>
              <a:t>standups</a:t>
            </a:r>
            <a:r>
              <a:rPr lang="en-GB" sz="1200" b="1" kern="1200" dirty="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a:p>
            <a:pPr>
              <a:spcAft>
                <a:spcPts val="600"/>
              </a:spcAft>
            </a:pPr>
            <a:r>
              <a:rPr lang="en-GB" sz="1200" kern="1200" dirty="0">
                <a:solidFill>
                  <a:schemeClr val="tx1"/>
                </a:solidFill>
                <a:effectLst/>
                <a:latin typeface="+mn-lt"/>
                <a:ea typeface="+mn-ea"/>
                <a:cs typeface="+mn-cs"/>
              </a:rPr>
              <a:t>We have a </a:t>
            </a:r>
            <a:r>
              <a:rPr lang="en-GB" sz="1200" u="sng" kern="1200" dirty="0">
                <a:solidFill>
                  <a:schemeClr val="tx1"/>
                </a:solidFill>
                <a:effectLst/>
                <a:latin typeface="+mn-lt"/>
                <a:ea typeface="+mn-ea"/>
                <a:cs typeface="+mn-cs"/>
              </a:rPr>
              <a:t>working agreement on how our </a:t>
            </a:r>
            <a:r>
              <a:rPr lang="en-GB" sz="1200" u="sng" kern="1200" dirty="0" err="1">
                <a:solidFill>
                  <a:schemeClr val="tx1"/>
                </a:solidFill>
                <a:effectLst/>
                <a:latin typeface="+mn-lt"/>
                <a:ea typeface="+mn-ea"/>
                <a:cs typeface="+mn-cs"/>
              </a:rPr>
              <a:t>standups</a:t>
            </a:r>
            <a:r>
              <a:rPr lang="en-GB" sz="1200" u="sng" kern="1200" dirty="0">
                <a:solidFill>
                  <a:schemeClr val="tx1"/>
                </a:solidFill>
                <a:effectLst/>
                <a:latin typeface="+mn-lt"/>
                <a:ea typeface="+mn-ea"/>
                <a:cs typeface="+mn-cs"/>
              </a:rPr>
              <a:t> are conducted</a:t>
            </a:r>
            <a:r>
              <a:rPr lang="en-GB" sz="1200" kern="1200" dirty="0">
                <a:solidFill>
                  <a:schemeClr val="tx1"/>
                </a:solidFill>
                <a:effectLst/>
                <a:latin typeface="+mn-lt"/>
                <a:ea typeface="+mn-ea"/>
                <a:cs typeface="+mn-cs"/>
              </a:rPr>
              <a:t>, with those </a:t>
            </a:r>
            <a:r>
              <a:rPr lang="en-GB" sz="1200" u="sng" kern="1200" dirty="0">
                <a:solidFill>
                  <a:schemeClr val="tx1"/>
                </a:solidFill>
                <a:effectLst/>
                <a:latin typeface="+mn-lt"/>
                <a:ea typeface="+mn-ea"/>
                <a:cs typeface="+mn-cs"/>
              </a:rPr>
              <a:t>conversations parked and rescheduled right away</a:t>
            </a:r>
            <a:endParaRPr lang="en-GB" sz="1200" kern="1200" dirty="0">
              <a:solidFill>
                <a:schemeClr val="tx1"/>
              </a:solidFill>
              <a:effectLst/>
              <a:latin typeface="+mn-lt"/>
              <a:ea typeface="+mn-ea"/>
              <a:cs typeface="+mn-cs"/>
            </a:endParaRPr>
          </a:p>
          <a:p>
            <a:pPr>
              <a:spcAft>
                <a:spcPts val="600"/>
              </a:spcAft>
            </a:pPr>
            <a:r>
              <a:rPr lang="en-GB" sz="1200" b="1" kern="1200" dirty="0">
                <a:solidFill>
                  <a:schemeClr val="tx1"/>
                </a:solidFill>
                <a:effectLst/>
                <a:latin typeface="+mn-lt"/>
                <a:ea typeface="+mn-ea"/>
                <a:cs typeface="+mn-cs"/>
              </a:rPr>
              <a:t>Q: Then what happens?</a:t>
            </a:r>
            <a:endParaRPr lang="en-GB" sz="1200" kern="1200" dirty="0">
              <a:solidFill>
                <a:schemeClr val="tx1"/>
              </a:solidFill>
              <a:effectLst/>
              <a:latin typeface="+mn-lt"/>
              <a:ea typeface="+mn-ea"/>
              <a:cs typeface="+mn-cs"/>
            </a:endParaRPr>
          </a:p>
          <a:p>
            <a:pPr>
              <a:spcAft>
                <a:spcPts val="600"/>
              </a:spcAft>
            </a:pPr>
            <a:r>
              <a:rPr lang="en-GB" sz="1200" kern="1200" dirty="0">
                <a:solidFill>
                  <a:schemeClr val="tx1"/>
                </a:solidFill>
                <a:effectLst/>
                <a:latin typeface="+mn-lt"/>
                <a:ea typeface="+mn-ea"/>
                <a:cs typeface="+mn-cs"/>
              </a:rPr>
              <a:t>We’ll have </a:t>
            </a:r>
            <a:r>
              <a:rPr lang="en-GB" sz="1200" u="sng" kern="1200" dirty="0">
                <a:solidFill>
                  <a:schemeClr val="tx1"/>
                </a:solidFill>
                <a:effectLst/>
                <a:latin typeface="+mn-lt"/>
                <a:ea typeface="+mn-ea"/>
                <a:cs typeface="+mn-cs"/>
              </a:rPr>
              <a:t>more disciplined meetings</a:t>
            </a:r>
            <a:r>
              <a:rPr lang="en-GB" sz="1200" kern="1200" dirty="0">
                <a:solidFill>
                  <a:schemeClr val="tx1"/>
                </a:solidFill>
                <a:effectLst/>
                <a:latin typeface="+mn-lt"/>
                <a:ea typeface="+mn-ea"/>
                <a:cs typeface="+mn-cs"/>
              </a:rPr>
              <a:t> and we should be</a:t>
            </a:r>
            <a:r>
              <a:rPr lang="en-GB" sz="1200" u="sng" kern="1200" dirty="0">
                <a:solidFill>
                  <a:schemeClr val="tx1"/>
                </a:solidFill>
                <a:effectLst/>
                <a:latin typeface="+mn-lt"/>
                <a:ea typeface="+mn-ea"/>
                <a:cs typeface="+mn-cs"/>
              </a:rPr>
              <a:t> confident that issues will be dealt with</a:t>
            </a:r>
            <a:endParaRPr lang="en-GB" sz="1200" kern="1200" dirty="0">
              <a:solidFill>
                <a:schemeClr val="tx1"/>
              </a:solidFill>
              <a:effectLst/>
              <a:latin typeface="+mn-lt"/>
              <a:ea typeface="+mn-ea"/>
              <a:cs typeface="+mn-cs"/>
            </a:endParaRPr>
          </a:p>
          <a:p>
            <a:pPr>
              <a:spcAft>
                <a:spcPts val="600"/>
              </a:spcAft>
            </a:pPr>
            <a:r>
              <a:rPr lang="en-GB" sz="1200" b="1" kern="1200" dirty="0">
                <a:solidFill>
                  <a:schemeClr val="tx1"/>
                </a:solidFill>
                <a:effectLst/>
                <a:latin typeface="+mn-lt"/>
                <a:ea typeface="+mn-ea"/>
                <a:cs typeface="+mn-cs"/>
              </a:rPr>
              <a:t>Q: Then what happens?</a:t>
            </a:r>
            <a:endParaRPr lang="en-GB" sz="1200" kern="1200" dirty="0">
              <a:solidFill>
                <a:schemeClr val="tx1"/>
              </a:solidFill>
              <a:effectLst/>
              <a:latin typeface="+mn-lt"/>
              <a:ea typeface="+mn-ea"/>
              <a:cs typeface="+mn-cs"/>
            </a:endParaRPr>
          </a:p>
          <a:p>
            <a:pPr>
              <a:spcAft>
                <a:spcPts val="600"/>
              </a:spcAft>
            </a:pPr>
            <a:r>
              <a:rPr lang="en-GB" sz="1200" u="sng" kern="1200" dirty="0">
                <a:solidFill>
                  <a:schemeClr val="tx1"/>
                </a:solidFill>
                <a:effectLst/>
                <a:latin typeface="+mn-lt"/>
                <a:ea typeface="+mn-ea"/>
                <a:cs typeface="+mn-cs"/>
              </a:rPr>
              <a:t>Issues get resolved sooner</a:t>
            </a:r>
            <a:r>
              <a:rPr lang="en-GB" sz="1200" kern="1200" dirty="0">
                <a:solidFill>
                  <a:schemeClr val="tx1"/>
                </a:solidFill>
                <a:effectLst/>
                <a:latin typeface="+mn-lt"/>
                <a:ea typeface="+mn-ea"/>
                <a:cs typeface="+mn-cs"/>
              </a:rPr>
              <a:t>, </a:t>
            </a:r>
            <a:r>
              <a:rPr lang="en-GB" sz="1200" u="sng" kern="1200" dirty="0">
                <a:solidFill>
                  <a:schemeClr val="tx1"/>
                </a:solidFill>
                <a:effectLst/>
                <a:latin typeface="+mn-lt"/>
                <a:ea typeface="+mn-ea"/>
                <a:cs typeface="+mn-cs"/>
              </a:rPr>
              <a:t>work gets delivered more quickly</a:t>
            </a:r>
            <a:r>
              <a:rPr lang="en-GB" sz="1200" kern="1200" dirty="0">
                <a:solidFill>
                  <a:schemeClr val="tx1"/>
                </a:solidFill>
                <a:effectLst/>
                <a:latin typeface="+mn-lt"/>
                <a:ea typeface="+mn-ea"/>
                <a:cs typeface="+mn-cs"/>
              </a:rPr>
              <a:t>, </a:t>
            </a:r>
            <a:r>
              <a:rPr lang="en-GB" sz="1200" u="sng" kern="1200" dirty="0">
                <a:solidFill>
                  <a:schemeClr val="tx1"/>
                </a:solidFill>
                <a:effectLst/>
                <a:latin typeface="+mn-lt"/>
                <a:ea typeface="+mn-ea"/>
                <a:cs typeface="+mn-cs"/>
              </a:rPr>
              <a:t>happier customers</a:t>
            </a:r>
            <a:r>
              <a:rPr lang="en-GB"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6AD9C7-D5AA-0D40-80C0-587443FF5F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9295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C26650-15D2-4C0D-8382-F8D558F00B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3745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Delivered experiments can have the following feedback action states</a:t>
            </a:r>
          </a:p>
          <a:p>
            <a:pPr marL="971550" lvl="1" indent="-514350">
              <a:buFont typeface="+mj-lt"/>
              <a:buAutoNum type="arabicPeriod"/>
            </a:pPr>
            <a:r>
              <a:rPr lang="en-US" dirty="0"/>
              <a:t>Too soon to know </a:t>
            </a:r>
          </a:p>
          <a:p>
            <a:pPr marL="971550" lvl="1" indent="-514350">
              <a:buFont typeface="+mj-lt"/>
              <a:buAutoNum type="arabicPeriod"/>
            </a:pPr>
            <a:r>
              <a:rPr lang="en-US" dirty="0"/>
              <a:t>As expected, let's (do more) </a:t>
            </a:r>
          </a:p>
          <a:p>
            <a:pPr marL="971550" lvl="1" indent="-514350">
              <a:buFont typeface="+mj-lt"/>
              <a:buAutoNum type="arabicPeriod"/>
            </a:pPr>
            <a:r>
              <a:rPr lang="en-US" dirty="0"/>
              <a:t>As expected, but enough of this</a:t>
            </a:r>
          </a:p>
          <a:p>
            <a:pPr marL="971550" lvl="1" indent="-514350">
              <a:buFont typeface="+mj-lt"/>
              <a:buAutoNum type="arabicPeriod"/>
            </a:pPr>
            <a:r>
              <a:rPr lang="en-US" dirty="0"/>
              <a:t>Wow. Un-expected, let's try ... instead (do less) </a:t>
            </a:r>
          </a:p>
          <a:p>
            <a:pPr marL="971550" lvl="1" indent="-514350">
              <a:buFont typeface="+mj-lt"/>
              <a:buAutoNum type="arabicPeriod"/>
            </a:pPr>
            <a:r>
              <a:rPr lang="en-US" dirty="0"/>
              <a:t>We can't tell and need an answer - what can we do to amplify the signal?</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C26650-15D2-4C0D-8382-F8D558F00B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2706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4D9C0-67E8-402B-A397-A539CA2A5A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C4D5914-1F2E-4677-8747-22E4B9F5F5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0EE21B-25C9-4AAC-AEF3-59098267825B}"/>
              </a:ext>
            </a:extLst>
          </p:cNvPr>
          <p:cNvSpPr>
            <a:spLocks noGrp="1"/>
          </p:cNvSpPr>
          <p:nvPr>
            <p:ph type="dt" sz="half" idx="10"/>
          </p:nvPr>
        </p:nvSpPr>
        <p:spPr/>
        <p:txBody>
          <a:bodyPr/>
          <a:lstStyle/>
          <a:p>
            <a:fld id="{EF5C6094-A3BF-4416-B29E-D917FF3DC8C6}" type="datetimeFigureOut">
              <a:rPr lang="en-US" smtClean="0"/>
              <a:t>10/8/2019</a:t>
            </a:fld>
            <a:endParaRPr lang="en-US"/>
          </a:p>
        </p:txBody>
      </p:sp>
      <p:sp>
        <p:nvSpPr>
          <p:cNvPr id="5" name="Footer Placeholder 4">
            <a:extLst>
              <a:ext uri="{FF2B5EF4-FFF2-40B4-BE49-F238E27FC236}">
                <a16:creationId xmlns:a16="http://schemas.microsoft.com/office/drawing/2014/main" id="{B6A1FD2E-8F75-459A-B409-BF487D750D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AE7DD6-966C-44EE-88EE-032F1C9D4F0C}"/>
              </a:ext>
            </a:extLst>
          </p:cNvPr>
          <p:cNvSpPr>
            <a:spLocks noGrp="1"/>
          </p:cNvSpPr>
          <p:nvPr>
            <p:ph type="sldNum" sz="quarter" idx="12"/>
          </p:nvPr>
        </p:nvSpPr>
        <p:spPr/>
        <p:txBody>
          <a:bodyPr/>
          <a:lstStyle/>
          <a:p>
            <a:fld id="{6C48356A-A5ED-4873-8B4B-53A8EBC8D4A0}" type="slidenum">
              <a:rPr lang="en-US" smtClean="0"/>
              <a:t>‹#›</a:t>
            </a:fld>
            <a:endParaRPr lang="en-US"/>
          </a:p>
        </p:txBody>
      </p:sp>
    </p:spTree>
    <p:extLst>
      <p:ext uri="{BB962C8B-B14F-4D97-AF65-F5344CB8AC3E}">
        <p14:creationId xmlns:p14="http://schemas.microsoft.com/office/powerpoint/2010/main" val="19569307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0D027-0B9C-4A27-BED7-29C406BE2C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7E45BE1-5F15-43E2-B897-BE6B615A089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EE06A4-251D-44C9-B6DC-467309810D39}"/>
              </a:ext>
            </a:extLst>
          </p:cNvPr>
          <p:cNvSpPr>
            <a:spLocks noGrp="1"/>
          </p:cNvSpPr>
          <p:nvPr>
            <p:ph type="dt" sz="half" idx="10"/>
          </p:nvPr>
        </p:nvSpPr>
        <p:spPr/>
        <p:txBody>
          <a:bodyPr/>
          <a:lstStyle/>
          <a:p>
            <a:fld id="{EF5C6094-A3BF-4416-B29E-D917FF3DC8C6}" type="datetimeFigureOut">
              <a:rPr lang="en-US" smtClean="0"/>
              <a:t>10/8/2019</a:t>
            </a:fld>
            <a:endParaRPr lang="en-US"/>
          </a:p>
        </p:txBody>
      </p:sp>
      <p:sp>
        <p:nvSpPr>
          <p:cNvPr id="5" name="Footer Placeholder 4">
            <a:extLst>
              <a:ext uri="{FF2B5EF4-FFF2-40B4-BE49-F238E27FC236}">
                <a16:creationId xmlns:a16="http://schemas.microsoft.com/office/drawing/2014/main" id="{BA079EEB-612D-4AFD-A267-5362A61511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54D372-4BB9-4859-94DE-18CBFA4D3377}"/>
              </a:ext>
            </a:extLst>
          </p:cNvPr>
          <p:cNvSpPr>
            <a:spLocks noGrp="1"/>
          </p:cNvSpPr>
          <p:nvPr>
            <p:ph type="sldNum" sz="quarter" idx="12"/>
          </p:nvPr>
        </p:nvSpPr>
        <p:spPr/>
        <p:txBody>
          <a:bodyPr/>
          <a:lstStyle/>
          <a:p>
            <a:fld id="{6C48356A-A5ED-4873-8B4B-53A8EBC8D4A0}" type="slidenum">
              <a:rPr lang="en-US" smtClean="0"/>
              <a:t>‹#›</a:t>
            </a:fld>
            <a:endParaRPr lang="en-US"/>
          </a:p>
        </p:txBody>
      </p:sp>
    </p:spTree>
    <p:extLst>
      <p:ext uri="{BB962C8B-B14F-4D97-AF65-F5344CB8AC3E}">
        <p14:creationId xmlns:p14="http://schemas.microsoft.com/office/powerpoint/2010/main" val="537975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BB84CA-186C-4A05-AF84-A89580F49ED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E57D732-0CFE-4D92-876D-A2954802D65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C6D025-92E3-40B1-8199-D3BBA590A3C4}"/>
              </a:ext>
            </a:extLst>
          </p:cNvPr>
          <p:cNvSpPr>
            <a:spLocks noGrp="1"/>
          </p:cNvSpPr>
          <p:nvPr>
            <p:ph type="dt" sz="half" idx="10"/>
          </p:nvPr>
        </p:nvSpPr>
        <p:spPr/>
        <p:txBody>
          <a:bodyPr/>
          <a:lstStyle/>
          <a:p>
            <a:fld id="{EF5C6094-A3BF-4416-B29E-D917FF3DC8C6}" type="datetimeFigureOut">
              <a:rPr lang="en-US" smtClean="0"/>
              <a:t>10/8/2019</a:t>
            </a:fld>
            <a:endParaRPr lang="en-US"/>
          </a:p>
        </p:txBody>
      </p:sp>
      <p:sp>
        <p:nvSpPr>
          <p:cNvPr id="5" name="Footer Placeholder 4">
            <a:extLst>
              <a:ext uri="{FF2B5EF4-FFF2-40B4-BE49-F238E27FC236}">
                <a16:creationId xmlns:a16="http://schemas.microsoft.com/office/drawing/2014/main" id="{0DF91A19-C404-4511-89DA-3888A23DD4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46CAC2-5CEB-4D34-B5EA-FD82983E3F2C}"/>
              </a:ext>
            </a:extLst>
          </p:cNvPr>
          <p:cNvSpPr>
            <a:spLocks noGrp="1"/>
          </p:cNvSpPr>
          <p:nvPr>
            <p:ph type="sldNum" sz="quarter" idx="12"/>
          </p:nvPr>
        </p:nvSpPr>
        <p:spPr/>
        <p:txBody>
          <a:bodyPr/>
          <a:lstStyle/>
          <a:p>
            <a:fld id="{6C48356A-A5ED-4873-8B4B-53A8EBC8D4A0}" type="slidenum">
              <a:rPr lang="en-US" smtClean="0"/>
              <a:t>‹#›</a:t>
            </a:fld>
            <a:endParaRPr lang="en-US"/>
          </a:p>
        </p:txBody>
      </p:sp>
    </p:spTree>
    <p:extLst>
      <p:ext uri="{BB962C8B-B14F-4D97-AF65-F5344CB8AC3E}">
        <p14:creationId xmlns:p14="http://schemas.microsoft.com/office/powerpoint/2010/main" val="3309955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8E127-BE05-46EF-AF7D-61D7DBCA8E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6E50A7-9A3C-4101-BC2B-E3AC6B47D2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99FBE5-0363-4823-B37C-8120D5872AF9}"/>
              </a:ext>
            </a:extLst>
          </p:cNvPr>
          <p:cNvSpPr>
            <a:spLocks noGrp="1"/>
          </p:cNvSpPr>
          <p:nvPr>
            <p:ph type="dt" sz="half" idx="10"/>
          </p:nvPr>
        </p:nvSpPr>
        <p:spPr/>
        <p:txBody>
          <a:bodyPr/>
          <a:lstStyle/>
          <a:p>
            <a:fld id="{EF5C6094-A3BF-4416-B29E-D917FF3DC8C6}" type="datetimeFigureOut">
              <a:rPr lang="en-US" smtClean="0"/>
              <a:t>10/8/2019</a:t>
            </a:fld>
            <a:endParaRPr lang="en-US"/>
          </a:p>
        </p:txBody>
      </p:sp>
      <p:sp>
        <p:nvSpPr>
          <p:cNvPr id="5" name="Footer Placeholder 4">
            <a:extLst>
              <a:ext uri="{FF2B5EF4-FFF2-40B4-BE49-F238E27FC236}">
                <a16:creationId xmlns:a16="http://schemas.microsoft.com/office/drawing/2014/main" id="{B6F51F3F-5363-42E5-9E43-F27013AC71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74B1D7-FAD2-4B07-869E-8921656B6C95}"/>
              </a:ext>
            </a:extLst>
          </p:cNvPr>
          <p:cNvSpPr>
            <a:spLocks noGrp="1"/>
          </p:cNvSpPr>
          <p:nvPr>
            <p:ph type="sldNum" sz="quarter" idx="12"/>
          </p:nvPr>
        </p:nvSpPr>
        <p:spPr/>
        <p:txBody>
          <a:bodyPr/>
          <a:lstStyle/>
          <a:p>
            <a:fld id="{6C48356A-A5ED-4873-8B4B-53A8EBC8D4A0}" type="slidenum">
              <a:rPr lang="en-US" smtClean="0"/>
              <a:t>‹#›</a:t>
            </a:fld>
            <a:endParaRPr lang="en-US"/>
          </a:p>
        </p:txBody>
      </p:sp>
    </p:spTree>
    <p:extLst>
      <p:ext uri="{BB962C8B-B14F-4D97-AF65-F5344CB8AC3E}">
        <p14:creationId xmlns:p14="http://schemas.microsoft.com/office/powerpoint/2010/main" val="3184643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3CADC-2D83-4670-A73E-696EBDD8AC3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21A51DF-6D66-492A-B05A-C3CB6D0F5A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8779214-91AA-40CE-AF20-E0228C8A6667}"/>
              </a:ext>
            </a:extLst>
          </p:cNvPr>
          <p:cNvSpPr>
            <a:spLocks noGrp="1"/>
          </p:cNvSpPr>
          <p:nvPr>
            <p:ph type="dt" sz="half" idx="10"/>
          </p:nvPr>
        </p:nvSpPr>
        <p:spPr/>
        <p:txBody>
          <a:bodyPr/>
          <a:lstStyle/>
          <a:p>
            <a:fld id="{EF5C6094-A3BF-4416-B29E-D917FF3DC8C6}" type="datetimeFigureOut">
              <a:rPr lang="en-US" smtClean="0"/>
              <a:t>10/8/2019</a:t>
            </a:fld>
            <a:endParaRPr lang="en-US"/>
          </a:p>
        </p:txBody>
      </p:sp>
      <p:sp>
        <p:nvSpPr>
          <p:cNvPr id="5" name="Footer Placeholder 4">
            <a:extLst>
              <a:ext uri="{FF2B5EF4-FFF2-40B4-BE49-F238E27FC236}">
                <a16:creationId xmlns:a16="http://schemas.microsoft.com/office/drawing/2014/main" id="{AC0DF481-0E84-474D-808E-BD03B36071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727ECF-5846-4B7F-9025-491B0A9E7EDF}"/>
              </a:ext>
            </a:extLst>
          </p:cNvPr>
          <p:cNvSpPr>
            <a:spLocks noGrp="1"/>
          </p:cNvSpPr>
          <p:nvPr>
            <p:ph type="sldNum" sz="quarter" idx="12"/>
          </p:nvPr>
        </p:nvSpPr>
        <p:spPr/>
        <p:txBody>
          <a:bodyPr/>
          <a:lstStyle/>
          <a:p>
            <a:fld id="{6C48356A-A5ED-4873-8B4B-53A8EBC8D4A0}" type="slidenum">
              <a:rPr lang="en-US" smtClean="0"/>
              <a:t>‹#›</a:t>
            </a:fld>
            <a:endParaRPr lang="en-US"/>
          </a:p>
        </p:txBody>
      </p:sp>
    </p:spTree>
    <p:extLst>
      <p:ext uri="{BB962C8B-B14F-4D97-AF65-F5344CB8AC3E}">
        <p14:creationId xmlns:p14="http://schemas.microsoft.com/office/powerpoint/2010/main" val="1234701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DBD27-34EF-4904-BB5A-54BF3D08F9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12B287-583A-455D-B43C-3FDD4035B31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EECBAC-B0DF-41D0-B42E-B5B2A34D39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F4F936-76AE-4B84-9A2E-639C1F27207D}"/>
              </a:ext>
            </a:extLst>
          </p:cNvPr>
          <p:cNvSpPr>
            <a:spLocks noGrp="1"/>
          </p:cNvSpPr>
          <p:nvPr>
            <p:ph type="dt" sz="half" idx="10"/>
          </p:nvPr>
        </p:nvSpPr>
        <p:spPr/>
        <p:txBody>
          <a:bodyPr/>
          <a:lstStyle/>
          <a:p>
            <a:fld id="{EF5C6094-A3BF-4416-B29E-D917FF3DC8C6}" type="datetimeFigureOut">
              <a:rPr lang="en-US" smtClean="0"/>
              <a:t>10/8/2019</a:t>
            </a:fld>
            <a:endParaRPr lang="en-US"/>
          </a:p>
        </p:txBody>
      </p:sp>
      <p:sp>
        <p:nvSpPr>
          <p:cNvPr id="6" name="Footer Placeholder 5">
            <a:extLst>
              <a:ext uri="{FF2B5EF4-FFF2-40B4-BE49-F238E27FC236}">
                <a16:creationId xmlns:a16="http://schemas.microsoft.com/office/drawing/2014/main" id="{216A24F3-A0C6-4ED0-8775-CA3BDDD34F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06BD39-A10D-4AE0-A58A-8A81353BDB8A}"/>
              </a:ext>
            </a:extLst>
          </p:cNvPr>
          <p:cNvSpPr>
            <a:spLocks noGrp="1"/>
          </p:cNvSpPr>
          <p:nvPr>
            <p:ph type="sldNum" sz="quarter" idx="12"/>
          </p:nvPr>
        </p:nvSpPr>
        <p:spPr/>
        <p:txBody>
          <a:bodyPr/>
          <a:lstStyle/>
          <a:p>
            <a:fld id="{6C48356A-A5ED-4873-8B4B-53A8EBC8D4A0}" type="slidenum">
              <a:rPr lang="en-US" smtClean="0"/>
              <a:t>‹#›</a:t>
            </a:fld>
            <a:endParaRPr lang="en-US"/>
          </a:p>
        </p:txBody>
      </p:sp>
    </p:spTree>
    <p:extLst>
      <p:ext uri="{BB962C8B-B14F-4D97-AF65-F5344CB8AC3E}">
        <p14:creationId xmlns:p14="http://schemas.microsoft.com/office/powerpoint/2010/main" val="4133287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6E962-958E-4A68-91E0-F0C8F77703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5D6C26C-C600-4A7F-999D-8890B64F24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3155A9-FA2D-495C-930E-7D83E8BAB0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50C97CE-CAB9-4077-8264-676484A752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2A96B7-8FE7-48E7-A0D4-CA2DA79D08D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83B0D87-3532-4987-B484-7915C600DB6E}"/>
              </a:ext>
            </a:extLst>
          </p:cNvPr>
          <p:cNvSpPr>
            <a:spLocks noGrp="1"/>
          </p:cNvSpPr>
          <p:nvPr>
            <p:ph type="dt" sz="half" idx="10"/>
          </p:nvPr>
        </p:nvSpPr>
        <p:spPr/>
        <p:txBody>
          <a:bodyPr/>
          <a:lstStyle/>
          <a:p>
            <a:fld id="{EF5C6094-A3BF-4416-B29E-D917FF3DC8C6}" type="datetimeFigureOut">
              <a:rPr lang="en-US" smtClean="0"/>
              <a:t>10/8/2019</a:t>
            </a:fld>
            <a:endParaRPr lang="en-US"/>
          </a:p>
        </p:txBody>
      </p:sp>
      <p:sp>
        <p:nvSpPr>
          <p:cNvPr id="8" name="Footer Placeholder 7">
            <a:extLst>
              <a:ext uri="{FF2B5EF4-FFF2-40B4-BE49-F238E27FC236}">
                <a16:creationId xmlns:a16="http://schemas.microsoft.com/office/drawing/2014/main" id="{120CC14B-B9CB-4EB3-BEA7-1113D675065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6689424-BF9B-4DBF-A82C-F3BB486FCA61}"/>
              </a:ext>
            </a:extLst>
          </p:cNvPr>
          <p:cNvSpPr>
            <a:spLocks noGrp="1"/>
          </p:cNvSpPr>
          <p:nvPr>
            <p:ph type="sldNum" sz="quarter" idx="12"/>
          </p:nvPr>
        </p:nvSpPr>
        <p:spPr/>
        <p:txBody>
          <a:bodyPr/>
          <a:lstStyle/>
          <a:p>
            <a:fld id="{6C48356A-A5ED-4873-8B4B-53A8EBC8D4A0}" type="slidenum">
              <a:rPr lang="en-US" smtClean="0"/>
              <a:t>‹#›</a:t>
            </a:fld>
            <a:endParaRPr lang="en-US"/>
          </a:p>
        </p:txBody>
      </p:sp>
    </p:spTree>
    <p:extLst>
      <p:ext uri="{BB962C8B-B14F-4D97-AF65-F5344CB8AC3E}">
        <p14:creationId xmlns:p14="http://schemas.microsoft.com/office/powerpoint/2010/main" val="1300117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2C741-1EB5-4584-9D60-96854D390DC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D71A726-0A77-4EA4-AB54-B720D1B1BC94}"/>
              </a:ext>
            </a:extLst>
          </p:cNvPr>
          <p:cNvSpPr>
            <a:spLocks noGrp="1"/>
          </p:cNvSpPr>
          <p:nvPr>
            <p:ph type="dt" sz="half" idx="10"/>
          </p:nvPr>
        </p:nvSpPr>
        <p:spPr/>
        <p:txBody>
          <a:bodyPr/>
          <a:lstStyle/>
          <a:p>
            <a:fld id="{EF5C6094-A3BF-4416-B29E-D917FF3DC8C6}" type="datetimeFigureOut">
              <a:rPr lang="en-US" smtClean="0"/>
              <a:t>10/8/2019</a:t>
            </a:fld>
            <a:endParaRPr lang="en-US"/>
          </a:p>
        </p:txBody>
      </p:sp>
      <p:sp>
        <p:nvSpPr>
          <p:cNvPr id="4" name="Footer Placeholder 3">
            <a:extLst>
              <a:ext uri="{FF2B5EF4-FFF2-40B4-BE49-F238E27FC236}">
                <a16:creationId xmlns:a16="http://schemas.microsoft.com/office/drawing/2014/main" id="{25777A8F-592A-4DFB-A990-2BE0F3620C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95E3336-D77A-43BD-9490-3639A1EF99D0}"/>
              </a:ext>
            </a:extLst>
          </p:cNvPr>
          <p:cNvSpPr>
            <a:spLocks noGrp="1"/>
          </p:cNvSpPr>
          <p:nvPr>
            <p:ph type="sldNum" sz="quarter" idx="12"/>
          </p:nvPr>
        </p:nvSpPr>
        <p:spPr/>
        <p:txBody>
          <a:bodyPr/>
          <a:lstStyle/>
          <a:p>
            <a:fld id="{6C48356A-A5ED-4873-8B4B-53A8EBC8D4A0}" type="slidenum">
              <a:rPr lang="en-US" smtClean="0"/>
              <a:t>‹#›</a:t>
            </a:fld>
            <a:endParaRPr lang="en-US"/>
          </a:p>
        </p:txBody>
      </p:sp>
    </p:spTree>
    <p:extLst>
      <p:ext uri="{BB962C8B-B14F-4D97-AF65-F5344CB8AC3E}">
        <p14:creationId xmlns:p14="http://schemas.microsoft.com/office/powerpoint/2010/main" val="3501602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732689-C361-48EB-B468-88047ACE7F38}"/>
              </a:ext>
            </a:extLst>
          </p:cNvPr>
          <p:cNvSpPr>
            <a:spLocks noGrp="1"/>
          </p:cNvSpPr>
          <p:nvPr>
            <p:ph type="dt" sz="half" idx="10"/>
          </p:nvPr>
        </p:nvSpPr>
        <p:spPr/>
        <p:txBody>
          <a:bodyPr/>
          <a:lstStyle/>
          <a:p>
            <a:fld id="{EF5C6094-A3BF-4416-B29E-D917FF3DC8C6}" type="datetimeFigureOut">
              <a:rPr lang="en-US" smtClean="0"/>
              <a:t>10/8/2019</a:t>
            </a:fld>
            <a:endParaRPr lang="en-US"/>
          </a:p>
        </p:txBody>
      </p:sp>
      <p:sp>
        <p:nvSpPr>
          <p:cNvPr id="3" name="Footer Placeholder 2">
            <a:extLst>
              <a:ext uri="{FF2B5EF4-FFF2-40B4-BE49-F238E27FC236}">
                <a16:creationId xmlns:a16="http://schemas.microsoft.com/office/drawing/2014/main" id="{0556749A-A1B4-4C45-8523-058ABF9365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9F9AC92-03CB-44B0-A82A-1F53290D441E}"/>
              </a:ext>
            </a:extLst>
          </p:cNvPr>
          <p:cNvSpPr>
            <a:spLocks noGrp="1"/>
          </p:cNvSpPr>
          <p:nvPr>
            <p:ph type="sldNum" sz="quarter" idx="12"/>
          </p:nvPr>
        </p:nvSpPr>
        <p:spPr/>
        <p:txBody>
          <a:bodyPr/>
          <a:lstStyle/>
          <a:p>
            <a:fld id="{6C48356A-A5ED-4873-8B4B-53A8EBC8D4A0}" type="slidenum">
              <a:rPr lang="en-US" smtClean="0"/>
              <a:t>‹#›</a:t>
            </a:fld>
            <a:endParaRPr lang="en-US"/>
          </a:p>
        </p:txBody>
      </p:sp>
    </p:spTree>
    <p:extLst>
      <p:ext uri="{BB962C8B-B14F-4D97-AF65-F5344CB8AC3E}">
        <p14:creationId xmlns:p14="http://schemas.microsoft.com/office/powerpoint/2010/main" val="1892367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DEBC0-C05C-41DD-804D-3E3448E6BF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1B88571-9C04-491B-B856-2284A6E1E4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A0F1ADD-15E6-49C7-BF8C-D9B1ABC3BE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BE9B96-0899-435A-BE43-CC485E631862}"/>
              </a:ext>
            </a:extLst>
          </p:cNvPr>
          <p:cNvSpPr>
            <a:spLocks noGrp="1"/>
          </p:cNvSpPr>
          <p:nvPr>
            <p:ph type="dt" sz="half" idx="10"/>
          </p:nvPr>
        </p:nvSpPr>
        <p:spPr/>
        <p:txBody>
          <a:bodyPr/>
          <a:lstStyle/>
          <a:p>
            <a:fld id="{EF5C6094-A3BF-4416-B29E-D917FF3DC8C6}" type="datetimeFigureOut">
              <a:rPr lang="en-US" smtClean="0"/>
              <a:t>10/8/2019</a:t>
            </a:fld>
            <a:endParaRPr lang="en-US"/>
          </a:p>
        </p:txBody>
      </p:sp>
      <p:sp>
        <p:nvSpPr>
          <p:cNvPr id="6" name="Footer Placeholder 5">
            <a:extLst>
              <a:ext uri="{FF2B5EF4-FFF2-40B4-BE49-F238E27FC236}">
                <a16:creationId xmlns:a16="http://schemas.microsoft.com/office/drawing/2014/main" id="{19CDBDE0-8C3F-4DDF-9393-A0B3A61968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A65AA6-BA5B-40EE-A42A-10DE82EE0AA0}"/>
              </a:ext>
            </a:extLst>
          </p:cNvPr>
          <p:cNvSpPr>
            <a:spLocks noGrp="1"/>
          </p:cNvSpPr>
          <p:nvPr>
            <p:ph type="sldNum" sz="quarter" idx="12"/>
          </p:nvPr>
        </p:nvSpPr>
        <p:spPr/>
        <p:txBody>
          <a:bodyPr/>
          <a:lstStyle/>
          <a:p>
            <a:fld id="{6C48356A-A5ED-4873-8B4B-53A8EBC8D4A0}" type="slidenum">
              <a:rPr lang="en-US" smtClean="0"/>
              <a:t>‹#›</a:t>
            </a:fld>
            <a:endParaRPr lang="en-US"/>
          </a:p>
        </p:txBody>
      </p:sp>
    </p:spTree>
    <p:extLst>
      <p:ext uri="{BB962C8B-B14F-4D97-AF65-F5344CB8AC3E}">
        <p14:creationId xmlns:p14="http://schemas.microsoft.com/office/powerpoint/2010/main" val="1011684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BF739-BD63-4A2C-A74D-3AF86A288A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94A3994-C3FF-4DF4-979A-54D15B1009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5D76E35-543E-422D-B381-8AB317ECAC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C69AD5-994D-4A4A-9B64-867BA27AAC7D}"/>
              </a:ext>
            </a:extLst>
          </p:cNvPr>
          <p:cNvSpPr>
            <a:spLocks noGrp="1"/>
          </p:cNvSpPr>
          <p:nvPr>
            <p:ph type="dt" sz="half" idx="10"/>
          </p:nvPr>
        </p:nvSpPr>
        <p:spPr/>
        <p:txBody>
          <a:bodyPr/>
          <a:lstStyle/>
          <a:p>
            <a:fld id="{EF5C6094-A3BF-4416-B29E-D917FF3DC8C6}" type="datetimeFigureOut">
              <a:rPr lang="en-US" smtClean="0"/>
              <a:t>10/8/2019</a:t>
            </a:fld>
            <a:endParaRPr lang="en-US"/>
          </a:p>
        </p:txBody>
      </p:sp>
      <p:sp>
        <p:nvSpPr>
          <p:cNvPr id="6" name="Footer Placeholder 5">
            <a:extLst>
              <a:ext uri="{FF2B5EF4-FFF2-40B4-BE49-F238E27FC236}">
                <a16:creationId xmlns:a16="http://schemas.microsoft.com/office/drawing/2014/main" id="{725F5B3C-C447-4F74-95C5-D8BD47EB4C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7EA9A-D7D8-4E9E-97B1-D3878DD3D483}"/>
              </a:ext>
            </a:extLst>
          </p:cNvPr>
          <p:cNvSpPr>
            <a:spLocks noGrp="1"/>
          </p:cNvSpPr>
          <p:nvPr>
            <p:ph type="sldNum" sz="quarter" idx="12"/>
          </p:nvPr>
        </p:nvSpPr>
        <p:spPr/>
        <p:txBody>
          <a:bodyPr/>
          <a:lstStyle/>
          <a:p>
            <a:fld id="{6C48356A-A5ED-4873-8B4B-53A8EBC8D4A0}" type="slidenum">
              <a:rPr lang="en-US" smtClean="0"/>
              <a:t>‹#›</a:t>
            </a:fld>
            <a:endParaRPr lang="en-US"/>
          </a:p>
        </p:txBody>
      </p:sp>
    </p:spTree>
    <p:extLst>
      <p:ext uri="{BB962C8B-B14F-4D97-AF65-F5344CB8AC3E}">
        <p14:creationId xmlns:p14="http://schemas.microsoft.com/office/powerpoint/2010/main" val="1053755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4AE52E-45EA-4D0C-AE8B-86059CDECE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5BD15A-01D7-4308-9657-B13FCB9A13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2B5EE3-09B1-4B9B-B974-8C0091F507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5C6094-A3BF-4416-B29E-D917FF3DC8C6}" type="datetimeFigureOut">
              <a:rPr lang="en-US" smtClean="0"/>
              <a:t>10/8/2019</a:t>
            </a:fld>
            <a:endParaRPr lang="en-US"/>
          </a:p>
        </p:txBody>
      </p:sp>
      <p:sp>
        <p:nvSpPr>
          <p:cNvPr id="5" name="Footer Placeholder 4">
            <a:extLst>
              <a:ext uri="{FF2B5EF4-FFF2-40B4-BE49-F238E27FC236}">
                <a16:creationId xmlns:a16="http://schemas.microsoft.com/office/drawing/2014/main" id="{EFB2DBB2-9D6B-47D3-B945-65307ADB43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4EFE1FC-45E7-4E7F-835C-CC807EC050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48356A-A5ED-4873-8B4B-53A8EBC8D4A0}" type="slidenum">
              <a:rPr lang="en-US" smtClean="0"/>
              <a:t>‹#›</a:t>
            </a:fld>
            <a:endParaRPr lang="en-US"/>
          </a:p>
        </p:txBody>
      </p:sp>
      <p:sp>
        <p:nvSpPr>
          <p:cNvPr id="7" name="Freeform 49">
            <a:extLst>
              <a:ext uri="{FF2B5EF4-FFF2-40B4-BE49-F238E27FC236}">
                <a16:creationId xmlns:a16="http://schemas.microsoft.com/office/drawing/2014/main" id="{1DA4A19D-4094-4114-B79A-C71103D4397B}"/>
              </a:ext>
            </a:extLst>
          </p:cNvPr>
          <p:cNvSpPr>
            <a:spLocks/>
          </p:cNvSpPr>
          <p:nvPr userDrawn="1"/>
        </p:nvSpPr>
        <p:spPr bwMode="auto">
          <a:xfrm rot="16140000">
            <a:off x="-3285977" y="3526308"/>
            <a:ext cx="6852621" cy="166368"/>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accent1">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711424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Troy.Magennis@focusedobjective.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60.tmp"/><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2.tmp"/><Relationship Id="rId2" Type="http://schemas.openxmlformats.org/officeDocument/2006/relationships/image" Target="../media/image61.tmp"/><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4.tmp"/><Relationship Id="rId2" Type="http://schemas.openxmlformats.org/officeDocument/2006/relationships/image" Target="../media/image63.tmp"/><Relationship Id="rId1" Type="http://schemas.openxmlformats.org/officeDocument/2006/relationships/slideLayout" Target="../slideLayouts/slideLayout7.xml"/><Relationship Id="rId4" Type="http://schemas.openxmlformats.org/officeDocument/2006/relationships/image" Target="../media/image65.tmp"/></Relationships>
</file>

<file path=ppt/slides/_rels/slide10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8" Type="http://schemas.openxmlformats.org/officeDocument/2006/relationships/image" Target="../media/image71.jpg"/><Relationship Id="rId13" Type="http://schemas.openxmlformats.org/officeDocument/2006/relationships/hyperlink" Target="https://openclipart.org/detail/194262/fish_coloured-by-katjo-194262" TargetMode="External"/><Relationship Id="rId18" Type="http://schemas.openxmlformats.org/officeDocument/2006/relationships/image" Target="../media/image76.png"/><Relationship Id="rId3" Type="http://schemas.openxmlformats.org/officeDocument/2006/relationships/hyperlink" Target="http://www.dailyclipart.net/clipart/clown-fish-clip-art/" TargetMode="External"/><Relationship Id="rId7" Type="http://schemas.openxmlformats.org/officeDocument/2006/relationships/hyperlink" Target="http://ar.clipshrine.com/%D8%B3%D9%85%D9%83%D9%87-%D9%85%D8%A8%D8%AA%D8%B3%D9%85%D9%87-9684-medium.html" TargetMode="External"/><Relationship Id="rId12" Type="http://schemas.openxmlformats.org/officeDocument/2006/relationships/image" Target="../media/image73.png"/><Relationship Id="rId17" Type="http://schemas.openxmlformats.org/officeDocument/2006/relationships/hyperlink" Target="http://ar.clipshrine.com/%D8%B3%D9%85%D9%83%D9%87-%D9%83%D8%A7%D8%A6%D9%86-%D8%A8%D8%AD%D8%B1%D9%89-%D9%82%D8%B1%D8%B4-%D9%85%D9%81%D8%AA%D8%B1%D8%B3-%D9%85%D9%84%D9%88%D9%86%D9%87-%D9%85%D8%AC%D8%B3%D9%85-%D9%83%D8%B1%D8%AA%D9%88%D9%86-15625-medium.html" TargetMode="External"/><Relationship Id="rId2" Type="http://schemas.openxmlformats.org/officeDocument/2006/relationships/image" Target="../media/image68.jpg"/><Relationship Id="rId16"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hyperlink" Target="https://bronxstars.wikispaces.com/Bryan%20Coca" TargetMode="External"/><Relationship Id="rId5" Type="http://schemas.openxmlformats.org/officeDocument/2006/relationships/hyperlink" Target="http://www.clipshrine.com/Happy-fish-9684-medium.html" TargetMode="External"/><Relationship Id="rId15" Type="http://schemas.openxmlformats.org/officeDocument/2006/relationships/hyperlink" Target="http://www.clipshrine.com/Globe-Fish-Cartoon-Suprised-4409-medium.html" TargetMode="External"/><Relationship Id="rId10" Type="http://schemas.openxmlformats.org/officeDocument/2006/relationships/image" Target="../media/image72.png"/><Relationship Id="rId19" Type="http://schemas.openxmlformats.org/officeDocument/2006/relationships/hyperlink" Target="http://www.clipshrine.com/tropical-fish-8461-medium.html" TargetMode="External"/><Relationship Id="rId4" Type="http://schemas.openxmlformats.org/officeDocument/2006/relationships/image" Target="../media/image69.png"/><Relationship Id="rId9" Type="http://schemas.openxmlformats.org/officeDocument/2006/relationships/hyperlink" Target="https://www.flickr.com/photos/bycp/5631154913/" TargetMode="External"/><Relationship Id="rId14" Type="http://schemas.openxmlformats.org/officeDocument/2006/relationships/image" Target="../media/image74.png"/></Relationships>
</file>

<file path=ppt/slides/_rels/slide109.xml.rels><?xml version="1.0" encoding="UTF-8" standalone="yes"?>
<Relationships xmlns="http://schemas.openxmlformats.org/package/2006/relationships"><Relationship Id="rId8" Type="http://schemas.openxmlformats.org/officeDocument/2006/relationships/image" Target="../media/image71.jpg"/><Relationship Id="rId13" Type="http://schemas.openxmlformats.org/officeDocument/2006/relationships/hyperlink" Target="https://openclipart.org/detail/194262/fish_coloured-by-katjo-194262" TargetMode="External"/><Relationship Id="rId18" Type="http://schemas.openxmlformats.org/officeDocument/2006/relationships/image" Target="../media/image76.png"/><Relationship Id="rId3" Type="http://schemas.openxmlformats.org/officeDocument/2006/relationships/hyperlink" Target="http://www.dailyclipart.net/clipart/clown-fish-clip-art/" TargetMode="External"/><Relationship Id="rId7" Type="http://schemas.openxmlformats.org/officeDocument/2006/relationships/hyperlink" Target="http://ar.clipshrine.com/%D8%B3%D9%85%D9%83%D9%87-%D9%85%D8%A8%D8%AA%D8%B3%D9%85%D9%87-9684-medium.html" TargetMode="External"/><Relationship Id="rId12" Type="http://schemas.openxmlformats.org/officeDocument/2006/relationships/image" Target="../media/image73.png"/><Relationship Id="rId17" Type="http://schemas.openxmlformats.org/officeDocument/2006/relationships/hyperlink" Target="http://ar.clipshrine.com/%D8%B3%D9%85%D9%83%D9%87-%D9%83%D8%A7%D8%A6%D9%86-%D8%A8%D8%AD%D8%B1%D9%89-%D9%82%D8%B1%D8%B4-%D9%85%D9%81%D8%AA%D8%B1%D8%B3-%D9%85%D9%84%D9%88%D9%86%D9%87-%D9%85%D8%AC%D8%B3%D9%85-%D9%83%D8%B1%D8%AA%D9%88%D9%86-15625-medium.html" TargetMode="External"/><Relationship Id="rId2" Type="http://schemas.openxmlformats.org/officeDocument/2006/relationships/image" Target="../media/image68.jpg"/><Relationship Id="rId16"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hyperlink" Target="https://bronxstars.wikispaces.com/Bryan%20Coca" TargetMode="External"/><Relationship Id="rId5" Type="http://schemas.openxmlformats.org/officeDocument/2006/relationships/hyperlink" Target="http://www.clipshrine.com/Happy-fish-9684-medium.html" TargetMode="External"/><Relationship Id="rId15" Type="http://schemas.openxmlformats.org/officeDocument/2006/relationships/hyperlink" Target="http://www.clipshrine.com/Globe-Fish-Cartoon-Suprised-4409-medium.html" TargetMode="External"/><Relationship Id="rId10" Type="http://schemas.openxmlformats.org/officeDocument/2006/relationships/image" Target="../media/image72.png"/><Relationship Id="rId19" Type="http://schemas.openxmlformats.org/officeDocument/2006/relationships/hyperlink" Target="http://www.clipshrine.com/tropical-fish-8461-medium.html" TargetMode="External"/><Relationship Id="rId4" Type="http://schemas.openxmlformats.org/officeDocument/2006/relationships/image" Target="../media/image69.png"/><Relationship Id="rId9" Type="http://schemas.openxmlformats.org/officeDocument/2006/relationships/hyperlink" Target="https://www.flickr.com/photos/bycp/5631154913/" TargetMode="External"/><Relationship Id="rId14" Type="http://schemas.openxmlformats.org/officeDocument/2006/relationships/image" Target="../media/image74.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0.xml.rels><?xml version="1.0" encoding="UTF-8" standalone="yes"?>
<Relationships xmlns="http://schemas.openxmlformats.org/package/2006/relationships"><Relationship Id="rId3" Type="http://schemas.openxmlformats.org/officeDocument/2006/relationships/hyperlink" Target="http://www.freestockphotos.biz/stockphoto/14192" TargetMode="External"/><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8" Type="http://schemas.openxmlformats.org/officeDocument/2006/relationships/image" Target="../media/image71.jpg"/><Relationship Id="rId13" Type="http://schemas.openxmlformats.org/officeDocument/2006/relationships/hyperlink" Target="https://openclipart.org/detail/194262/fish_coloured-by-katjo-194262" TargetMode="External"/><Relationship Id="rId18" Type="http://schemas.openxmlformats.org/officeDocument/2006/relationships/image" Target="../media/image76.png"/><Relationship Id="rId3" Type="http://schemas.openxmlformats.org/officeDocument/2006/relationships/hyperlink" Target="http://www.dailyclipart.net/clipart/clown-fish-clip-art/" TargetMode="External"/><Relationship Id="rId7" Type="http://schemas.openxmlformats.org/officeDocument/2006/relationships/hyperlink" Target="http://ar.clipshrine.com/%D8%B3%D9%85%D9%83%D9%87-%D9%85%D8%A8%D8%AA%D8%B3%D9%85%D9%87-9684-medium.html" TargetMode="External"/><Relationship Id="rId12" Type="http://schemas.openxmlformats.org/officeDocument/2006/relationships/image" Target="../media/image73.png"/><Relationship Id="rId17" Type="http://schemas.openxmlformats.org/officeDocument/2006/relationships/hyperlink" Target="http://ar.clipshrine.com/%D8%B3%D9%85%D9%83%D9%87-%D9%83%D8%A7%D8%A6%D9%86-%D8%A8%D8%AD%D8%B1%D9%89-%D9%82%D8%B1%D8%B4-%D9%85%D9%81%D8%AA%D8%B1%D8%B3-%D9%85%D9%84%D9%88%D9%86%D9%87-%D9%85%D8%AC%D8%B3%D9%85-%D9%83%D8%B1%D8%AA%D9%88%D9%86-15625-medium.html" TargetMode="External"/><Relationship Id="rId2" Type="http://schemas.openxmlformats.org/officeDocument/2006/relationships/image" Target="../media/image68.jpg"/><Relationship Id="rId16"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hyperlink" Target="https://bronxstars.wikispaces.com/Bryan%20Coca" TargetMode="External"/><Relationship Id="rId5" Type="http://schemas.openxmlformats.org/officeDocument/2006/relationships/hyperlink" Target="http://www.clipshrine.com/Happy-fish-9684-medium.html" TargetMode="External"/><Relationship Id="rId15" Type="http://schemas.openxmlformats.org/officeDocument/2006/relationships/hyperlink" Target="http://www.clipshrine.com/Globe-Fish-Cartoon-Suprised-4409-medium.html" TargetMode="External"/><Relationship Id="rId10" Type="http://schemas.openxmlformats.org/officeDocument/2006/relationships/image" Target="../media/image72.png"/><Relationship Id="rId19" Type="http://schemas.openxmlformats.org/officeDocument/2006/relationships/hyperlink" Target="http://www.clipshrine.com/tropical-fish-8461-medium.html" TargetMode="External"/><Relationship Id="rId4" Type="http://schemas.openxmlformats.org/officeDocument/2006/relationships/image" Target="../media/image69.png"/><Relationship Id="rId9" Type="http://schemas.openxmlformats.org/officeDocument/2006/relationships/hyperlink" Target="https://www.flickr.com/photos/bycp/5631154913/" TargetMode="External"/><Relationship Id="rId14" Type="http://schemas.openxmlformats.org/officeDocument/2006/relationships/image" Target="../media/image7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79.tmp"/><Relationship Id="rId2" Type="http://schemas.openxmlformats.org/officeDocument/2006/relationships/image" Target="../media/image78.tmp"/><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slideLayout" Target="../slideLayouts/slideLayout2.xml"/><Relationship Id="rId1" Type="http://schemas.openxmlformats.org/officeDocument/2006/relationships/video" Target="https://www.youtube.com/embed/Za1o77jAnbw?feature=oembed" TargetMode="External"/></Relationships>
</file>

<file path=ppt/slides/_rels/slide12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86.png"/></Relationships>
</file>

<file path=ppt/slides/_rels/slide12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126.xml.rels><?xml version="1.0" encoding="UTF-8" standalone="yes"?>
<Relationships xmlns="http://schemas.openxmlformats.org/package/2006/relationships"><Relationship Id="rId3" Type="http://schemas.openxmlformats.org/officeDocument/2006/relationships/hyperlink" Target="https://improvement.nhs.uk/documents/2748/NHS_MAKING_DATA_COUNT_FINAL.pdf" TargetMode="External"/><Relationship Id="rId2" Type="http://schemas.openxmlformats.org/officeDocument/2006/relationships/hyperlink" Target="https://improvement.nhs.uk/resources/making-data-count/" TargetMode="Externa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12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hyperlink" Target="https://www.youtube.com/watch?v=_OlvOek7VV4&amp;feature=youtu.be"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0.xml.rels><?xml version="1.0" encoding="UTF-8" standalone="yes"?>
<Relationships xmlns="http://schemas.openxmlformats.org/package/2006/relationships"><Relationship Id="rId2" Type="http://schemas.openxmlformats.org/officeDocument/2006/relationships/hyperlink" Target="https://www.youtube.com/watch?v=_OlvOek7VV4&amp;feature=youtu.be" TargetMode="Externa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image" Target="../media/image97.WMF"/><Relationship Id="rId1" Type="http://schemas.openxmlformats.org/officeDocument/2006/relationships/slideLayout" Target="../slideLayouts/slideLayout7.xml"/><Relationship Id="rId5" Type="http://schemas.openxmlformats.org/officeDocument/2006/relationships/image" Target="../media/image100.WMF"/><Relationship Id="rId4" Type="http://schemas.openxmlformats.org/officeDocument/2006/relationships/image" Target="../media/image99.PNG"/></Relationships>
</file>

<file path=ppt/slides/_rels/slide13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hyperlink" Target="https://commons.m.wikimedia.org/wiki/Category:Kitchen_images_with_transparent_background" TargetMode="External"/><Relationship Id="rId7" Type="http://schemas.openxmlformats.org/officeDocument/2006/relationships/hyperlink" Target="http://i-pv.org/intro_ipv_alt5.html" TargetMode="Externa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hyperlink" Target="https://www.lffl.org/2016/11/tea-time-piccolo-timer-per-il-vostro-desktop.html" TargetMode="External"/><Relationship Id="rId4" Type="http://schemas.openxmlformats.org/officeDocument/2006/relationships/image" Target="../media/image105.png"/></Relationships>
</file>

<file path=ppt/slides/_rels/slide148.xml.rels><?xml version="1.0" encoding="UTF-8" standalone="yes"?>
<Relationships xmlns="http://schemas.openxmlformats.org/package/2006/relationships"><Relationship Id="rId8" Type="http://schemas.openxmlformats.org/officeDocument/2006/relationships/image" Target="../media/image109.jpg"/><Relationship Id="rId3" Type="http://schemas.microsoft.com/office/2007/relationships/hdphoto" Target="../media/hdphoto1.wdp"/><Relationship Id="rId7" Type="http://schemas.openxmlformats.org/officeDocument/2006/relationships/hyperlink" Target="http://commons.wikimedia.org/wiki/File:AWS_Simple_Icons_Networking_Amazon_Elastic_Load_Balancer.svg" TargetMode="External"/><Relationship Id="rId2" Type="http://schemas.openxmlformats.org/officeDocument/2006/relationships/image" Target="../media/image107.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08.png"/><Relationship Id="rId4" Type="http://schemas.openxmlformats.org/officeDocument/2006/relationships/hyperlink" Target="https://www.lffl.org/2016/11/tea-time-piccolo-timer-per-il-vostro-desktop.html" TargetMode="External"/><Relationship Id="rId9" Type="http://schemas.openxmlformats.org/officeDocument/2006/relationships/hyperlink" Target="http://organiclaziness58.wikidot.com/blog:_start/date/2016.2" TargetMode="External"/></Relationships>
</file>

<file path=ppt/slides/_rels/slide149.xml.rels><?xml version="1.0" encoding="UTF-8" standalone="yes"?>
<Relationships xmlns="http://schemas.openxmlformats.org/package/2006/relationships"><Relationship Id="rId3" Type="http://schemas.openxmlformats.org/officeDocument/2006/relationships/hyperlink" Target="https://www.lffl.org/2016/11/tea-time-piccolo-timer-per-il-vostro-desktop.html" TargetMode="External"/><Relationship Id="rId7" Type="http://schemas.openxmlformats.org/officeDocument/2006/relationships/hyperlink" Target="http://organiclaziness58.wikidot.com/blog:_start/date/2016.2" TargetMode="External"/><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09.jpg"/><Relationship Id="rId5" Type="http://schemas.openxmlformats.org/officeDocument/2006/relationships/hyperlink" Target="http://www.edrm.net/projects/metrics/metrics-model" TargetMode="External"/><Relationship Id="rId4" Type="http://schemas.openxmlformats.org/officeDocument/2006/relationships/image" Target="../media/image110.png"/></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11.tmp"/><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155.xml.rels><?xml version="1.0" encoding="UTF-8" standalone="yes"?>
<Relationships xmlns="http://schemas.openxmlformats.org/package/2006/relationships"><Relationship Id="rId2" Type="http://schemas.openxmlformats.org/officeDocument/2006/relationships/image" Target="../media/image114.tmp"/><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15.tmp"/><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16.tmp"/><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17.tmp"/><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18.tmp"/><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19.tmp"/><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20.tmp"/><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hyperlink" Target="https://commons.m.wikimedia.org/wiki/Category:Kitchen_images_with_transparent_background" TargetMode="External"/><Relationship Id="rId7" Type="http://schemas.openxmlformats.org/officeDocument/2006/relationships/hyperlink" Target="http://i-pv.org/intro_ipv_alt5.html" TargetMode="Externa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hyperlink" Target="https://www.lffl.org/2016/11/tea-time-piccolo-timer-per-il-vostro-desktop.html" TargetMode="External"/><Relationship Id="rId4" Type="http://schemas.openxmlformats.org/officeDocument/2006/relationships/image" Target="../media/image105.png"/></Relationships>
</file>

<file path=ppt/slides/_rels/slide165.xml.rels><?xml version="1.0" encoding="UTF-8" standalone="yes"?>
<Relationships xmlns="http://schemas.openxmlformats.org/package/2006/relationships"><Relationship Id="rId3" Type="http://schemas.openxmlformats.org/officeDocument/2006/relationships/hyperlink" Target="https://commons.m.wikimedia.org/wiki/Category:Kitchen_images_with_transparent_background" TargetMode="External"/><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hyperlink" Target="https://commons.m.wikimedia.org/wiki/Category:Kitchen_images_with_transparent_background" TargetMode="External"/><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21.tmp"/><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hyperlink" Target="https://commons.m.wikimedia.org/wiki/Category:Kitchen_images_with_transparent_background" TargetMode="External"/><Relationship Id="rId4" Type="http://schemas.openxmlformats.org/officeDocument/2006/relationships/image" Target="../media/image104.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hyperlink" Target="https://www.lffl.org/2016/11/tea-time-piccolo-timer-per-il-vostro-desktop.html" TargetMode="External"/><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hyperlink" Target="https://www.lffl.org/2016/11/tea-time-piccolo-timer-per-il-vostro-desktop.html" TargetMode="External"/><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26.tmp"/><Relationship Id="rId4" Type="http://schemas.openxmlformats.org/officeDocument/2006/relationships/image" Target="../media/image125.tmp"/></Relationships>
</file>

<file path=ppt/slides/_rels/slide17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i-pv.org/intro_ipv_alt5.html" TargetMode="External"/></Relationships>
</file>

<file path=ppt/slides/_rels/slide173.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9.tmp"/><Relationship Id="rId5" Type="http://schemas.openxmlformats.org/officeDocument/2006/relationships/image" Target="../media/image128.tmp"/><Relationship Id="rId4" Type="http://schemas.openxmlformats.org/officeDocument/2006/relationships/hyperlink" Target="http://i-pv.org/intro_ipv_alt5.html" TargetMode="External"/></Relationships>
</file>

<file path=ppt/slides/_rels/slide175.xml.rels><?xml version="1.0" encoding="UTF-8" standalone="yes"?>
<Relationships xmlns="http://schemas.openxmlformats.org/package/2006/relationships"><Relationship Id="rId8" Type="http://schemas.openxmlformats.org/officeDocument/2006/relationships/image" Target="../media/image109.jpg"/><Relationship Id="rId3" Type="http://schemas.microsoft.com/office/2007/relationships/hdphoto" Target="../media/hdphoto1.wdp"/><Relationship Id="rId7" Type="http://schemas.openxmlformats.org/officeDocument/2006/relationships/hyperlink" Target="http://commons.wikimedia.org/wiki/File:AWS_Simple_Icons_Networking_Amazon_Elastic_Load_Balancer.svg" TargetMode="External"/><Relationship Id="rId2" Type="http://schemas.openxmlformats.org/officeDocument/2006/relationships/image" Target="../media/image107.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08.png"/><Relationship Id="rId4" Type="http://schemas.openxmlformats.org/officeDocument/2006/relationships/hyperlink" Target="https://www.lffl.org/2016/11/tea-time-piccolo-timer-per-il-vostro-desktop.html" TargetMode="External"/><Relationship Id="rId9" Type="http://schemas.openxmlformats.org/officeDocument/2006/relationships/hyperlink" Target="http://organiclaziness58.wikidot.com/blog:_start/date/2016.2" TargetMode="External"/></Relationships>
</file>

<file path=ppt/slides/_rels/slide176.xml.rels><?xml version="1.0" encoding="UTF-8" standalone="yes"?>
<Relationships xmlns="http://schemas.openxmlformats.org/package/2006/relationships"><Relationship Id="rId3" Type="http://schemas.openxmlformats.org/officeDocument/2006/relationships/hyperlink" Target="http://organiclaziness58.wikidot.com/blog:_start/date/2016.2" TargetMode="External"/><Relationship Id="rId2" Type="http://schemas.openxmlformats.org/officeDocument/2006/relationships/image" Target="../media/image109.jp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hyperlink" Target="http://organiclaziness58.wikidot.com/blog:_start/date/2016.2" TargetMode="External"/><Relationship Id="rId2" Type="http://schemas.openxmlformats.org/officeDocument/2006/relationships/image" Target="../media/image109.jp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7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hyperlink" Target="http://commons.wikimedia.org/wiki/File:AWS_Simple_Icons_Networking_Amazon_Elastic_Load_Balancer.svg" TargetMode="External"/></Relationships>
</file>

<file path=ppt/slides/_rels/slide17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8.png"/><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hyperlink" Target="http://commons.wikimedia.org/wiki/File:AWS_Simple_Icons_Networking_Amazon_Elastic_Load_Balancer.svg"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8.png"/><Relationship Id="rId1" Type="http://schemas.openxmlformats.org/officeDocument/2006/relationships/slideLayout" Target="../slideLayouts/slideLayout2.xml"/><Relationship Id="rId5" Type="http://schemas.openxmlformats.org/officeDocument/2006/relationships/image" Target="../media/image132.tmp"/><Relationship Id="rId4" Type="http://schemas.openxmlformats.org/officeDocument/2006/relationships/hyperlink" Target="http://commons.wikimedia.org/wiki/File:AWS_Simple_Icons_Networking_Amazon_Elastic_Load_Balancer.svg" TargetMode="External"/></Relationships>
</file>

<file path=ppt/slides/_rels/slide18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hyperlink" Target="https://www.lffl.org/2016/11/tea-time-piccolo-timer-per-il-vostro-desktop.html" TargetMode="External"/></Relationships>
</file>

<file path=ppt/slides/_rels/slide18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33.tmp"/><Relationship Id="rId1" Type="http://schemas.openxmlformats.org/officeDocument/2006/relationships/slideLayout" Target="../slideLayouts/slideLayout2.xml"/><Relationship Id="rId5" Type="http://schemas.openxmlformats.org/officeDocument/2006/relationships/hyperlink" Target="https://www.lffl.org/2016/11/tea-time-piccolo-timer-per-il-vostro-desktop.html" TargetMode="External"/><Relationship Id="rId4" Type="http://schemas.microsoft.com/office/2007/relationships/hdphoto" Target="../media/hdphoto1.wdp"/></Relationships>
</file>

<file path=ppt/slides/_rels/slide18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35.tmp"/><Relationship Id="rId5" Type="http://schemas.openxmlformats.org/officeDocument/2006/relationships/image" Target="../media/image134.tmp"/><Relationship Id="rId4" Type="http://schemas.openxmlformats.org/officeDocument/2006/relationships/hyperlink" Target="https://www.lffl.org/2016/11/tea-time-piccolo-timer-per-il-vostro-desktop.html" TargetMode="External"/></Relationships>
</file>

<file path=ppt/slides/_rels/slide184.xml.rels><?xml version="1.0" encoding="UTF-8" standalone="yes"?>
<Relationships xmlns="http://schemas.openxmlformats.org/package/2006/relationships"><Relationship Id="rId3" Type="http://schemas.openxmlformats.org/officeDocument/2006/relationships/hyperlink" Target="https://www.lffl.org/2016/11/tea-time-piccolo-timer-per-il-vostro-desktop.html" TargetMode="External"/><Relationship Id="rId7" Type="http://schemas.openxmlformats.org/officeDocument/2006/relationships/hyperlink" Target="http://organiclaziness58.wikidot.com/blog:_start/date/2016.2" TargetMode="External"/><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09.jpg"/><Relationship Id="rId5" Type="http://schemas.openxmlformats.org/officeDocument/2006/relationships/hyperlink" Target="http://www.edrm.net/projects/metrics/metrics-model" TargetMode="External"/><Relationship Id="rId4" Type="http://schemas.openxmlformats.org/officeDocument/2006/relationships/image" Target="../media/image110.png"/></Relationships>
</file>

<file path=ppt/slides/_rels/slide185.xml.rels><?xml version="1.0" encoding="UTF-8" standalone="yes"?>
<Relationships xmlns="http://schemas.openxmlformats.org/package/2006/relationships"><Relationship Id="rId3" Type="http://schemas.openxmlformats.org/officeDocument/2006/relationships/hyperlink" Target="http://organiclaziness58.wikidot.com/blog:_start/date/2016.2" TargetMode="External"/><Relationship Id="rId2" Type="http://schemas.openxmlformats.org/officeDocument/2006/relationships/image" Target="../media/image109.jp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hyperlink" Target="https://www.lffl.org/2016/11/tea-time-piccolo-timer-per-il-vostro-desktop.html" TargetMode="External"/><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hyperlink" Target="https://www.lffl.org/2016/11/tea-time-piccolo-timer-per-il-vostro-desktop.html" TargetMode="External"/><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hyperlink" Target="http://www.edrm.net/projects/metrics/metrics-model" TargetMode="External"/><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png"/><Relationship Id="rId7" Type="http://schemas.openxmlformats.org/officeDocument/2006/relationships/image" Target="../media/image142.tmp"/><Relationship Id="rId2" Type="http://schemas.openxmlformats.org/officeDocument/2006/relationships/image" Target="../media/image137.png"/><Relationship Id="rId1" Type="http://schemas.openxmlformats.org/officeDocument/2006/relationships/slideLayout" Target="../slideLayouts/slideLayout7.xml"/><Relationship Id="rId6" Type="http://schemas.openxmlformats.org/officeDocument/2006/relationships/image" Target="../media/image141.tmp"/><Relationship Id="rId5" Type="http://schemas.openxmlformats.org/officeDocument/2006/relationships/image" Target="../media/image140.tmp"/><Relationship Id="rId10" Type="http://schemas.openxmlformats.org/officeDocument/2006/relationships/image" Target="../media/image145.tmp"/><Relationship Id="rId4" Type="http://schemas.openxmlformats.org/officeDocument/2006/relationships/image" Target="../media/image139.tmp"/><Relationship Id="rId9" Type="http://schemas.openxmlformats.org/officeDocument/2006/relationships/image" Target="../media/image144.tmp"/></Relationships>
</file>

<file path=ppt/slides/_rels/slide195.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image" Target="../media/image146.png"/><Relationship Id="rId1" Type="http://schemas.openxmlformats.org/officeDocument/2006/relationships/slideLayout" Target="../slideLayouts/slideLayout5.xml"/><Relationship Id="rId6" Type="http://schemas.openxmlformats.org/officeDocument/2006/relationships/image" Target="../media/image150.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196.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hyperlink" Target="http://bit.ly/ForecastingExercise"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8.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7.xml"/><Relationship Id="rId1" Type="http://schemas.openxmlformats.org/officeDocument/2006/relationships/video" Target="https://www.youtube.com/embed/IGQmdoK_ZfY?feature=oembed"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www.statisticshowto.datasciencecentral.com/misleading-graphs/" TargetMode="External"/><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hyperlink" Target="https://www.statisticshowto.datasciencecentral.com/misleading-graphs/"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bit.ly/SimResources" TargetMode="External"/><Relationship Id="rId2" Type="http://schemas.openxmlformats.org/officeDocument/2006/relationships/hyperlink" Target="mailto:troy.magennis@focusedobjective.com"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photos.google.com/share/AF1QipOsge9krcbmO5qj6mzjFbG4WfUL6jYVayXTqBO_BclqUEB94mZrWw-E9-o-Q_pHMQ?key=Tk04RW9oVDZxcC05UEIzRTRYcVJqeXNjb1o4NFpn" TargetMode="External"/><Relationship Id="rId2" Type="http://schemas.openxmlformats.org/officeDocument/2006/relationships/hyperlink" Target="https://www.vizwiz.com/2018/07/visual-vocabulary.html" TargetMode="Externa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6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hyperlink" Target="mailto:Troy.Magennis@focusedobjective.com"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C3881-C572-4480-8FB0-A9CF681195BC}"/>
              </a:ext>
            </a:extLst>
          </p:cNvPr>
          <p:cNvSpPr>
            <a:spLocks noGrp="1"/>
          </p:cNvSpPr>
          <p:nvPr>
            <p:ph type="ctrTitle"/>
          </p:nvPr>
        </p:nvSpPr>
        <p:spPr/>
        <p:txBody>
          <a:bodyPr/>
          <a:lstStyle/>
          <a:p>
            <a:r>
              <a:rPr lang="en-US" dirty="0"/>
              <a:t>Forecasting using Data</a:t>
            </a:r>
          </a:p>
        </p:txBody>
      </p:sp>
      <p:sp>
        <p:nvSpPr>
          <p:cNvPr id="3" name="Subtitle 2">
            <a:extLst>
              <a:ext uri="{FF2B5EF4-FFF2-40B4-BE49-F238E27FC236}">
                <a16:creationId xmlns:a16="http://schemas.microsoft.com/office/drawing/2014/main" id="{7F5AD139-4B80-4C93-8188-2366027E4292}"/>
              </a:ext>
            </a:extLst>
          </p:cNvPr>
          <p:cNvSpPr>
            <a:spLocks noGrp="1"/>
          </p:cNvSpPr>
          <p:nvPr>
            <p:ph type="subTitle" idx="1"/>
          </p:nvPr>
        </p:nvSpPr>
        <p:spPr/>
        <p:txBody>
          <a:bodyPr>
            <a:normAutofit fontScale="77500" lnSpcReduction="20000"/>
          </a:bodyPr>
          <a:lstStyle/>
          <a:p>
            <a:r>
              <a:rPr lang="en-US" dirty="0"/>
              <a:t>London</a:t>
            </a:r>
          </a:p>
          <a:p>
            <a:r>
              <a:rPr lang="en-US" dirty="0"/>
              <a:t>July 2019</a:t>
            </a:r>
          </a:p>
          <a:p>
            <a:endParaRPr lang="en-US" dirty="0"/>
          </a:p>
          <a:p>
            <a:r>
              <a:rPr lang="en-US" dirty="0">
                <a:hlinkClick r:id="rId2"/>
              </a:rPr>
              <a:t>Troy.Magennis@focusedobjective.com</a:t>
            </a:r>
            <a:endParaRPr lang="en-US" dirty="0"/>
          </a:p>
          <a:p>
            <a:r>
              <a:rPr lang="en-US" dirty="0"/>
              <a:t>@</a:t>
            </a:r>
            <a:r>
              <a:rPr lang="en-US" dirty="0" err="1"/>
              <a:t>t_magennis</a:t>
            </a:r>
            <a:endParaRPr lang="en-US" dirty="0"/>
          </a:p>
          <a:p>
            <a:endParaRPr lang="en-US" dirty="0"/>
          </a:p>
        </p:txBody>
      </p:sp>
    </p:spTree>
    <p:extLst>
      <p:ext uri="{BB962C8B-B14F-4D97-AF65-F5344CB8AC3E}">
        <p14:creationId xmlns:p14="http://schemas.microsoft.com/office/powerpoint/2010/main" val="838437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873297-D25B-4D48-9C28-F31B2E53234C}"/>
              </a:ext>
            </a:extLst>
          </p:cNvPr>
          <p:cNvSpPr>
            <a:spLocks noGrp="1"/>
          </p:cNvSpPr>
          <p:nvPr>
            <p:ph type="title"/>
          </p:nvPr>
        </p:nvSpPr>
        <p:spPr/>
        <p:txBody>
          <a:bodyPr/>
          <a:lstStyle/>
          <a:p>
            <a:r>
              <a:rPr lang="en-US" dirty="0"/>
              <a:t>Agile Probabilistic Forecasting</a:t>
            </a:r>
          </a:p>
        </p:txBody>
      </p:sp>
      <p:sp>
        <p:nvSpPr>
          <p:cNvPr id="5" name="Text Placeholder 4">
            <a:extLst>
              <a:ext uri="{FF2B5EF4-FFF2-40B4-BE49-F238E27FC236}">
                <a16:creationId xmlns:a16="http://schemas.microsoft.com/office/drawing/2014/main" id="{83D07EB8-98A2-4F01-9CB3-0918C4FBD706}"/>
              </a:ext>
            </a:extLst>
          </p:cNvPr>
          <p:cNvSpPr>
            <a:spLocks noGrp="1"/>
          </p:cNvSpPr>
          <p:nvPr>
            <p:ph type="body" idx="1"/>
          </p:nvPr>
        </p:nvSpPr>
        <p:spPr/>
        <p:txBody>
          <a:bodyPr/>
          <a:lstStyle/>
          <a:p>
            <a:r>
              <a:rPr lang="en-US" dirty="0"/>
              <a:t>Forecasting Agile projects using probabilistic techniques</a:t>
            </a:r>
          </a:p>
        </p:txBody>
      </p:sp>
    </p:spTree>
    <p:extLst>
      <p:ext uri="{BB962C8B-B14F-4D97-AF65-F5344CB8AC3E}">
        <p14:creationId xmlns:p14="http://schemas.microsoft.com/office/powerpoint/2010/main" val="87693088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 2: Backlog Rate versus Delivery Rate</a:t>
            </a:r>
          </a:p>
        </p:txBody>
      </p:sp>
      <p:sp>
        <p:nvSpPr>
          <p:cNvPr id="11" name="Isosceles Triangle 10"/>
          <p:cNvSpPr/>
          <p:nvPr/>
        </p:nvSpPr>
        <p:spPr>
          <a:xfrm>
            <a:off x="243278" y="1802527"/>
            <a:ext cx="1828801" cy="11912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Feature</a:t>
            </a:r>
          </a:p>
        </p:txBody>
      </p:sp>
      <p:sp>
        <p:nvSpPr>
          <p:cNvPr id="12" name="Oval 11"/>
          <p:cNvSpPr/>
          <p:nvPr/>
        </p:nvSpPr>
        <p:spPr>
          <a:xfrm>
            <a:off x="243278" y="3412909"/>
            <a:ext cx="1535186" cy="153518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Feature</a:t>
            </a:r>
          </a:p>
        </p:txBody>
      </p:sp>
      <p:sp>
        <p:nvSpPr>
          <p:cNvPr id="13" name="Heart 12"/>
          <p:cNvSpPr/>
          <p:nvPr/>
        </p:nvSpPr>
        <p:spPr>
          <a:xfrm>
            <a:off x="343946" y="5367241"/>
            <a:ext cx="1434518" cy="1212209"/>
          </a:xfrm>
          <a:prstGeom prst="hear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Feature</a:t>
            </a:r>
          </a:p>
        </p:txBody>
      </p:sp>
      <p:sp>
        <p:nvSpPr>
          <p:cNvPr id="14" name="Isosceles Triangle 13"/>
          <p:cNvSpPr/>
          <p:nvPr/>
        </p:nvSpPr>
        <p:spPr>
          <a:xfrm>
            <a:off x="3516383" y="1802527"/>
            <a:ext cx="1005284" cy="65481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5" name="Isosceles Triangle 14"/>
          <p:cNvSpPr/>
          <p:nvPr/>
        </p:nvSpPr>
        <p:spPr>
          <a:xfrm>
            <a:off x="4675462" y="1802527"/>
            <a:ext cx="1005284" cy="65481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Isosceles Triangle 15"/>
          <p:cNvSpPr/>
          <p:nvPr/>
        </p:nvSpPr>
        <p:spPr>
          <a:xfrm>
            <a:off x="3516383" y="2536305"/>
            <a:ext cx="1005284" cy="65481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7" name="Isosceles Triangle 16"/>
          <p:cNvSpPr/>
          <p:nvPr/>
        </p:nvSpPr>
        <p:spPr>
          <a:xfrm>
            <a:off x="7851396" y="1802528"/>
            <a:ext cx="611279" cy="39817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1a</a:t>
            </a:r>
          </a:p>
        </p:txBody>
      </p:sp>
      <p:sp>
        <p:nvSpPr>
          <p:cNvPr id="18" name="Isosceles Triangle 17"/>
          <p:cNvSpPr/>
          <p:nvPr/>
        </p:nvSpPr>
        <p:spPr>
          <a:xfrm>
            <a:off x="8716861" y="1802528"/>
            <a:ext cx="611279" cy="39817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1b</a:t>
            </a:r>
          </a:p>
        </p:txBody>
      </p:sp>
      <p:sp>
        <p:nvSpPr>
          <p:cNvPr id="19" name="Isosceles Triangle 18"/>
          <p:cNvSpPr/>
          <p:nvPr/>
        </p:nvSpPr>
        <p:spPr>
          <a:xfrm>
            <a:off x="9508919" y="1765558"/>
            <a:ext cx="1005284" cy="65481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Isosceles Triangle 19"/>
          <p:cNvSpPr/>
          <p:nvPr/>
        </p:nvSpPr>
        <p:spPr>
          <a:xfrm>
            <a:off x="7851396" y="2536305"/>
            <a:ext cx="611279" cy="39817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3a</a:t>
            </a:r>
          </a:p>
        </p:txBody>
      </p:sp>
      <p:sp>
        <p:nvSpPr>
          <p:cNvPr id="21" name="Isosceles Triangle 20"/>
          <p:cNvSpPr/>
          <p:nvPr/>
        </p:nvSpPr>
        <p:spPr>
          <a:xfrm>
            <a:off x="8716861" y="2536305"/>
            <a:ext cx="611279" cy="39817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3b</a:t>
            </a:r>
          </a:p>
        </p:txBody>
      </p:sp>
      <p:sp>
        <p:nvSpPr>
          <p:cNvPr id="22" name="Isosceles Triangle 21"/>
          <p:cNvSpPr/>
          <p:nvPr/>
        </p:nvSpPr>
        <p:spPr>
          <a:xfrm>
            <a:off x="9705921" y="2536305"/>
            <a:ext cx="611279" cy="39817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3c</a:t>
            </a:r>
          </a:p>
        </p:txBody>
      </p:sp>
      <p:sp>
        <p:nvSpPr>
          <p:cNvPr id="23" name="TextBox 22"/>
          <p:cNvSpPr txBox="1"/>
          <p:nvPr/>
        </p:nvSpPr>
        <p:spPr>
          <a:xfrm>
            <a:off x="678456" y="1294257"/>
            <a:ext cx="1870745" cy="369332"/>
          </a:xfrm>
          <a:prstGeom prst="rect">
            <a:avLst/>
          </a:prstGeom>
          <a:noFill/>
        </p:spPr>
        <p:txBody>
          <a:bodyPr wrap="square" rtlCol="0">
            <a:spAutoFit/>
          </a:bodyPr>
          <a:lstStyle/>
          <a:p>
            <a:r>
              <a:rPr lang="en-US" b="1" dirty="0"/>
              <a:t>Features</a:t>
            </a:r>
          </a:p>
        </p:txBody>
      </p:sp>
      <p:sp>
        <p:nvSpPr>
          <p:cNvPr id="24" name="TextBox 23"/>
          <p:cNvSpPr txBox="1"/>
          <p:nvPr/>
        </p:nvSpPr>
        <p:spPr>
          <a:xfrm>
            <a:off x="3778191" y="1347112"/>
            <a:ext cx="1870745" cy="369332"/>
          </a:xfrm>
          <a:prstGeom prst="rect">
            <a:avLst/>
          </a:prstGeom>
          <a:noFill/>
        </p:spPr>
        <p:txBody>
          <a:bodyPr wrap="square" rtlCol="0">
            <a:spAutoFit/>
          </a:bodyPr>
          <a:lstStyle/>
          <a:p>
            <a:r>
              <a:rPr lang="en-US" b="1" dirty="0"/>
              <a:t>Estimated Stories</a:t>
            </a:r>
          </a:p>
        </p:txBody>
      </p:sp>
      <p:sp>
        <p:nvSpPr>
          <p:cNvPr id="25" name="TextBox 24"/>
          <p:cNvSpPr txBox="1"/>
          <p:nvPr/>
        </p:nvSpPr>
        <p:spPr>
          <a:xfrm>
            <a:off x="7369939" y="1290770"/>
            <a:ext cx="3389012" cy="369332"/>
          </a:xfrm>
          <a:prstGeom prst="rect">
            <a:avLst/>
          </a:prstGeom>
          <a:noFill/>
        </p:spPr>
        <p:txBody>
          <a:bodyPr wrap="square" rtlCol="0">
            <a:spAutoFit/>
          </a:bodyPr>
          <a:lstStyle/>
          <a:p>
            <a:r>
              <a:rPr lang="en-US" b="1" dirty="0"/>
              <a:t>Implemented Stories and Defects</a:t>
            </a:r>
          </a:p>
        </p:txBody>
      </p:sp>
      <p:sp>
        <p:nvSpPr>
          <p:cNvPr id="26" name="Oval 25"/>
          <p:cNvSpPr/>
          <p:nvPr/>
        </p:nvSpPr>
        <p:spPr>
          <a:xfrm>
            <a:off x="4019025" y="3373627"/>
            <a:ext cx="1535186" cy="153518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7" name="Oval 26"/>
          <p:cNvSpPr/>
          <p:nvPr/>
        </p:nvSpPr>
        <p:spPr>
          <a:xfrm>
            <a:off x="7859226" y="3300056"/>
            <a:ext cx="814991" cy="70427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a:t>
            </a:r>
          </a:p>
        </p:txBody>
      </p:sp>
      <p:sp>
        <p:nvSpPr>
          <p:cNvPr id="28" name="Oval 27"/>
          <p:cNvSpPr/>
          <p:nvPr/>
        </p:nvSpPr>
        <p:spPr>
          <a:xfrm>
            <a:off x="9186645" y="3300056"/>
            <a:ext cx="814991" cy="70427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1b</a:t>
            </a:r>
          </a:p>
        </p:txBody>
      </p:sp>
      <p:sp>
        <p:nvSpPr>
          <p:cNvPr id="29" name="Heart 28"/>
          <p:cNvSpPr/>
          <p:nvPr/>
        </p:nvSpPr>
        <p:spPr>
          <a:xfrm>
            <a:off x="3406628" y="5024978"/>
            <a:ext cx="980814" cy="828816"/>
          </a:xfrm>
          <a:prstGeom prst="hear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0" name="Heart 29"/>
          <p:cNvSpPr/>
          <p:nvPr/>
        </p:nvSpPr>
        <p:spPr>
          <a:xfrm>
            <a:off x="4786618" y="5024978"/>
            <a:ext cx="980814" cy="828816"/>
          </a:xfrm>
          <a:prstGeom prst="hear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1" name="Heart 30"/>
          <p:cNvSpPr/>
          <p:nvPr/>
        </p:nvSpPr>
        <p:spPr>
          <a:xfrm>
            <a:off x="7774149" y="4884962"/>
            <a:ext cx="980814" cy="828816"/>
          </a:xfrm>
          <a:prstGeom prst="hear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2" name="Heart 31"/>
          <p:cNvSpPr/>
          <p:nvPr/>
        </p:nvSpPr>
        <p:spPr>
          <a:xfrm>
            <a:off x="9311082" y="4825041"/>
            <a:ext cx="559823" cy="473067"/>
          </a:xfrm>
          <a:prstGeom prst="hear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2a</a:t>
            </a:r>
          </a:p>
        </p:txBody>
      </p:sp>
      <p:sp>
        <p:nvSpPr>
          <p:cNvPr id="33" name="Heart 32"/>
          <p:cNvSpPr/>
          <p:nvPr/>
        </p:nvSpPr>
        <p:spPr>
          <a:xfrm>
            <a:off x="9797720" y="5314512"/>
            <a:ext cx="559823" cy="473067"/>
          </a:xfrm>
          <a:prstGeom prst="hear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2c</a:t>
            </a:r>
          </a:p>
        </p:txBody>
      </p:sp>
      <p:sp>
        <p:nvSpPr>
          <p:cNvPr id="34" name="Heart 33"/>
          <p:cNvSpPr/>
          <p:nvPr/>
        </p:nvSpPr>
        <p:spPr>
          <a:xfrm>
            <a:off x="10147112" y="4825040"/>
            <a:ext cx="559823" cy="473067"/>
          </a:xfrm>
          <a:prstGeom prst="hear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2b</a:t>
            </a:r>
          </a:p>
        </p:txBody>
      </p:sp>
      <p:sp>
        <p:nvSpPr>
          <p:cNvPr id="35" name="TextBox 34"/>
          <p:cNvSpPr txBox="1"/>
          <p:nvPr/>
        </p:nvSpPr>
        <p:spPr>
          <a:xfrm>
            <a:off x="3065885" y="5780782"/>
            <a:ext cx="3219151" cy="1077218"/>
          </a:xfrm>
          <a:prstGeom prst="rect">
            <a:avLst/>
          </a:prstGeom>
          <a:noFill/>
        </p:spPr>
        <p:txBody>
          <a:bodyPr wrap="none" rtlCol="0">
            <a:spAutoFit/>
          </a:bodyPr>
          <a:lstStyle/>
          <a:p>
            <a:r>
              <a:rPr lang="en-US" sz="3200" dirty="0"/>
              <a:t>Actual Backlog </a:t>
            </a:r>
            <a:br>
              <a:rPr lang="en-US" sz="3200" dirty="0"/>
            </a:br>
            <a:r>
              <a:rPr lang="en-US" sz="3200" dirty="0"/>
              <a:t>Rate Delivered = 6</a:t>
            </a:r>
          </a:p>
        </p:txBody>
      </p:sp>
      <p:sp>
        <p:nvSpPr>
          <p:cNvPr id="36" name="TextBox 35"/>
          <p:cNvSpPr txBox="1"/>
          <p:nvPr/>
        </p:nvSpPr>
        <p:spPr>
          <a:xfrm>
            <a:off x="6752195" y="6273225"/>
            <a:ext cx="4738028" cy="584775"/>
          </a:xfrm>
          <a:prstGeom prst="rect">
            <a:avLst/>
          </a:prstGeom>
          <a:noFill/>
        </p:spPr>
        <p:txBody>
          <a:bodyPr wrap="none" rtlCol="0">
            <a:spAutoFit/>
          </a:bodyPr>
          <a:lstStyle/>
          <a:p>
            <a:r>
              <a:rPr lang="en-US" sz="3200" dirty="0"/>
              <a:t>Measured Throughput = 12</a:t>
            </a:r>
          </a:p>
        </p:txBody>
      </p:sp>
    </p:spTree>
    <p:extLst>
      <p:ext uri="{BB962C8B-B14F-4D97-AF65-F5344CB8AC3E}">
        <p14:creationId xmlns:p14="http://schemas.microsoft.com/office/powerpoint/2010/main" val="3646579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500"/>
                                        <p:tgtEl>
                                          <p:spTgt spid="2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500"/>
                                        <p:tgtEl>
                                          <p:spTgt spid="3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500"/>
                                        <p:tgtEl>
                                          <p:spTgt spid="3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fade">
                                      <p:cBhvr>
                                        <p:cTn id="71" dur="500"/>
                                        <p:tgtEl>
                                          <p:spTgt spid="35"/>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4" grpId="0"/>
      <p:bldP spid="25" grpId="0"/>
      <p:bldP spid="26" grpId="0" animBg="1"/>
      <p:bldP spid="27" grpId="0" animBg="1"/>
      <p:bldP spid="28" grpId="0" animBg="1"/>
      <p:bldP spid="29" grpId="0" animBg="1"/>
      <p:bldP spid="30" grpId="0" animBg="1"/>
      <p:bldP spid="31" grpId="0" animBg="1"/>
      <p:bldP spid="32" grpId="0" animBg="1"/>
      <p:bldP spid="33" grpId="0" animBg="1"/>
      <p:bldP spid="34" grpId="0" animBg="1"/>
      <p:bldP spid="35" grpId="0"/>
      <p:bldP spid="36"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 2: Backlog Rate versus Delivery Rate</a:t>
            </a:r>
          </a:p>
        </p:txBody>
      </p:sp>
      <p:sp>
        <p:nvSpPr>
          <p:cNvPr id="3" name="Content Placeholder 2"/>
          <p:cNvSpPr>
            <a:spLocks noGrp="1"/>
          </p:cNvSpPr>
          <p:nvPr>
            <p:ph idx="1"/>
          </p:nvPr>
        </p:nvSpPr>
        <p:spPr/>
        <p:txBody>
          <a:bodyPr/>
          <a:lstStyle/>
          <a:p>
            <a:r>
              <a:rPr lang="en-US" dirty="0"/>
              <a:t>Forecast using the “Completion rate” we may under-forecast</a:t>
            </a:r>
          </a:p>
          <a:p>
            <a:pPr lvl="1"/>
            <a:r>
              <a:rPr lang="en-US" dirty="0"/>
              <a:t>Backlog is Miles per Hour, Completion rate is Kilometers per Hour</a:t>
            </a:r>
          </a:p>
          <a:p>
            <a:r>
              <a:rPr lang="en-US" dirty="0"/>
              <a:t>Normal split rates are between 1 to 3 times (most common seen)</a:t>
            </a:r>
          </a:p>
          <a:p>
            <a:r>
              <a:rPr lang="en-US" dirty="0"/>
              <a:t>This means</a:t>
            </a:r>
          </a:p>
          <a:p>
            <a:pPr lvl="1"/>
            <a:r>
              <a:rPr lang="en-US" dirty="0"/>
              <a:t>If you don’t account for it, you will UNDER-FORECAST by 1 to 3 times!</a:t>
            </a:r>
          </a:p>
          <a:p>
            <a:endParaRPr lang="en-US" dirty="0"/>
          </a:p>
        </p:txBody>
      </p:sp>
      <p:sp>
        <p:nvSpPr>
          <p:cNvPr id="4" name="Footer Placeholder 3"/>
          <p:cNvSpPr>
            <a:spLocks noGrp="1"/>
          </p:cNvSpPr>
          <p:nvPr>
            <p:ph type="ftr" sz="quarter" idx="11"/>
          </p:nvPr>
        </p:nvSpPr>
        <p:spPr/>
        <p:txBody>
          <a:bodyPr/>
          <a:lstStyle/>
          <a:p>
            <a:r>
              <a:rPr lang="en-US"/>
              <a:t>@t_magennis</a:t>
            </a:r>
          </a:p>
        </p:txBody>
      </p:sp>
      <p:pic>
        <p:nvPicPr>
          <p:cNvPr id="12" name="Picture 1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106" y="4455200"/>
            <a:ext cx="10885694" cy="14012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813238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@t_magennis</a:t>
            </a:r>
          </a:p>
        </p:txBody>
      </p:sp>
      <p:pic>
        <p:nvPicPr>
          <p:cNvPr id="6" name="Content Placeholder 5" descr="Screen Clipping"/>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b="44775"/>
          <a:stretch/>
        </p:blipFill>
        <p:spPr>
          <a:xfrm>
            <a:off x="109057" y="148237"/>
            <a:ext cx="8699047" cy="38449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6533" y="4192190"/>
            <a:ext cx="9283157" cy="25044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Arrow: Bent 7"/>
          <p:cNvSpPr/>
          <p:nvPr/>
        </p:nvSpPr>
        <p:spPr>
          <a:xfrm rot="5400000">
            <a:off x="8910006" y="2891478"/>
            <a:ext cx="1178876" cy="1259308"/>
          </a:xfrm>
          <a:prstGeom prst="bentArrow">
            <a:avLst>
              <a:gd name="adj1" fmla="val 21633"/>
              <a:gd name="adj2" fmla="val 25000"/>
              <a:gd name="adj3" fmla="val 25000"/>
              <a:gd name="adj4" fmla="val 359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Callout: Line with Border and Accent Bar 14"/>
          <p:cNvSpPr/>
          <p:nvPr/>
        </p:nvSpPr>
        <p:spPr>
          <a:xfrm>
            <a:off x="9614725" y="1284582"/>
            <a:ext cx="2294965" cy="277906"/>
          </a:xfrm>
          <a:prstGeom prst="accentBorderCallout1">
            <a:avLst>
              <a:gd name="adj1" fmla="val 18750"/>
              <a:gd name="adj2" fmla="val -8333"/>
              <a:gd name="adj3" fmla="val 154435"/>
              <a:gd name="adj4" fmla="val -383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X </a:t>
            </a:r>
            <a:r>
              <a:rPr lang="en-US" sz="2400" b="1" dirty="0"/>
              <a:t>1.6</a:t>
            </a:r>
            <a:r>
              <a:rPr lang="en-US" dirty="0"/>
              <a:t> = 8</a:t>
            </a:r>
          </a:p>
        </p:txBody>
      </p:sp>
      <p:sp>
        <p:nvSpPr>
          <p:cNvPr id="16" name="Callout: Line with Border and Accent Bar 15"/>
          <p:cNvSpPr/>
          <p:nvPr/>
        </p:nvSpPr>
        <p:spPr>
          <a:xfrm>
            <a:off x="9614725" y="1747848"/>
            <a:ext cx="2294965" cy="277906"/>
          </a:xfrm>
          <a:prstGeom prst="accentBorder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X </a:t>
            </a:r>
            <a:r>
              <a:rPr lang="en-US" sz="2400" b="1" dirty="0"/>
              <a:t>1.3</a:t>
            </a:r>
            <a:r>
              <a:rPr lang="en-US" dirty="0"/>
              <a:t> = 4</a:t>
            </a:r>
          </a:p>
        </p:txBody>
      </p:sp>
      <p:sp>
        <p:nvSpPr>
          <p:cNvPr id="17" name="Callout: Line with Border and Accent Bar 16"/>
          <p:cNvSpPr/>
          <p:nvPr/>
        </p:nvSpPr>
        <p:spPr>
          <a:xfrm>
            <a:off x="9614724" y="2211114"/>
            <a:ext cx="2294966" cy="277906"/>
          </a:xfrm>
          <a:prstGeom prst="accentBorderCallout1">
            <a:avLst>
              <a:gd name="adj1" fmla="val 18750"/>
              <a:gd name="adj2" fmla="val -8333"/>
              <a:gd name="adj3" fmla="val 60887"/>
              <a:gd name="adj4" fmla="val -379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 X </a:t>
            </a:r>
            <a:r>
              <a:rPr lang="en-US" sz="2400" b="1" dirty="0"/>
              <a:t>1.25</a:t>
            </a:r>
            <a:r>
              <a:rPr lang="en-US" dirty="0"/>
              <a:t> = 10</a:t>
            </a:r>
          </a:p>
        </p:txBody>
      </p:sp>
    </p:spTree>
    <p:extLst>
      <p:ext uri="{BB962C8B-B14F-4D97-AF65-F5344CB8AC3E}">
        <p14:creationId xmlns:p14="http://schemas.microsoft.com/office/powerpoint/2010/main" val="303426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16" grpId="0" animBg="1"/>
      <p:bldP spid="17"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 3: Ignoring Risks</a:t>
            </a:r>
          </a:p>
        </p:txBody>
      </p:sp>
      <p:sp>
        <p:nvSpPr>
          <p:cNvPr id="3" name="Content Placeholder 2"/>
          <p:cNvSpPr>
            <a:spLocks noGrp="1"/>
          </p:cNvSpPr>
          <p:nvPr>
            <p:ph idx="1"/>
          </p:nvPr>
        </p:nvSpPr>
        <p:spPr/>
        <p:txBody>
          <a:bodyPr/>
          <a:lstStyle/>
          <a:p>
            <a:r>
              <a:rPr lang="en-US" dirty="0"/>
              <a:t>Risk = Work that “might” need to be done but we don’t know yet</a:t>
            </a:r>
          </a:p>
          <a:p>
            <a:endParaRPr lang="en-US" dirty="0"/>
          </a:p>
          <a:p>
            <a:r>
              <a:rPr lang="en-US" dirty="0"/>
              <a:t>Some samples</a:t>
            </a:r>
          </a:p>
          <a:p>
            <a:pPr lvl="1"/>
            <a:r>
              <a:rPr lang="en-US" dirty="0"/>
              <a:t>Fails on Internet Explorer 6, or now Safari on phones</a:t>
            </a:r>
          </a:p>
          <a:p>
            <a:pPr lvl="1"/>
            <a:r>
              <a:rPr lang="en-US" dirty="0"/>
              <a:t>Fails performance testing under load, or uses too much memory</a:t>
            </a:r>
          </a:p>
          <a:p>
            <a:pPr lvl="1"/>
            <a:r>
              <a:rPr lang="en-US" dirty="0"/>
              <a:t>CSS alignment issues with German text translations, things wrap</a:t>
            </a:r>
          </a:p>
          <a:p>
            <a:pPr lvl="1"/>
            <a:r>
              <a:rPr lang="en-US" dirty="0"/>
              <a:t>Production network security blocks traffic, awaiting vendor to fix</a:t>
            </a:r>
          </a:p>
          <a:p>
            <a:pPr lvl="1"/>
            <a:r>
              <a:rPr lang="en-US" dirty="0"/>
              <a:t>Fails on real customer data (we designed for 50 items, they have 500)</a:t>
            </a:r>
          </a:p>
        </p:txBody>
      </p:sp>
      <p:sp>
        <p:nvSpPr>
          <p:cNvPr id="4" name="Footer Placeholder 3"/>
          <p:cNvSpPr>
            <a:spLocks noGrp="1"/>
          </p:cNvSpPr>
          <p:nvPr>
            <p:ph type="ftr" sz="quarter" idx="11"/>
          </p:nvPr>
        </p:nvSpPr>
        <p:spPr/>
        <p:txBody>
          <a:bodyPr/>
          <a:lstStyle/>
          <a:p>
            <a:r>
              <a:rPr lang="en-US"/>
              <a:t>@t_magennis</a:t>
            </a:r>
          </a:p>
        </p:txBody>
      </p:sp>
    </p:spTree>
    <p:extLst>
      <p:ext uri="{BB962C8B-B14F-4D97-AF65-F5344CB8AC3E}">
        <p14:creationId xmlns:p14="http://schemas.microsoft.com/office/powerpoint/2010/main" val="389573954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@t_magennis</a:t>
            </a:r>
          </a:p>
        </p:txBody>
      </p:sp>
      <p:pic>
        <p:nvPicPr>
          <p:cNvPr id="13" name="Picture 1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1488" y="4704114"/>
            <a:ext cx="6861912" cy="1607031"/>
          </a:xfrm>
          <a:prstGeom prst="rect">
            <a:avLst/>
          </a:prstGeom>
        </p:spPr>
      </p:pic>
      <p:pic>
        <p:nvPicPr>
          <p:cNvPr id="15" name="Picture 14" descr="Screen Clipping"/>
          <p:cNvPicPr>
            <a:picLocks noChangeAspect="1"/>
          </p:cNvPicPr>
          <p:nvPr/>
        </p:nvPicPr>
        <p:blipFill rotWithShape="1">
          <a:blip r:embed="rId3">
            <a:extLst>
              <a:ext uri="{28A0092B-C50C-407E-A947-70E740481C1C}">
                <a14:useLocalDpi xmlns:a14="http://schemas.microsoft.com/office/drawing/2010/main" val="0"/>
              </a:ext>
            </a:extLst>
          </a:blip>
          <a:srcRect r="21114" b="11395"/>
          <a:stretch/>
        </p:blipFill>
        <p:spPr>
          <a:xfrm>
            <a:off x="5696057" y="2464024"/>
            <a:ext cx="6401403" cy="14082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Picture 16"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911" y="2193641"/>
            <a:ext cx="4699516" cy="2124161"/>
          </a:xfrm>
          <a:prstGeom prst="rect">
            <a:avLst/>
          </a:prstGeom>
        </p:spPr>
      </p:pic>
      <p:sp>
        <p:nvSpPr>
          <p:cNvPr id="18" name="TextBox 17"/>
          <p:cNvSpPr txBox="1"/>
          <p:nvPr/>
        </p:nvSpPr>
        <p:spPr>
          <a:xfrm>
            <a:off x="7119266" y="768793"/>
            <a:ext cx="2627451" cy="954107"/>
          </a:xfrm>
          <a:prstGeom prst="rect">
            <a:avLst/>
          </a:prstGeom>
          <a:noFill/>
        </p:spPr>
        <p:txBody>
          <a:bodyPr wrap="none" rtlCol="0">
            <a:spAutoFit/>
          </a:bodyPr>
          <a:lstStyle/>
          <a:p>
            <a:r>
              <a:rPr lang="en-US" sz="2800" b="1" dirty="0">
                <a:solidFill>
                  <a:schemeClr val="accent6"/>
                </a:solidFill>
              </a:rPr>
              <a:t>WITH </a:t>
            </a:r>
            <a:br>
              <a:rPr lang="en-US" sz="2800" b="1" dirty="0">
                <a:solidFill>
                  <a:schemeClr val="accent6"/>
                </a:solidFill>
              </a:rPr>
            </a:br>
            <a:r>
              <a:rPr lang="en-US" sz="2800" b="1" dirty="0">
                <a:solidFill>
                  <a:schemeClr val="accent6"/>
                </a:solidFill>
              </a:rPr>
              <a:t>RISKS INCLUDED</a:t>
            </a:r>
          </a:p>
        </p:txBody>
      </p:sp>
      <p:cxnSp>
        <p:nvCxnSpPr>
          <p:cNvPr id="19" name="Straight Connector 18"/>
          <p:cNvCxnSpPr>
            <a:cxnSpLocks/>
          </p:cNvCxnSpPr>
          <p:nvPr/>
        </p:nvCxnSpPr>
        <p:spPr>
          <a:xfrm>
            <a:off x="3375418" y="1792941"/>
            <a:ext cx="0" cy="4854431"/>
          </a:xfrm>
          <a:prstGeom prst="line">
            <a:avLst/>
          </a:prstGeom>
          <a:ln w="57150">
            <a:solidFill>
              <a:schemeClr val="accent2"/>
            </a:solidFill>
          </a:ln>
        </p:spPr>
        <p:style>
          <a:lnRef idx="3">
            <a:schemeClr val="accent2"/>
          </a:lnRef>
          <a:fillRef idx="0">
            <a:schemeClr val="accent2"/>
          </a:fillRef>
          <a:effectRef idx="2">
            <a:schemeClr val="accent2"/>
          </a:effectRef>
          <a:fontRef idx="minor">
            <a:schemeClr val="tx1"/>
          </a:fontRef>
        </p:style>
      </p:cxnSp>
      <p:cxnSp>
        <p:nvCxnSpPr>
          <p:cNvPr id="22" name="Straight Connector 21"/>
          <p:cNvCxnSpPr>
            <a:cxnSpLocks/>
          </p:cNvCxnSpPr>
          <p:nvPr/>
        </p:nvCxnSpPr>
        <p:spPr>
          <a:xfrm>
            <a:off x="5213202" y="1730188"/>
            <a:ext cx="0" cy="4917184"/>
          </a:xfrm>
          <a:prstGeom prst="line">
            <a:avLst/>
          </a:prstGeom>
          <a:ln w="57150">
            <a:solidFill>
              <a:schemeClr val="accent6"/>
            </a:solidFill>
          </a:ln>
        </p:spPr>
        <p:style>
          <a:lnRef idx="3">
            <a:schemeClr val="accent2"/>
          </a:lnRef>
          <a:fillRef idx="0">
            <a:schemeClr val="accent2"/>
          </a:fillRef>
          <a:effectRef idx="2">
            <a:schemeClr val="accent2"/>
          </a:effectRef>
          <a:fontRef idx="minor">
            <a:schemeClr val="tx1"/>
          </a:fontRef>
        </p:style>
      </p:cxnSp>
      <p:sp>
        <p:nvSpPr>
          <p:cNvPr id="25" name="TextBox 24"/>
          <p:cNvSpPr txBox="1"/>
          <p:nvPr/>
        </p:nvSpPr>
        <p:spPr>
          <a:xfrm>
            <a:off x="2799498" y="814960"/>
            <a:ext cx="1930850" cy="861774"/>
          </a:xfrm>
          <a:prstGeom prst="rect">
            <a:avLst/>
          </a:prstGeom>
          <a:noFill/>
        </p:spPr>
        <p:txBody>
          <a:bodyPr wrap="none" rtlCol="0">
            <a:spAutoFit/>
          </a:bodyPr>
          <a:lstStyle/>
          <a:p>
            <a:r>
              <a:rPr lang="en-US" sz="3200" b="1" dirty="0">
                <a:solidFill>
                  <a:schemeClr val="accent2"/>
                </a:solidFill>
              </a:rPr>
              <a:t>27</a:t>
            </a:r>
            <a:r>
              <a:rPr lang="en-US" sz="3200" b="1" baseline="30000" dirty="0">
                <a:solidFill>
                  <a:schemeClr val="accent2"/>
                </a:solidFill>
              </a:rPr>
              <a:t>th</a:t>
            </a:r>
            <a:r>
              <a:rPr lang="en-US" sz="3200" b="1" dirty="0">
                <a:solidFill>
                  <a:schemeClr val="accent2"/>
                </a:solidFill>
              </a:rPr>
              <a:t> May </a:t>
            </a:r>
            <a:br>
              <a:rPr lang="en-US" b="1" dirty="0">
                <a:solidFill>
                  <a:schemeClr val="accent2"/>
                </a:solidFill>
              </a:rPr>
            </a:br>
            <a:r>
              <a:rPr lang="en-US" b="1" dirty="0">
                <a:solidFill>
                  <a:schemeClr val="accent2"/>
                </a:solidFill>
              </a:rPr>
              <a:t>(highest late June)</a:t>
            </a:r>
          </a:p>
        </p:txBody>
      </p:sp>
      <p:sp>
        <p:nvSpPr>
          <p:cNvPr id="26" name="TextBox 25"/>
          <p:cNvSpPr txBox="1"/>
          <p:nvPr/>
        </p:nvSpPr>
        <p:spPr>
          <a:xfrm>
            <a:off x="4847810" y="808473"/>
            <a:ext cx="2271456" cy="861774"/>
          </a:xfrm>
          <a:prstGeom prst="rect">
            <a:avLst/>
          </a:prstGeom>
          <a:noFill/>
        </p:spPr>
        <p:txBody>
          <a:bodyPr wrap="none" rtlCol="0">
            <a:spAutoFit/>
          </a:bodyPr>
          <a:lstStyle/>
          <a:p>
            <a:r>
              <a:rPr lang="en-US" sz="3200" b="1" dirty="0">
                <a:solidFill>
                  <a:schemeClr val="accent6"/>
                </a:solidFill>
              </a:rPr>
              <a:t>24</a:t>
            </a:r>
            <a:r>
              <a:rPr lang="en-US" sz="3200" b="1" baseline="30000" dirty="0">
                <a:solidFill>
                  <a:schemeClr val="accent6"/>
                </a:solidFill>
              </a:rPr>
              <a:t>th</a:t>
            </a:r>
            <a:r>
              <a:rPr lang="en-US" sz="3200" b="1" dirty="0">
                <a:solidFill>
                  <a:schemeClr val="accent6"/>
                </a:solidFill>
              </a:rPr>
              <a:t> June </a:t>
            </a:r>
            <a:br>
              <a:rPr lang="en-US" b="1" dirty="0">
                <a:solidFill>
                  <a:schemeClr val="accent6"/>
                </a:solidFill>
              </a:rPr>
            </a:br>
            <a:r>
              <a:rPr lang="en-US" b="1" dirty="0">
                <a:solidFill>
                  <a:schemeClr val="accent6"/>
                </a:solidFill>
              </a:rPr>
              <a:t>(highest early August)</a:t>
            </a:r>
          </a:p>
        </p:txBody>
      </p:sp>
      <p:sp>
        <p:nvSpPr>
          <p:cNvPr id="30" name="TextBox 29"/>
          <p:cNvSpPr txBox="1"/>
          <p:nvPr/>
        </p:nvSpPr>
        <p:spPr>
          <a:xfrm>
            <a:off x="113316" y="808473"/>
            <a:ext cx="2627451" cy="954107"/>
          </a:xfrm>
          <a:prstGeom prst="rect">
            <a:avLst/>
          </a:prstGeom>
          <a:noFill/>
        </p:spPr>
        <p:txBody>
          <a:bodyPr wrap="none" rtlCol="0">
            <a:spAutoFit/>
          </a:bodyPr>
          <a:lstStyle/>
          <a:p>
            <a:r>
              <a:rPr lang="en-US" sz="2800" b="1" dirty="0">
                <a:solidFill>
                  <a:schemeClr val="accent2"/>
                </a:solidFill>
              </a:rPr>
              <a:t>WITHOUT </a:t>
            </a:r>
            <a:br>
              <a:rPr lang="en-US" sz="2800" b="1" dirty="0">
                <a:solidFill>
                  <a:schemeClr val="accent2"/>
                </a:solidFill>
              </a:rPr>
            </a:br>
            <a:r>
              <a:rPr lang="en-US" sz="2800" b="1" dirty="0">
                <a:solidFill>
                  <a:schemeClr val="accent2"/>
                </a:solidFill>
              </a:rPr>
              <a:t>RISKS INCLUDED</a:t>
            </a:r>
          </a:p>
        </p:txBody>
      </p:sp>
      <p:sp>
        <p:nvSpPr>
          <p:cNvPr id="2" name="TextBox 1"/>
          <p:cNvSpPr txBox="1"/>
          <p:nvPr/>
        </p:nvSpPr>
        <p:spPr>
          <a:xfrm>
            <a:off x="9910261" y="5720000"/>
            <a:ext cx="2003398" cy="646331"/>
          </a:xfrm>
          <a:prstGeom prst="rect">
            <a:avLst/>
          </a:prstGeom>
          <a:noFill/>
        </p:spPr>
        <p:txBody>
          <a:bodyPr wrap="square" rtlCol="0">
            <a:spAutoFit/>
          </a:bodyPr>
          <a:lstStyle/>
          <a:p>
            <a:r>
              <a:rPr lang="en-US" dirty="0"/>
              <a:t>Forecasts shown at 85</a:t>
            </a:r>
            <a:r>
              <a:rPr lang="en-US" baseline="30000" dirty="0"/>
              <a:t>th</a:t>
            </a:r>
            <a:r>
              <a:rPr lang="en-US" dirty="0"/>
              <a:t> Percentile</a:t>
            </a:r>
          </a:p>
        </p:txBody>
      </p:sp>
    </p:spTree>
    <p:extLst>
      <p:ext uri="{BB962C8B-B14F-4D97-AF65-F5344CB8AC3E}">
        <p14:creationId xmlns:p14="http://schemas.microsoft.com/office/powerpoint/2010/main" val="1677421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6"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Bonus fail: High System Utilization</a:t>
            </a:r>
          </a:p>
        </p:txBody>
      </p:sp>
      <p:sp>
        <p:nvSpPr>
          <p:cNvPr id="3" name="Content Placeholder 2"/>
          <p:cNvSpPr>
            <a:spLocks noGrp="1"/>
          </p:cNvSpPr>
          <p:nvPr>
            <p:ph idx="1"/>
          </p:nvPr>
        </p:nvSpPr>
        <p:spPr/>
        <p:txBody>
          <a:bodyPr/>
          <a:lstStyle/>
          <a:p>
            <a:pPr marL="0" indent="0">
              <a:buNone/>
            </a:pPr>
            <a:endParaRPr lang="en-US" dirty="0"/>
          </a:p>
          <a:p>
            <a:endParaRPr lang="en-US" dirty="0"/>
          </a:p>
        </p:txBody>
      </p:sp>
      <p:sp>
        <p:nvSpPr>
          <p:cNvPr id="4" name="Footer Placeholder 3"/>
          <p:cNvSpPr>
            <a:spLocks noGrp="1"/>
          </p:cNvSpPr>
          <p:nvPr>
            <p:ph type="ftr" sz="quarter" idx="11"/>
          </p:nvPr>
        </p:nvSpPr>
        <p:spPr/>
        <p:txBody>
          <a:bodyPr/>
          <a:lstStyle/>
          <a:p>
            <a:r>
              <a:rPr lang="en-US"/>
              <a:t>@t_magennis</a:t>
            </a:r>
          </a:p>
        </p:txBody>
      </p:sp>
      <p:pic>
        <p:nvPicPr>
          <p:cNvPr id="11" name="Picture 10"/>
          <p:cNvPicPr>
            <a:picLocks noChangeAspect="1"/>
          </p:cNvPicPr>
          <p:nvPr/>
        </p:nvPicPr>
        <p:blipFill>
          <a:blip r:embed="rId2"/>
          <a:stretch>
            <a:fillRect/>
          </a:stretch>
        </p:blipFill>
        <p:spPr>
          <a:xfrm>
            <a:off x="6511036" y="1690688"/>
            <a:ext cx="5499989" cy="34935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2" descr="http://www.heapsoffun.com/pictures/20120227/funny_way_to_beat_traffic_jam_m10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766" y="1690688"/>
            <a:ext cx="5853811" cy="35290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p:cNvSpPr txBox="1"/>
          <p:nvPr/>
        </p:nvSpPr>
        <p:spPr>
          <a:xfrm>
            <a:off x="1442123" y="5574885"/>
            <a:ext cx="8762999" cy="523220"/>
          </a:xfrm>
          <a:prstGeom prst="rect">
            <a:avLst/>
          </a:prstGeom>
          <a:noFill/>
        </p:spPr>
        <p:txBody>
          <a:bodyPr wrap="square" rtlCol="0">
            <a:spAutoFit/>
          </a:bodyPr>
          <a:lstStyle/>
          <a:p>
            <a:pPr algn="ctr"/>
            <a:r>
              <a:rPr lang="en-US" sz="2800" b="1" dirty="0"/>
              <a:t>Can’t forecast high utilization systems using item size…</a:t>
            </a:r>
          </a:p>
        </p:txBody>
      </p:sp>
    </p:spTree>
    <p:extLst>
      <p:ext uri="{BB962C8B-B14F-4D97-AF65-F5344CB8AC3E}">
        <p14:creationId xmlns:p14="http://schemas.microsoft.com/office/powerpoint/2010/main" val="1749529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a:graphicFrameLocks/>
          </p:cNvGraphicFramePr>
          <p:nvPr/>
        </p:nvGraphicFramePr>
        <p:xfrm>
          <a:off x="75502" y="469103"/>
          <a:ext cx="12029812" cy="6191075"/>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p:cNvSpPr txBox="1"/>
          <p:nvPr/>
        </p:nvSpPr>
        <p:spPr>
          <a:xfrm>
            <a:off x="1090570" y="731985"/>
            <a:ext cx="4764189" cy="461665"/>
          </a:xfrm>
          <a:prstGeom prst="rect">
            <a:avLst/>
          </a:prstGeom>
          <a:noFill/>
        </p:spPr>
        <p:txBody>
          <a:bodyPr wrap="none" rtlCol="0">
            <a:spAutoFit/>
          </a:bodyPr>
          <a:lstStyle/>
          <a:p>
            <a:r>
              <a:rPr lang="en-US" sz="2400" dirty="0"/>
              <a:t>Throughput per week for 100 teams</a:t>
            </a:r>
          </a:p>
        </p:txBody>
      </p:sp>
      <p:sp>
        <p:nvSpPr>
          <p:cNvPr id="3" name="Rectangle 2"/>
          <p:cNvSpPr/>
          <p:nvPr/>
        </p:nvSpPr>
        <p:spPr>
          <a:xfrm>
            <a:off x="1090570" y="1456532"/>
            <a:ext cx="3472465" cy="14343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pc="50" dirty="0">
                <a:ln w="9525" cmpd="sng">
                  <a:solidFill>
                    <a:schemeClr val="accent1"/>
                  </a:solidFill>
                  <a:prstDash val="solid"/>
                </a:ln>
                <a:solidFill>
                  <a:srgbClr val="70AD47">
                    <a:tint val="1000"/>
                  </a:srgbClr>
                </a:solidFill>
                <a:effectLst>
                  <a:glow rad="38100">
                    <a:schemeClr val="accent1">
                      <a:alpha val="40000"/>
                    </a:schemeClr>
                  </a:glow>
                </a:effectLst>
              </a:rPr>
              <a:t>NOTHING you can estimate poorly will be as DAMAGING as a bad process or poor management policy</a:t>
            </a:r>
          </a:p>
        </p:txBody>
      </p:sp>
    </p:spTree>
    <p:extLst>
      <p:ext uri="{BB962C8B-B14F-4D97-AF65-F5344CB8AC3E}">
        <p14:creationId xmlns:p14="http://schemas.microsoft.com/office/powerpoint/2010/main" val="1654495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Q: How Many Defects?</a:t>
            </a:r>
          </a:p>
        </p:txBody>
      </p:sp>
      <p:sp>
        <p:nvSpPr>
          <p:cNvPr id="6" name="Text Placeholder 5"/>
          <p:cNvSpPr>
            <a:spLocks noGrp="1"/>
          </p:cNvSpPr>
          <p:nvPr>
            <p:ph type="body" idx="1"/>
          </p:nvPr>
        </p:nvSpPr>
        <p:spPr/>
        <p:txBody>
          <a:bodyPr/>
          <a:lstStyle/>
          <a:p>
            <a:r>
              <a:rPr lang="en-US" dirty="0"/>
              <a:t>Understanding if more testing is worth it, or can (should) we release yet!</a:t>
            </a:r>
          </a:p>
        </p:txBody>
      </p:sp>
      <p:sp>
        <p:nvSpPr>
          <p:cNvPr id="4" name="Footer Placeholder 3"/>
          <p:cNvSpPr>
            <a:spLocks noGrp="1"/>
          </p:cNvSpPr>
          <p:nvPr>
            <p:ph type="ftr" sz="quarter" idx="11"/>
          </p:nvPr>
        </p:nvSpPr>
        <p:spPr/>
        <p:txBody>
          <a:bodyPr/>
          <a:lstStyle/>
          <a:p>
            <a:r>
              <a:rPr lang="en-US"/>
              <a:t>@t_magennis</a:t>
            </a:r>
          </a:p>
        </p:txBody>
      </p:sp>
    </p:spTree>
    <p:extLst>
      <p:ext uri="{BB962C8B-B14F-4D97-AF65-F5344CB8AC3E}">
        <p14:creationId xmlns:p14="http://schemas.microsoft.com/office/powerpoint/2010/main" val="324038461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1D2D87C-0E8A-46B4-B4F9-A092467E4079}"/>
              </a:ext>
            </a:extLst>
          </p:cNvPr>
          <p:cNvSpPr>
            <a:spLocks noGrp="1"/>
          </p:cNvSpPr>
          <p:nvPr>
            <p:ph type="ftr" sz="quarter" idx="11"/>
          </p:nvPr>
        </p:nvSpPr>
        <p:spPr/>
        <p:txBody>
          <a:bodyPr/>
          <a:lstStyle/>
          <a:p>
            <a:r>
              <a:rPr lang="en-US"/>
              <a:t>@t_magennis</a:t>
            </a:r>
          </a:p>
        </p:txBody>
      </p:sp>
      <p:pic>
        <p:nvPicPr>
          <p:cNvPr id="6" name="Picture 5">
            <a:extLst>
              <a:ext uri="{FF2B5EF4-FFF2-40B4-BE49-F238E27FC236}">
                <a16:creationId xmlns:a16="http://schemas.microsoft.com/office/drawing/2014/main" id="{1559C022-4765-4B53-9E48-2D466EB4698F}"/>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991659" y="1716992"/>
            <a:ext cx="1119837" cy="734481"/>
          </a:xfrm>
          <a:prstGeom prst="rect">
            <a:avLst/>
          </a:prstGeom>
        </p:spPr>
      </p:pic>
      <p:pic>
        <p:nvPicPr>
          <p:cNvPr id="8" name="Picture 7">
            <a:extLst>
              <a:ext uri="{FF2B5EF4-FFF2-40B4-BE49-F238E27FC236}">
                <a16:creationId xmlns:a16="http://schemas.microsoft.com/office/drawing/2014/main" id="{9549010E-40A3-47EE-BCAC-3CEF7FE9D79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484144" y="4900861"/>
            <a:ext cx="1482138" cy="1109133"/>
          </a:xfrm>
          <a:prstGeom prst="rect">
            <a:avLst/>
          </a:prstGeom>
        </p:spPr>
      </p:pic>
      <p:pic>
        <p:nvPicPr>
          <p:cNvPr id="10" name="Picture 9">
            <a:extLst>
              <a:ext uri="{FF2B5EF4-FFF2-40B4-BE49-F238E27FC236}">
                <a16:creationId xmlns:a16="http://schemas.microsoft.com/office/drawing/2014/main" id="{1A3C0A4B-8392-43F4-B78A-6C3B87CCE0E8}"/>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5207788" y="1739417"/>
            <a:ext cx="1482138" cy="1109133"/>
          </a:xfrm>
          <a:prstGeom prst="rect">
            <a:avLst/>
          </a:prstGeom>
        </p:spPr>
      </p:pic>
      <p:pic>
        <p:nvPicPr>
          <p:cNvPr id="12" name="Picture 11">
            <a:extLst>
              <a:ext uri="{FF2B5EF4-FFF2-40B4-BE49-F238E27FC236}">
                <a16:creationId xmlns:a16="http://schemas.microsoft.com/office/drawing/2014/main" id="{4F28C2CB-EF66-4BC9-A98D-816FE48BFFB3}"/>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619109" y="2761588"/>
            <a:ext cx="2107929" cy="1320749"/>
          </a:xfrm>
          <a:prstGeom prst="rect">
            <a:avLst/>
          </a:prstGeom>
        </p:spPr>
      </p:pic>
      <p:pic>
        <p:nvPicPr>
          <p:cNvPr id="14" name="Picture 13">
            <a:extLst>
              <a:ext uri="{FF2B5EF4-FFF2-40B4-BE49-F238E27FC236}">
                <a16:creationId xmlns:a16="http://schemas.microsoft.com/office/drawing/2014/main" id="{ADB93FBD-2F11-4F98-B613-8E53C52D8587}"/>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4013200" y="3690660"/>
            <a:ext cx="741069" cy="741069"/>
          </a:xfrm>
          <a:prstGeom prst="rect">
            <a:avLst/>
          </a:prstGeom>
        </p:spPr>
      </p:pic>
      <p:pic>
        <p:nvPicPr>
          <p:cNvPr id="16" name="Picture 15">
            <a:extLst>
              <a:ext uri="{FF2B5EF4-FFF2-40B4-BE49-F238E27FC236}">
                <a16:creationId xmlns:a16="http://schemas.microsoft.com/office/drawing/2014/main" id="{D26DFA25-C5BA-453D-8ACA-FD477A0510FE}"/>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6524073" y="3119440"/>
            <a:ext cx="1771174" cy="1413249"/>
          </a:xfrm>
          <a:prstGeom prst="rect">
            <a:avLst/>
          </a:prstGeom>
        </p:spPr>
      </p:pic>
      <p:pic>
        <p:nvPicPr>
          <p:cNvPr id="18" name="Picture 17">
            <a:extLst>
              <a:ext uri="{FF2B5EF4-FFF2-40B4-BE49-F238E27FC236}">
                <a16:creationId xmlns:a16="http://schemas.microsoft.com/office/drawing/2014/main" id="{DA766277-43BC-4FAF-8C79-0731086EAB0A}"/>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5189489" y="4567741"/>
            <a:ext cx="1482138" cy="1215353"/>
          </a:xfrm>
          <a:prstGeom prst="rect">
            <a:avLst/>
          </a:prstGeom>
        </p:spPr>
      </p:pic>
      <p:pic>
        <p:nvPicPr>
          <p:cNvPr id="20" name="Picture 19">
            <a:extLst>
              <a:ext uri="{FF2B5EF4-FFF2-40B4-BE49-F238E27FC236}">
                <a16:creationId xmlns:a16="http://schemas.microsoft.com/office/drawing/2014/main" id="{FD0266FE-479E-4E17-9607-15C2DED79106}"/>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9262249" y="1606024"/>
            <a:ext cx="1482138" cy="1375918"/>
          </a:xfrm>
          <a:prstGeom prst="rect">
            <a:avLst/>
          </a:prstGeom>
        </p:spPr>
      </p:pic>
      <p:pic>
        <p:nvPicPr>
          <p:cNvPr id="22" name="Picture 21">
            <a:extLst>
              <a:ext uri="{FF2B5EF4-FFF2-40B4-BE49-F238E27FC236}">
                <a16:creationId xmlns:a16="http://schemas.microsoft.com/office/drawing/2014/main" id="{972B84B2-0E4D-4BF3-B823-A94B35C1C228}"/>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3418573" y="340717"/>
            <a:ext cx="1482138" cy="1425323"/>
          </a:xfrm>
          <a:prstGeom prst="rect">
            <a:avLst/>
          </a:prstGeom>
        </p:spPr>
      </p:pic>
      <p:pic>
        <p:nvPicPr>
          <p:cNvPr id="24" name="Picture 23">
            <a:extLst>
              <a:ext uri="{FF2B5EF4-FFF2-40B4-BE49-F238E27FC236}">
                <a16:creationId xmlns:a16="http://schemas.microsoft.com/office/drawing/2014/main" id="{E785E17C-AA7A-4688-BCA1-ABA14435C467}"/>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068285" y="4704496"/>
            <a:ext cx="1482138" cy="1109133"/>
          </a:xfrm>
          <a:prstGeom prst="rect">
            <a:avLst/>
          </a:prstGeom>
        </p:spPr>
      </p:pic>
      <p:sp>
        <p:nvSpPr>
          <p:cNvPr id="25" name="TextBox 24">
            <a:extLst>
              <a:ext uri="{FF2B5EF4-FFF2-40B4-BE49-F238E27FC236}">
                <a16:creationId xmlns:a16="http://schemas.microsoft.com/office/drawing/2014/main" id="{737D0F95-21EE-43AF-BA76-1258C5E03508}"/>
              </a:ext>
            </a:extLst>
          </p:cNvPr>
          <p:cNvSpPr txBox="1"/>
          <p:nvPr/>
        </p:nvSpPr>
        <p:spPr>
          <a:xfrm>
            <a:off x="5549154" y="130775"/>
            <a:ext cx="6445622" cy="923330"/>
          </a:xfrm>
          <a:prstGeom prst="rect">
            <a:avLst/>
          </a:prstGeom>
          <a:noFill/>
        </p:spPr>
        <p:txBody>
          <a:bodyPr wrap="square" rtlCol="0">
            <a:spAutoFit/>
          </a:bodyPr>
          <a:lstStyle/>
          <a:p>
            <a:r>
              <a:rPr lang="en-US" sz="3600" b="1" dirty="0"/>
              <a:t>How Many Fish?</a:t>
            </a:r>
          </a:p>
          <a:p>
            <a:r>
              <a:rPr lang="en-US" sz="1200" b="1" dirty="0"/>
              <a:t>(</a:t>
            </a:r>
            <a:r>
              <a:rPr lang="en-US" b="1" dirty="0"/>
              <a:t>assume you can’t see them, and you shouldn’t kill them)</a:t>
            </a:r>
            <a:endParaRPr lang="en-US" sz="1200" b="1" dirty="0"/>
          </a:p>
        </p:txBody>
      </p:sp>
    </p:spTree>
    <p:extLst>
      <p:ext uri="{BB962C8B-B14F-4D97-AF65-F5344CB8AC3E}">
        <p14:creationId xmlns:p14="http://schemas.microsoft.com/office/powerpoint/2010/main" val="410438035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1D2D87C-0E8A-46B4-B4F9-A092467E4079}"/>
              </a:ext>
            </a:extLst>
          </p:cNvPr>
          <p:cNvSpPr>
            <a:spLocks noGrp="1"/>
          </p:cNvSpPr>
          <p:nvPr>
            <p:ph type="ftr" sz="quarter" idx="11"/>
          </p:nvPr>
        </p:nvSpPr>
        <p:spPr/>
        <p:txBody>
          <a:bodyPr/>
          <a:lstStyle/>
          <a:p>
            <a:r>
              <a:rPr lang="en-US"/>
              <a:t>@t_magennis</a:t>
            </a:r>
          </a:p>
        </p:txBody>
      </p:sp>
      <p:pic>
        <p:nvPicPr>
          <p:cNvPr id="6" name="Picture 5">
            <a:extLst>
              <a:ext uri="{FF2B5EF4-FFF2-40B4-BE49-F238E27FC236}">
                <a16:creationId xmlns:a16="http://schemas.microsoft.com/office/drawing/2014/main" id="{1559C022-4765-4B53-9E48-2D466EB4698F}"/>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991659" y="1716992"/>
            <a:ext cx="1119837" cy="734481"/>
          </a:xfrm>
          <a:prstGeom prst="rect">
            <a:avLst/>
          </a:prstGeom>
        </p:spPr>
      </p:pic>
      <p:pic>
        <p:nvPicPr>
          <p:cNvPr id="8" name="Picture 7">
            <a:extLst>
              <a:ext uri="{FF2B5EF4-FFF2-40B4-BE49-F238E27FC236}">
                <a16:creationId xmlns:a16="http://schemas.microsoft.com/office/drawing/2014/main" id="{9549010E-40A3-47EE-BCAC-3CEF7FE9D79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484144" y="4900861"/>
            <a:ext cx="1482138" cy="1109133"/>
          </a:xfrm>
          <a:prstGeom prst="rect">
            <a:avLst/>
          </a:prstGeom>
        </p:spPr>
      </p:pic>
      <p:pic>
        <p:nvPicPr>
          <p:cNvPr id="10" name="Picture 9">
            <a:extLst>
              <a:ext uri="{FF2B5EF4-FFF2-40B4-BE49-F238E27FC236}">
                <a16:creationId xmlns:a16="http://schemas.microsoft.com/office/drawing/2014/main" id="{1A3C0A4B-8392-43F4-B78A-6C3B87CCE0E8}"/>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5207788" y="1739417"/>
            <a:ext cx="1482138" cy="1109133"/>
          </a:xfrm>
          <a:prstGeom prst="rect">
            <a:avLst/>
          </a:prstGeom>
        </p:spPr>
      </p:pic>
      <p:pic>
        <p:nvPicPr>
          <p:cNvPr id="12" name="Picture 11">
            <a:extLst>
              <a:ext uri="{FF2B5EF4-FFF2-40B4-BE49-F238E27FC236}">
                <a16:creationId xmlns:a16="http://schemas.microsoft.com/office/drawing/2014/main" id="{4F28C2CB-EF66-4BC9-A98D-816FE48BFFB3}"/>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619109" y="2761588"/>
            <a:ext cx="2107929" cy="1320749"/>
          </a:xfrm>
          <a:prstGeom prst="rect">
            <a:avLst/>
          </a:prstGeom>
        </p:spPr>
      </p:pic>
      <p:pic>
        <p:nvPicPr>
          <p:cNvPr id="14" name="Picture 13">
            <a:extLst>
              <a:ext uri="{FF2B5EF4-FFF2-40B4-BE49-F238E27FC236}">
                <a16:creationId xmlns:a16="http://schemas.microsoft.com/office/drawing/2014/main" id="{ADB93FBD-2F11-4F98-B613-8E53C52D8587}"/>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4013200" y="3690660"/>
            <a:ext cx="741069" cy="741069"/>
          </a:xfrm>
          <a:prstGeom prst="rect">
            <a:avLst/>
          </a:prstGeom>
        </p:spPr>
      </p:pic>
      <p:pic>
        <p:nvPicPr>
          <p:cNvPr id="16" name="Picture 15">
            <a:extLst>
              <a:ext uri="{FF2B5EF4-FFF2-40B4-BE49-F238E27FC236}">
                <a16:creationId xmlns:a16="http://schemas.microsoft.com/office/drawing/2014/main" id="{D26DFA25-C5BA-453D-8ACA-FD477A0510FE}"/>
              </a:ext>
            </a:extLst>
          </p:cNvPr>
          <p:cNvPicPr>
            <a:picLocks noChangeAspect="1"/>
          </p:cNvPicPr>
          <p:nvPr/>
        </p:nvPicPr>
        <p:blipFill>
          <a:blip r:embed="rId12">
            <a:duotone>
              <a:schemeClr val="bg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6524073" y="3119440"/>
            <a:ext cx="1771174" cy="1413249"/>
          </a:xfrm>
          <a:prstGeom prst="rect">
            <a:avLst/>
          </a:prstGeom>
        </p:spPr>
      </p:pic>
      <p:pic>
        <p:nvPicPr>
          <p:cNvPr id="18" name="Picture 17">
            <a:extLst>
              <a:ext uri="{FF2B5EF4-FFF2-40B4-BE49-F238E27FC236}">
                <a16:creationId xmlns:a16="http://schemas.microsoft.com/office/drawing/2014/main" id="{DA766277-43BC-4FAF-8C79-0731086EAB0A}"/>
              </a:ext>
            </a:extLst>
          </p:cNvPr>
          <p:cNvPicPr>
            <a:picLocks noChangeAspect="1"/>
          </p:cNvPicPr>
          <p:nvPr/>
        </p:nvPicPr>
        <p:blipFill>
          <a:blip r:embed="rId14">
            <a:duotone>
              <a:schemeClr val="bg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5189489" y="4567741"/>
            <a:ext cx="1482138" cy="1215353"/>
          </a:xfrm>
          <a:prstGeom prst="rect">
            <a:avLst/>
          </a:prstGeom>
        </p:spPr>
      </p:pic>
      <p:pic>
        <p:nvPicPr>
          <p:cNvPr id="20" name="Picture 19">
            <a:extLst>
              <a:ext uri="{FF2B5EF4-FFF2-40B4-BE49-F238E27FC236}">
                <a16:creationId xmlns:a16="http://schemas.microsoft.com/office/drawing/2014/main" id="{FD0266FE-479E-4E17-9607-15C2DED79106}"/>
              </a:ext>
            </a:extLst>
          </p:cNvPr>
          <p:cNvPicPr>
            <a:picLocks noChangeAspect="1"/>
          </p:cNvPicPr>
          <p:nvPr/>
        </p:nvPicPr>
        <p:blipFill>
          <a:blip r:embed="rId16">
            <a:duotone>
              <a:schemeClr val="bg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9262249" y="1606024"/>
            <a:ext cx="1482138" cy="1375918"/>
          </a:xfrm>
          <a:prstGeom prst="rect">
            <a:avLst/>
          </a:prstGeom>
        </p:spPr>
      </p:pic>
      <p:pic>
        <p:nvPicPr>
          <p:cNvPr id="22" name="Picture 21">
            <a:extLst>
              <a:ext uri="{FF2B5EF4-FFF2-40B4-BE49-F238E27FC236}">
                <a16:creationId xmlns:a16="http://schemas.microsoft.com/office/drawing/2014/main" id="{972B84B2-0E4D-4BF3-B823-A94B35C1C228}"/>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3418573" y="340717"/>
            <a:ext cx="1482138" cy="1425323"/>
          </a:xfrm>
          <a:prstGeom prst="rect">
            <a:avLst/>
          </a:prstGeom>
        </p:spPr>
      </p:pic>
      <p:sp>
        <p:nvSpPr>
          <p:cNvPr id="13" name="Flowchart: Off-page Connector 12">
            <a:extLst>
              <a:ext uri="{FF2B5EF4-FFF2-40B4-BE49-F238E27FC236}">
                <a16:creationId xmlns:a16="http://schemas.microsoft.com/office/drawing/2014/main" id="{A440175B-F64C-4515-8824-B27525430FB7}"/>
              </a:ext>
            </a:extLst>
          </p:cNvPr>
          <p:cNvSpPr/>
          <p:nvPr/>
        </p:nvSpPr>
        <p:spPr>
          <a:xfrm rot="18547418">
            <a:off x="1472256" y="1358847"/>
            <a:ext cx="561271" cy="761140"/>
          </a:xfrm>
          <a:prstGeom prst="flowChartOffpageConnector">
            <a:avLst/>
          </a:prstGeom>
          <a:solidFill>
            <a:schemeClr val="accent4"/>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Off-page Connector 14">
            <a:extLst>
              <a:ext uri="{FF2B5EF4-FFF2-40B4-BE49-F238E27FC236}">
                <a16:creationId xmlns:a16="http://schemas.microsoft.com/office/drawing/2014/main" id="{646629D2-3710-4583-B2E0-9BA7E4905BA5}"/>
              </a:ext>
            </a:extLst>
          </p:cNvPr>
          <p:cNvSpPr/>
          <p:nvPr/>
        </p:nvSpPr>
        <p:spPr>
          <a:xfrm rot="2785488">
            <a:off x="2505434" y="2575751"/>
            <a:ext cx="561271" cy="761140"/>
          </a:xfrm>
          <a:prstGeom prst="flowChartOffpageConnector">
            <a:avLst/>
          </a:prstGeom>
          <a:solidFill>
            <a:schemeClr val="accent4"/>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Off-page Connector 16">
            <a:extLst>
              <a:ext uri="{FF2B5EF4-FFF2-40B4-BE49-F238E27FC236}">
                <a16:creationId xmlns:a16="http://schemas.microsoft.com/office/drawing/2014/main" id="{EB6B8A0E-BCB1-461C-AB1D-842A2001702C}"/>
              </a:ext>
            </a:extLst>
          </p:cNvPr>
          <p:cNvSpPr/>
          <p:nvPr/>
        </p:nvSpPr>
        <p:spPr>
          <a:xfrm rot="2877342">
            <a:off x="4773614" y="124432"/>
            <a:ext cx="561271" cy="761140"/>
          </a:xfrm>
          <a:prstGeom prst="flowChartOffpageConnector">
            <a:avLst/>
          </a:prstGeom>
          <a:solidFill>
            <a:schemeClr val="accent4"/>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Off-page Connector 18">
            <a:extLst>
              <a:ext uri="{FF2B5EF4-FFF2-40B4-BE49-F238E27FC236}">
                <a16:creationId xmlns:a16="http://schemas.microsoft.com/office/drawing/2014/main" id="{968B2480-9D15-4488-88A4-C9E9FFCC6D59}"/>
              </a:ext>
            </a:extLst>
          </p:cNvPr>
          <p:cNvSpPr/>
          <p:nvPr/>
        </p:nvSpPr>
        <p:spPr>
          <a:xfrm rot="2486936">
            <a:off x="2812161" y="4330940"/>
            <a:ext cx="561271" cy="761140"/>
          </a:xfrm>
          <a:prstGeom prst="flowChartOffpageConnector">
            <a:avLst/>
          </a:prstGeom>
          <a:solidFill>
            <a:schemeClr val="accent4"/>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71A606B9-5F89-449A-A244-8495FCFDD267}"/>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068285" y="4704496"/>
            <a:ext cx="1482138" cy="1109133"/>
          </a:xfrm>
          <a:prstGeom prst="rect">
            <a:avLst/>
          </a:prstGeom>
        </p:spPr>
      </p:pic>
      <p:sp>
        <p:nvSpPr>
          <p:cNvPr id="23" name="Flowchart: Off-page Connector 22">
            <a:extLst>
              <a:ext uri="{FF2B5EF4-FFF2-40B4-BE49-F238E27FC236}">
                <a16:creationId xmlns:a16="http://schemas.microsoft.com/office/drawing/2014/main" id="{3B0BB20F-95F5-41BB-9D71-AF5287848E47}"/>
              </a:ext>
            </a:extLst>
          </p:cNvPr>
          <p:cNvSpPr/>
          <p:nvPr/>
        </p:nvSpPr>
        <p:spPr>
          <a:xfrm rot="2486936">
            <a:off x="4672395" y="3316626"/>
            <a:ext cx="561271" cy="761140"/>
          </a:xfrm>
          <a:prstGeom prst="flowChartOffpageConnector">
            <a:avLst/>
          </a:prstGeom>
          <a:solidFill>
            <a:schemeClr val="accent4"/>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253888B6-AB8B-494C-8506-11D6A8A3ADCB}"/>
              </a:ext>
            </a:extLst>
          </p:cNvPr>
          <p:cNvSpPr txBox="1"/>
          <p:nvPr/>
        </p:nvSpPr>
        <p:spPr>
          <a:xfrm>
            <a:off x="6065822" y="130775"/>
            <a:ext cx="5928953" cy="830997"/>
          </a:xfrm>
          <a:prstGeom prst="rect">
            <a:avLst/>
          </a:prstGeom>
          <a:noFill/>
        </p:spPr>
        <p:txBody>
          <a:bodyPr wrap="square" rtlCol="0">
            <a:spAutoFit/>
          </a:bodyPr>
          <a:lstStyle/>
          <a:p>
            <a:r>
              <a:rPr lang="en-US" sz="3600" b="1" dirty="0"/>
              <a:t>We Go Fishing, Tag &amp; Return</a:t>
            </a:r>
          </a:p>
          <a:p>
            <a:r>
              <a:rPr lang="en-US" sz="1200" b="1" dirty="0"/>
              <a:t>We got FIVE fish. </a:t>
            </a:r>
          </a:p>
        </p:txBody>
      </p:sp>
      <p:sp>
        <p:nvSpPr>
          <p:cNvPr id="25" name="TextBox 24">
            <a:extLst>
              <a:ext uri="{FF2B5EF4-FFF2-40B4-BE49-F238E27FC236}">
                <a16:creationId xmlns:a16="http://schemas.microsoft.com/office/drawing/2014/main" id="{FA748AF9-DDB1-4B25-B672-9951A5CAF0DD}"/>
              </a:ext>
            </a:extLst>
          </p:cNvPr>
          <p:cNvSpPr txBox="1"/>
          <p:nvPr/>
        </p:nvSpPr>
        <p:spPr>
          <a:xfrm>
            <a:off x="447373" y="252137"/>
            <a:ext cx="2611036" cy="646331"/>
          </a:xfrm>
          <a:prstGeom prst="rect">
            <a:avLst/>
          </a:prstGeom>
          <a:noFill/>
        </p:spPr>
        <p:txBody>
          <a:bodyPr wrap="none" rtlCol="0">
            <a:spAutoFit/>
          </a:bodyPr>
          <a:lstStyle/>
          <a:p>
            <a:r>
              <a:rPr lang="en-US" sz="3600" b="1" dirty="0"/>
              <a:t>5 fish caught</a:t>
            </a:r>
          </a:p>
        </p:txBody>
      </p:sp>
    </p:spTree>
    <p:extLst>
      <p:ext uri="{BB962C8B-B14F-4D97-AF65-F5344CB8AC3E}">
        <p14:creationId xmlns:p14="http://schemas.microsoft.com/office/powerpoint/2010/main" val="2565345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B75B871-CD91-4ED5-8E25-0A58593D5BB9}"/>
              </a:ext>
            </a:extLst>
          </p:cNvPr>
          <p:cNvSpPr>
            <a:spLocks noGrp="1"/>
          </p:cNvSpPr>
          <p:nvPr>
            <p:ph type="ftr" sz="quarter" idx="11"/>
          </p:nvPr>
        </p:nvSpPr>
        <p:spPr/>
        <p:txBody>
          <a:bodyPr/>
          <a:lstStyle/>
          <a:p>
            <a:r>
              <a:rPr lang="en-US"/>
              <a:t>@t_magennis</a:t>
            </a:r>
          </a:p>
        </p:txBody>
      </p:sp>
      <p:graphicFrame>
        <p:nvGraphicFramePr>
          <p:cNvPr id="3" name="Diagram 2">
            <a:extLst>
              <a:ext uri="{FF2B5EF4-FFF2-40B4-BE49-F238E27FC236}">
                <a16:creationId xmlns:a16="http://schemas.microsoft.com/office/drawing/2014/main" id="{CEB96997-FE9F-4A3F-8183-6D2CB4F707AA}"/>
              </a:ext>
            </a:extLst>
          </p:cNvPr>
          <p:cNvGraphicFramePr/>
          <p:nvPr/>
        </p:nvGraphicFramePr>
        <p:xfrm>
          <a:off x="341194" y="-504962"/>
          <a:ext cx="11641540" cy="63598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ight Triangle 3">
            <a:extLst>
              <a:ext uri="{FF2B5EF4-FFF2-40B4-BE49-F238E27FC236}">
                <a16:creationId xmlns:a16="http://schemas.microsoft.com/office/drawing/2014/main" id="{2BD6C0ED-4792-4696-A4C6-D1DD6A3D8352}"/>
              </a:ext>
            </a:extLst>
          </p:cNvPr>
          <p:cNvSpPr/>
          <p:nvPr/>
        </p:nvSpPr>
        <p:spPr>
          <a:xfrm rot="10800000">
            <a:off x="777922" y="4649888"/>
            <a:ext cx="10986447" cy="600502"/>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FDFCE8F-8A40-4442-BFB3-34CE60172772}"/>
              </a:ext>
            </a:extLst>
          </p:cNvPr>
          <p:cNvSpPr txBox="1"/>
          <p:nvPr/>
        </p:nvSpPr>
        <p:spPr>
          <a:xfrm>
            <a:off x="2294128" y="5737297"/>
            <a:ext cx="8254889" cy="523220"/>
          </a:xfrm>
          <a:prstGeom prst="rect">
            <a:avLst/>
          </a:prstGeom>
          <a:noFill/>
        </p:spPr>
        <p:txBody>
          <a:bodyPr wrap="none" rtlCol="0">
            <a:spAutoFit/>
          </a:bodyPr>
          <a:lstStyle/>
          <a:p>
            <a:r>
              <a:rPr lang="en-US" sz="2800" dirty="0"/>
              <a:t>Effort AND how likely model represents actual outcome</a:t>
            </a:r>
          </a:p>
        </p:txBody>
      </p:sp>
      <p:sp>
        <p:nvSpPr>
          <p:cNvPr id="6" name="Arrow: Down 5">
            <a:extLst>
              <a:ext uri="{FF2B5EF4-FFF2-40B4-BE49-F238E27FC236}">
                <a16:creationId xmlns:a16="http://schemas.microsoft.com/office/drawing/2014/main" id="{264FE17E-B929-4D6B-85DA-4677F1136741}"/>
              </a:ext>
            </a:extLst>
          </p:cNvPr>
          <p:cNvSpPr/>
          <p:nvPr/>
        </p:nvSpPr>
        <p:spPr>
          <a:xfrm>
            <a:off x="1900117" y="1353670"/>
            <a:ext cx="492624" cy="6021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2C9461B-43F2-48C1-A22A-5474AA560145}"/>
              </a:ext>
            </a:extLst>
          </p:cNvPr>
          <p:cNvSpPr txBox="1"/>
          <p:nvPr/>
        </p:nvSpPr>
        <p:spPr>
          <a:xfrm>
            <a:off x="913750" y="820183"/>
            <a:ext cx="2760756" cy="523220"/>
          </a:xfrm>
          <a:prstGeom prst="rect">
            <a:avLst/>
          </a:prstGeom>
          <a:noFill/>
        </p:spPr>
        <p:txBody>
          <a:bodyPr wrap="none" rtlCol="0">
            <a:spAutoFit/>
          </a:bodyPr>
          <a:lstStyle/>
          <a:p>
            <a:r>
              <a:rPr lang="en-US" sz="2800" dirty="0"/>
              <a:t>Typical Agile Here</a:t>
            </a:r>
          </a:p>
        </p:txBody>
      </p:sp>
      <p:sp>
        <p:nvSpPr>
          <p:cNvPr id="8" name="TextBox 7">
            <a:extLst>
              <a:ext uri="{FF2B5EF4-FFF2-40B4-BE49-F238E27FC236}">
                <a16:creationId xmlns:a16="http://schemas.microsoft.com/office/drawing/2014/main" id="{C2F7655E-AE2B-4AB6-B0B3-4D2B32FF5E80}"/>
              </a:ext>
            </a:extLst>
          </p:cNvPr>
          <p:cNvSpPr txBox="1"/>
          <p:nvPr/>
        </p:nvSpPr>
        <p:spPr>
          <a:xfrm>
            <a:off x="426555" y="5277160"/>
            <a:ext cx="2360198" cy="369332"/>
          </a:xfrm>
          <a:prstGeom prst="rect">
            <a:avLst/>
          </a:prstGeom>
          <a:noFill/>
        </p:spPr>
        <p:txBody>
          <a:bodyPr wrap="none" rtlCol="0">
            <a:spAutoFit/>
          </a:bodyPr>
          <a:lstStyle/>
          <a:p>
            <a:r>
              <a:rPr lang="en-US" dirty="0"/>
              <a:t>Low effort, Low chance</a:t>
            </a:r>
          </a:p>
        </p:txBody>
      </p:sp>
      <p:sp>
        <p:nvSpPr>
          <p:cNvPr id="9" name="TextBox 8">
            <a:extLst>
              <a:ext uri="{FF2B5EF4-FFF2-40B4-BE49-F238E27FC236}">
                <a16:creationId xmlns:a16="http://schemas.microsoft.com/office/drawing/2014/main" id="{82F845C3-B65C-47A2-B0FB-6D1CBAF917C8}"/>
              </a:ext>
            </a:extLst>
          </p:cNvPr>
          <p:cNvSpPr txBox="1"/>
          <p:nvPr/>
        </p:nvSpPr>
        <p:spPr>
          <a:xfrm>
            <a:off x="9404171" y="5307302"/>
            <a:ext cx="2448555" cy="369332"/>
          </a:xfrm>
          <a:prstGeom prst="rect">
            <a:avLst/>
          </a:prstGeom>
          <a:noFill/>
        </p:spPr>
        <p:txBody>
          <a:bodyPr wrap="none" rtlCol="0">
            <a:spAutoFit/>
          </a:bodyPr>
          <a:lstStyle/>
          <a:p>
            <a:r>
              <a:rPr lang="en-US" dirty="0"/>
              <a:t>High effort, High chance</a:t>
            </a:r>
          </a:p>
        </p:txBody>
      </p:sp>
      <p:sp>
        <p:nvSpPr>
          <p:cNvPr id="10" name="TextBox 9">
            <a:extLst>
              <a:ext uri="{FF2B5EF4-FFF2-40B4-BE49-F238E27FC236}">
                <a16:creationId xmlns:a16="http://schemas.microsoft.com/office/drawing/2014/main" id="{7F03F11C-168B-471A-A0BE-3D2785EB42F8}"/>
              </a:ext>
            </a:extLst>
          </p:cNvPr>
          <p:cNvSpPr txBox="1"/>
          <p:nvPr/>
        </p:nvSpPr>
        <p:spPr>
          <a:xfrm>
            <a:off x="2294128" y="3472"/>
            <a:ext cx="6197851" cy="646331"/>
          </a:xfrm>
          <a:prstGeom prst="rect">
            <a:avLst/>
          </a:prstGeom>
          <a:noFill/>
        </p:spPr>
        <p:txBody>
          <a:bodyPr wrap="none" rtlCol="0">
            <a:spAutoFit/>
          </a:bodyPr>
          <a:lstStyle/>
          <a:p>
            <a:r>
              <a:rPr lang="en-US" sz="3600" dirty="0"/>
              <a:t>Forecasting “How Long” Models</a:t>
            </a:r>
          </a:p>
        </p:txBody>
      </p:sp>
      <p:sp>
        <p:nvSpPr>
          <p:cNvPr id="11" name="Arrow: Down 10">
            <a:extLst>
              <a:ext uri="{FF2B5EF4-FFF2-40B4-BE49-F238E27FC236}">
                <a16:creationId xmlns:a16="http://schemas.microsoft.com/office/drawing/2014/main" id="{7AF01624-3252-493F-AD5F-9FD12113AE0F}"/>
              </a:ext>
            </a:extLst>
          </p:cNvPr>
          <p:cNvSpPr/>
          <p:nvPr/>
        </p:nvSpPr>
        <p:spPr>
          <a:xfrm rot="10800000">
            <a:off x="8034485" y="3077819"/>
            <a:ext cx="492624" cy="6021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FD04C62-1235-4BDB-8453-16CFDAF8F1D0}"/>
              </a:ext>
            </a:extLst>
          </p:cNvPr>
          <p:cNvSpPr txBox="1"/>
          <p:nvPr/>
        </p:nvSpPr>
        <p:spPr>
          <a:xfrm>
            <a:off x="6421572" y="3693308"/>
            <a:ext cx="4021870" cy="523220"/>
          </a:xfrm>
          <a:prstGeom prst="rect">
            <a:avLst/>
          </a:prstGeom>
          <a:noFill/>
        </p:spPr>
        <p:txBody>
          <a:bodyPr wrap="none" rtlCol="0">
            <a:spAutoFit/>
          </a:bodyPr>
          <a:lstStyle/>
          <a:p>
            <a:r>
              <a:rPr lang="en-US" sz="2800" dirty="0"/>
              <a:t>This training gets you here</a:t>
            </a:r>
          </a:p>
        </p:txBody>
      </p:sp>
    </p:spTree>
    <p:extLst>
      <p:ext uri="{BB962C8B-B14F-4D97-AF65-F5344CB8AC3E}">
        <p14:creationId xmlns:p14="http://schemas.microsoft.com/office/powerpoint/2010/main" val="2901317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1" grpId="0" animBg="1"/>
      <p:bldP spid="12" grpId="0"/>
    </p:bld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D23BE0C-8A90-426F-B3C2-2108A8522B44}"/>
              </a:ext>
            </a:extLst>
          </p:cNvPr>
          <p:cNvSpPr>
            <a:spLocks noGrp="1"/>
          </p:cNvSpPr>
          <p:nvPr>
            <p:ph type="ftr" sz="quarter" idx="11"/>
          </p:nvPr>
        </p:nvSpPr>
        <p:spPr/>
        <p:txBody>
          <a:bodyPr/>
          <a:lstStyle/>
          <a:p>
            <a:r>
              <a:rPr lang="en-US"/>
              <a:t>@t_magennis</a:t>
            </a:r>
          </a:p>
        </p:txBody>
      </p:sp>
      <p:pic>
        <p:nvPicPr>
          <p:cNvPr id="4" name="Picture 3">
            <a:extLst>
              <a:ext uri="{FF2B5EF4-FFF2-40B4-BE49-F238E27FC236}">
                <a16:creationId xmlns:a16="http://schemas.microsoft.com/office/drawing/2014/main" id="{49D65330-83AC-49A6-95AA-1B4ED4CB02C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604426" y="-136525"/>
            <a:ext cx="5855018" cy="6858000"/>
          </a:xfrm>
          <a:prstGeom prst="rect">
            <a:avLst/>
          </a:prstGeom>
        </p:spPr>
      </p:pic>
    </p:spTree>
    <p:extLst>
      <p:ext uri="{BB962C8B-B14F-4D97-AF65-F5344CB8AC3E}">
        <p14:creationId xmlns:p14="http://schemas.microsoft.com/office/powerpoint/2010/main" val="11129074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1D2D87C-0E8A-46B4-B4F9-A092467E4079}"/>
              </a:ext>
            </a:extLst>
          </p:cNvPr>
          <p:cNvSpPr>
            <a:spLocks noGrp="1"/>
          </p:cNvSpPr>
          <p:nvPr>
            <p:ph type="ftr" sz="quarter" idx="11"/>
          </p:nvPr>
        </p:nvSpPr>
        <p:spPr/>
        <p:txBody>
          <a:bodyPr/>
          <a:lstStyle/>
          <a:p>
            <a:r>
              <a:rPr lang="en-US"/>
              <a:t>@t_magennis</a:t>
            </a:r>
          </a:p>
        </p:txBody>
      </p:sp>
      <p:pic>
        <p:nvPicPr>
          <p:cNvPr id="6" name="Picture 5">
            <a:extLst>
              <a:ext uri="{FF2B5EF4-FFF2-40B4-BE49-F238E27FC236}">
                <a16:creationId xmlns:a16="http://schemas.microsoft.com/office/drawing/2014/main" id="{1559C022-4765-4B53-9E48-2D466EB4698F}"/>
              </a:ext>
            </a:extLst>
          </p:cNvPr>
          <p:cNvPicPr>
            <a:picLocks noChangeAspect="1"/>
          </p:cNvPicPr>
          <p:nvPr/>
        </p:nvPicPr>
        <p:blipFill>
          <a:blip r:embed="rId2">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991659" y="1716992"/>
            <a:ext cx="1119837" cy="734481"/>
          </a:xfrm>
          <a:prstGeom prst="rect">
            <a:avLst/>
          </a:prstGeom>
        </p:spPr>
      </p:pic>
      <p:pic>
        <p:nvPicPr>
          <p:cNvPr id="8" name="Picture 7">
            <a:extLst>
              <a:ext uri="{FF2B5EF4-FFF2-40B4-BE49-F238E27FC236}">
                <a16:creationId xmlns:a16="http://schemas.microsoft.com/office/drawing/2014/main" id="{9549010E-40A3-47EE-BCAC-3CEF7FE9D79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484144" y="4900861"/>
            <a:ext cx="1482138" cy="1109133"/>
          </a:xfrm>
          <a:prstGeom prst="rect">
            <a:avLst/>
          </a:prstGeom>
        </p:spPr>
      </p:pic>
      <p:pic>
        <p:nvPicPr>
          <p:cNvPr id="10" name="Picture 9">
            <a:extLst>
              <a:ext uri="{FF2B5EF4-FFF2-40B4-BE49-F238E27FC236}">
                <a16:creationId xmlns:a16="http://schemas.microsoft.com/office/drawing/2014/main" id="{1A3C0A4B-8392-43F4-B78A-6C3B87CCE0E8}"/>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5207788" y="1739417"/>
            <a:ext cx="1482138" cy="1109133"/>
          </a:xfrm>
          <a:prstGeom prst="rect">
            <a:avLst/>
          </a:prstGeom>
        </p:spPr>
      </p:pic>
      <p:pic>
        <p:nvPicPr>
          <p:cNvPr id="12" name="Picture 11">
            <a:extLst>
              <a:ext uri="{FF2B5EF4-FFF2-40B4-BE49-F238E27FC236}">
                <a16:creationId xmlns:a16="http://schemas.microsoft.com/office/drawing/2014/main" id="{4F28C2CB-EF66-4BC9-A98D-816FE48BFFB3}"/>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619109" y="2761588"/>
            <a:ext cx="2107929" cy="1320749"/>
          </a:xfrm>
          <a:prstGeom prst="rect">
            <a:avLst/>
          </a:prstGeom>
        </p:spPr>
      </p:pic>
      <p:pic>
        <p:nvPicPr>
          <p:cNvPr id="14" name="Picture 13">
            <a:extLst>
              <a:ext uri="{FF2B5EF4-FFF2-40B4-BE49-F238E27FC236}">
                <a16:creationId xmlns:a16="http://schemas.microsoft.com/office/drawing/2014/main" id="{ADB93FBD-2F11-4F98-B613-8E53C52D8587}"/>
              </a:ext>
            </a:extLst>
          </p:cNvPr>
          <p:cNvPicPr>
            <a:picLocks noChangeAspect="1"/>
          </p:cNvPicPr>
          <p:nvPr/>
        </p:nvPicPr>
        <p:blipFill>
          <a:blip r:embed="rId10">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4013200" y="3690660"/>
            <a:ext cx="741069" cy="741069"/>
          </a:xfrm>
          <a:prstGeom prst="rect">
            <a:avLst/>
          </a:prstGeom>
        </p:spPr>
      </p:pic>
      <p:pic>
        <p:nvPicPr>
          <p:cNvPr id="16" name="Picture 15">
            <a:extLst>
              <a:ext uri="{FF2B5EF4-FFF2-40B4-BE49-F238E27FC236}">
                <a16:creationId xmlns:a16="http://schemas.microsoft.com/office/drawing/2014/main" id="{D26DFA25-C5BA-453D-8ACA-FD477A0510FE}"/>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6524073" y="3119440"/>
            <a:ext cx="1771174" cy="1413249"/>
          </a:xfrm>
          <a:prstGeom prst="rect">
            <a:avLst/>
          </a:prstGeom>
        </p:spPr>
      </p:pic>
      <p:pic>
        <p:nvPicPr>
          <p:cNvPr id="18" name="Picture 17">
            <a:extLst>
              <a:ext uri="{FF2B5EF4-FFF2-40B4-BE49-F238E27FC236}">
                <a16:creationId xmlns:a16="http://schemas.microsoft.com/office/drawing/2014/main" id="{DA766277-43BC-4FAF-8C79-0731086EAB0A}"/>
              </a:ext>
            </a:extLst>
          </p:cNvPr>
          <p:cNvPicPr>
            <a:picLocks noChangeAspect="1"/>
          </p:cNvPicPr>
          <p:nvPr/>
        </p:nvPicPr>
        <p:blipFill>
          <a:blip r:embed="rId14">
            <a:duotone>
              <a:schemeClr val="bg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5189489" y="4567741"/>
            <a:ext cx="1482138" cy="1215353"/>
          </a:xfrm>
          <a:prstGeom prst="rect">
            <a:avLst/>
          </a:prstGeom>
        </p:spPr>
      </p:pic>
      <p:pic>
        <p:nvPicPr>
          <p:cNvPr id="20" name="Picture 19">
            <a:extLst>
              <a:ext uri="{FF2B5EF4-FFF2-40B4-BE49-F238E27FC236}">
                <a16:creationId xmlns:a16="http://schemas.microsoft.com/office/drawing/2014/main" id="{FD0266FE-479E-4E17-9607-15C2DED79106}"/>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9262249" y="1606024"/>
            <a:ext cx="1482138" cy="1375918"/>
          </a:xfrm>
          <a:prstGeom prst="rect">
            <a:avLst/>
          </a:prstGeom>
        </p:spPr>
      </p:pic>
      <p:pic>
        <p:nvPicPr>
          <p:cNvPr id="22" name="Picture 21">
            <a:extLst>
              <a:ext uri="{FF2B5EF4-FFF2-40B4-BE49-F238E27FC236}">
                <a16:creationId xmlns:a16="http://schemas.microsoft.com/office/drawing/2014/main" id="{972B84B2-0E4D-4BF3-B823-A94B35C1C228}"/>
              </a:ext>
            </a:extLst>
          </p:cNvPr>
          <p:cNvPicPr>
            <a:picLocks noChangeAspect="1"/>
          </p:cNvPicPr>
          <p:nvPr/>
        </p:nvPicPr>
        <p:blipFill>
          <a:blip r:embed="rId18">
            <a:duotone>
              <a:schemeClr val="bg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3418573" y="340717"/>
            <a:ext cx="1482138" cy="1425323"/>
          </a:xfrm>
          <a:prstGeom prst="rect">
            <a:avLst/>
          </a:prstGeom>
        </p:spPr>
      </p:pic>
      <p:sp>
        <p:nvSpPr>
          <p:cNvPr id="15" name="Flowchart: Off-page Connector 14">
            <a:extLst>
              <a:ext uri="{FF2B5EF4-FFF2-40B4-BE49-F238E27FC236}">
                <a16:creationId xmlns:a16="http://schemas.microsoft.com/office/drawing/2014/main" id="{646629D2-3710-4583-B2E0-9BA7E4905BA5}"/>
              </a:ext>
            </a:extLst>
          </p:cNvPr>
          <p:cNvSpPr/>
          <p:nvPr/>
        </p:nvSpPr>
        <p:spPr>
          <a:xfrm rot="2785488">
            <a:off x="2505434" y="2575751"/>
            <a:ext cx="561271" cy="761140"/>
          </a:xfrm>
          <a:prstGeom prst="flowChartOffpageConnector">
            <a:avLst/>
          </a:prstGeom>
          <a:solidFill>
            <a:schemeClr val="accent4"/>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Off-page Connector 18">
            <a:extLst>
              <a:ext uri="{FF2B5EF4-FFF2-40B4-BE49-F238E27FC236}">
                <a16:creationId xmlns:a16="http://schemas.microsoft.com/office/drawing/2014/main" id="{968B2480-9D15-4488-88A4-C9E9FFCC6D59}"/>
              </a:ext>
            </a:extLst>
          </p:cNvPr>
          <p:cNvSpPr/>
          <p:nvPr/>
        </p:nvSpPr>
        <p:spPr>
          <a:xfrm rot="2486936">
            <a:off x="2812161" y="4330940"/>
            <a:ext cx="561271" cy="761140"/>
          </a:xfrm>
          <a:prstGeom prst="flowChartOffpageConnector">
            <a:avLst/>
          </a:prstGeom>
          <a:solidFill>
            <a:schemeClr val="accent4"/>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71A606B9-5F89-449A-A244-8495FCFDD267}"/>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068285" y="4704496"/>
            <a:ext cx="1482138" cy="1109133"/>
          </a:xfrm>
          <a:prstGeom prst="rect">
            <a:avLst/>
          </a:prstGeom>
        </p:spPr>
      </p:pic>
      <p:sp>
        <p:nvSpPr>
          <p:cNvPr id="24" name="TextBox 23">
            <a:extLst>
              <a:ext uri="{FF2B5EF4-FFF2-40B4-BE49-F238E27FC236}">
                <a16:creationId xmlns:a16="http://schemas.microsoft.com/office/drawing/2014/main" id="{253888B6-AB8B-494C-8506-11D6A8A3ADCB}"/>
              </a:ext>
            </a:extLst>
          </p:cNvPr>
          <p:cNvSpPr txBox="1"/>
          <p:nvPr/>
        </p:nvSpPr>
        <p:spPr>
          <a:xfrm>
            <a:off x="5970494" y="130775"/>
            <a:ext cx="6024282" cy="1261884"/>
          </a:xfrm>
          <a:prstGeom prst="rect">
            <a:avLst/>
          </a:prstGeom>
          <a:noFill/>
        </p:spPr>
        <p:txBody>
          <a:bodyPr wrap="square" rtlCol="0">
            <a:spAutoFit/>
          </a:bodyPr>
          <a:lstStyle/>
          <a:p>
            <a:r>
              <a:rPr lang="en-US" sz="3600" b="1" dirty="0"/>
              <a:t>We Go Fishing AGAIN</a:t>
            </a:r>
          </a:p>
          <a:p>
            <a:r>
              <a:rPr lang="en-US" sz="2000" b="1" dirty="0"/>
              <a:t>Ratio of Tagged vs Untagged Answers Our Question</a:t>
            </a:r>
            <a:br>
              <a:rPr lang="en-US" sz="2000" b="1" dirty="0"/>
            </a:br>
            <a:r>
              <a:rPr lang="en-US" sz="2000" b="1" dirty="0"/>
              <a:t>(knowing what we know, 50/50 is the expected result)</a:t>
            </a:r>
          </a:p>
        </p:txBody>
      </p:sp>
      <p:sp>
        <p:nvSpPr>
          <p:cNvPr id="25" name="Flowchart: Off-page Connector 24">
            <a:extLst>
              <a:ext uri="{FF2B5EF4-FFF2-40B4-BE49-F238E27FC236}">
                <a16:creationId xmlns:a16="http://schemas.microsoft.com/office/drawing/2014/main" id="{45A18C16-35A1-4AB6-83ED-F4CB66332480}"/>
              </a:ext>
            </a:extLst>
          </p:cNvPr>
          <p:cNvSpPr/>
          <p:nvPr/>
        </p:nvSpPr>
        <p:spPr>
          <a:xfrm rot="18547418">
            <a:off x="1472256" y="1358847"/>
            <a:ext cx="561271" cy="761140"/>
          </a:xfrm>
          <a:prstGeom prst="flowChartOffpageConnector">
            <a:avLst/>
          </a:prstGeom>
          <a:solidFill>
            <a:schemeClr val="bg1">
              <a:lumMod val="85000"/>
            </a:schemeClr>
          </a:solid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Off-page Connector 25">
            <a:extLst>
              <a:ext uri="{FF2B5EF4-FFF2-40B4-BE49-F238E27FC236}">
                <a16:creationId xmlns:a16="http://schemas.microsoft.com/office/drawing/2014/main" id="{0A0AF45B-85F7-415F-B830-35A8EF56B894}"/>
              </a:ext>
            </a:extLst>
          </p:cNvPr>
          <p:cNvSpPr/>
          <p:nvPr/>
        </p:nvSpPr>
        <p:spPr>
          <a:xfrm rot="2877342">
            <a:off x="4773614" y="124432"/>
            <a:ext cx="561271" cy="761140"/>
          </a:xfrm>
          <a:prstGeom prst="flowChartOffpageConnector">
            <a:avLst/>
          </a:prstGeom>
          <a:solidFill>
            <a:schemeClr val="bg1">
              <a:lumMod val="85000"/>
            </a:schemeClr>
          </a:solid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Off-page Connector 26">
            <a:extLst>
              <a:ext uri="{FF2B5EF4-FFF2-40B4-BE49-F238E27FC236}">
                <a16:creationId xmlns:a16="http://schemas.microsoft.com/office/drawing/2014/main" id="{44FA5C52-2BEC-4212-AB49-238B152B3763}"/>
              </a:ext>
            </a:extLst>
          </p:cNvPr>
          <p:cNvSpPr/>
          <p:nvPr/>
        </p:nvSpPr>
        <p:spPr>
          <a:xfrm rot="2486936">
            <a:off x="4672395" y="3316626"/>
            <a:ext cx="561271" cy="761140"/>
          </a:xfrm>
          <a:prstGeom prst="flowChartOffpageConnector">
            <a:avLst/>
          </a:prstGeom>
          <a:solidFill>
            <a:schemeClr val="bg1">
              <a:lumMod val="85000"/>
            </a:schemeClr>
          </a:solid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B98ACBB-EFB1-47C9-B591-F49C4D290CC6}"/>
              </a:ext>
            </a:extLst>
          </p:cNvPr>
          <p:cNvSpPr txBox="1"/>
          <p:nvPr/>
        </p:nvSpPr>
        <p:spPr>
          <a:xfrm>
            <a:off x="447373" y="252137"/>
            <a:ext cx="2611036" cy="1508105"/>
          </a:xfrm>
          <a:prstGeom prst="rect">
            <a:avLst/>
          </a:prstGeom>
          <a:noFill/>
        </p:spPr>
        <p:txBody>
          <a:bodyPr wrap="none" rtlCol="0">
            <a:spAutoFit/>
          </a:bodyPr>
          <a:lstStyle/>
          <a:p>
            <a:r>
              <a:rPr lang="en-US" sz="3600" b="1" dirty="0"/>
              <a:t>4 fish caught</a:t>
            </a:r>
          </a:p>
          <a:p>
            <a:r>
              <a:rPr lang="en-US" sz="2800" b="1" dirty="0"/>
              <a:t>2 x tagged</a:t>
            </a:r>
          </a:p>
          <a:p>
            <a:r>
              <a:rPr lang="en-US" sz="2800" b="1" dirty="0"/>
              <a:t>2 x un-tagged</a:t>
            </a:r>
          </a:p>
        </p:txBody>
      </p:sp>
      <p:sp>
        <p:nvSpPr>
          <p:cNvPr id="2" name="Rectangle 1">
            <a:extLst>
              <a:ext uri="{FF2B5EF4-FFF2-40B4-BE49-F238E27FC236}">
                <a16:creationId xmlns:a16="http://schemas.microsoft.com/office/drawing/2014/main" id="{75147C43-A77A-4CBD-BA17-4EEF385659D3}"/>
              </a:ext>
            </a:extLst>
          </p:cNvPr>
          <p:cNvSpPr/>
          <p:nvPr/>
        </p:nvSpPr>
        <p:spPr>
          <a:xfrm>
            <a:off x="1361251" y="1699177"/>
            <a:ext cx="8786795" cy="3712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u="sng" dirty="0"/>
              <a:t>Total Caught First Time x Total Caught Second Time</a:t>
            </a:r>
          </a:p>
          <a:p>
            <a:pPr algn="ctr"/>
            <a:r>
              <a:rPr lang="en-US" sz="3200" dirty="0"/>
              <a:t>Total Caught Both Times (tagged fish)</a:t>
            </a:r>
          </a:p>
          <a:p>
            <a:pPr algn="ctr"/>
            <a:endParaRPr lang="en-US" sz="3200" dirty="0"/>
          </a:p>
          <a:p>
            <a:pPr algn="ctr"/>
            <a:r>
              <a:rPr lang="en-US" sz="3200" u="sng" dirty="0"/>
              <a:t>5 fish x 4 fish</a:t>
            </a:r>
            <a:r>
              <a:rPr lang="en-US" sz="3200" dirty="0"/>
              <a:t>          </a:t>
            </a:r>
            <a:r>
              <a:rPr lang="en-US" sz="3200" u="sng" dirty="0"/>
              <a:t>20</a:t>
            </a:r>
          </a:p>
          <a:p>
            <a:pPr algn="ctr"/>
            <a:r>
              <a:rPr lang="en-US" sz="3200" dirty="0"/>
              <a:t>2 tagged fish   =     2</a:t>
            </a:r>
            <a:br>
              <a:rPr lang="en-US" sz="3200" dirty="0"/>
            </a:br>
            <a:br>
              <a:rPr lang="en-US" sz="3200" dirty="0"/>
            </a:br>
            <a:r>
              <a:rPr lang="en-US" sz="3200" dirty="0"/>
              <a:t>= 10 fish total</a:t>
            </a:r>
          </a:p>
        </p:txBody>
      </p:sp>
    </p:spTree>
    <p:extLst>
      <p:ext uri="{BB962C8B-B14F-4D97-AF65-F5344CB8AC3E}">
        <p14:creationId xmlns:p14="http://schemas.microsoft.com/office/powerpoint/2010/main" val="2551442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8475E66-017D-4A1F-8828-F0A558F21B17}"/>
              </a:ext>
            </a:extLst>
          </p:cNvPr>
          <p:cNvSpPr>
            <a:spLocks noGrp="1"/>
          </p:cNvSpPr>
          <p:nvPr>
            <p:ph type="ftr" sz="quarter" idx="11"/>
          </p:nvPr>
        </p:nvSpPr>
        <p:spPr/>
        <p:txBody>
          <a:bodyPr/>
          <a:lstStyle/>
          <a:p>
            <a:r>
              <a:rPr lang="en-US"/>
              <a:t>@t_magennis</a:t>
            </a:r>
          </a:p>
        </p:txBody>
      </p:sp>
      <p:sp>
        <p:nvSpPr>
          <p:cNvPr id="3" name="Oval 2">
            <a:extLst>
              <a:ext uri="{FF2B5EF4-FFF2-40B4-BE49-F238E27FC236}">
                <a16:creationId xmlns:a16="http://schemas.microsoft.com/office/drawing/2014/main" id="{D5D5CDD7-5E0F-46F9-9E24-57F16F27B712}"/>
              </a:ext>
            </a:extLst>
          </p:cNvPr>
          <p:cNvSpPr/>
          <p:nvPr/>
        </p:nvSpPr>
        <p:spPr>
          <a:xfrm>
            <a:off x="744070" y="45433"/>
            <a:ext cx="2222026" cy="2095092"/>
          </a:xfrm>
          <a:prstGeom prst="ellipse">
            <a:avLst/>
          </a:prstGeom>
          <a:solidFill>
            <a:srgbClr val="4472C4">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D5BF8FDA-EE4C-44A6-B8EB-5A9148E32C83}"/>
              </a:ext>
            </a:extLst>
          </p:cNvPr>
          <p:cNvSpPr/>
          <p:nvPr/>
        </p:nvSpPr>
        <p:spPr>
          <a:xfrm>
            <a:off x="3191638" y="51380"/>
            <a:ext cx="2222026" cy="2095092"/>
          </a:xfrm>
          <a:prstGeom prst="ellipse">
            <a:avLst/>
          </a:prstGeom>
          <a:solidFill>
            <a:srgbClr val="FFFF00">
              <a:alpha val="3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Equals 4">
            <a:extLst>
              <a:ext uri="{FF2B5EF4-FFF2-40B4-BE49-F238E27FC236}">
                <a16:creationId xmlns:a16="http://schemas.microsoft.com/office/drawing/2014/main" id="{EF2A07A4-2949-41E6-AAB4-73D8E24070CD}"/>
              </a:ext>
            </a:extLst>
          </p:cNvPr>
          <p:cNvSpPr/>
          <p:nvPr/>
        </p:nvSpPr>
        <p:spPr>
          <a:xfrm>
            <a:off x="6294242" y="671318"/>
            <a:ext cx="914400" cy="91440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9460F7FB-B2FC-4BFA-BC79-F6C807BF1B79}"/>
              </a:ext>
            </a:extLst>
          </p:cNvPr>
          <p:cNvSpPr txBox="1"/>
          <p:nvPr/>
        </p:nvSpPr>
        <p:spPr>
          <a:xfrm>
            <a:off x="8089220" y="405243"/>
            <a:ext cx="3335481" cy="1446550"/>
          </a:xfrm>
          <a:prstGeom prst="rect">
            <a:avLst/>
          </a:prstGeom>
          <a:noFill/>
        </p:spPr>
        <p:txBody>
          <a:bodyPr wrap="square" rtlCol="0">
            <a:spAutoFit/>
          </a:bodyPr>
          <a:lstStyle/>
          <a:p>
            <a:r>
              <a:rPr lang="en-US" sz="4400" dirty="0"/>
              <a:t>LOTS MORE TO FIND</a:t>
            </a:r>
          </a:p>
        </p:txBody>
      </p:sp>
      <p:sp>
        <p:nvSpPr>
          <p:cNvPr id="7" name="Oval 6">
            <a:extLst>
              <a:ext uri="{FF2B5EF4-FFF2-40B4-BE49-F238E27FC236}">
                <a16:creationId xmlns:a16="http://schemas.microsoft.com/office/drawing/2014/main" id="{DBDF3C1D-BEA8-4946-8AD5-1FCB086038E5}"/>
              </a:ext>
            </a:extLst>
          </p:cNvPr>
          <p:cNvSpPr/>
          <p:nvPr/>
        </p:nvSpPr>
        <p:spPr>
          <a:xfrm>
            <a:off x="1386681" y="2297711"/>
            <a:ext cx="2222026" cy="2095092"/>
          </a:xfrm>
          <a:prstGeom prst="ellipse">
            <a:avLst/>
          </a:prstGeom>
          <a:solidFill>
            <a:srgbClr val="4472C4">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61E98CE-69B8-45B5-BA47-FC0830417496}"/>
              </a:ext>
            </a:extLst>
          </p:cNvPr>
          <p:cNvSpPr/>
          <p:nvPr/>
        </p:nvSpPr>
        <p:spPr>
          <a:xfrm>
            <a:off x="2599561" y="2272485"/>
            <a:ext cx="2222026" cy="2095092"/>
          </a:xfrm>
          <a:prstGeom prst="ellipse">
            <a:avLst/>
          </a:prstGeom>
          <a:solidFill>
            <a:srgbClr val="FFFF00">
              <a:alpha val="3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quals 8">
            <a:extLst>
              <a:ext uri="{FF2B5EF4-FFF2-40B4-BE49-F238E27FC236}">
                <a16:creationId xmlns:a16="http://schemas.microsoft.com/office/drawing/2014/main" id="{65ECB4C0-9DCE-42BC-BB41-EBCAA4FBD577}"/>
              </a:ext>
            </a:extLst>
          </p:cNvPr>
          <p:cNvSpPr/>
          <p:nvPr/>
        </p:nvSpPr>
        <p:spPr>
          <a:xfrm>
            <a:off x="6294242" y="2939359"/>
            <a:ext cx="914400" cy="91440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CD389DA3-9ED7-4D49-8431-EDF82B95ADEB}"/>
              </a:ext>
            </a:extLst>
          </p:cNvPr>
          <p:cNvSpPr txBox="1"/>
          <p:nvPr/>
        </p:nvSpPr>
        <p:spPr>
          <a:xfrm>
            <a:off x="8089220" y="2673284"/>
            <a:ext cx="3335481" cy="1446550"/>
          </a:xfrm>
          <a:prstGeom prst="rect">
            <a:avLst/>
          </a:prstGeom>
          <a:noFill/>
        </p:spPr>
        <p:txBody>
          <a:bodyPr wrap="square" rtlCol="0">
            <a:spAutoFit/>
          </a:bodyPr>
          <a:lstStyle/>
          <a:p>
            <a:r>
              <a:rPr lang="en-US" sz="4400" dirty="0"/>
              <a:t>MORE TO FIND</a:t>
            </a:r>
          </a:p>
        </p:txBody>
      </p:sp>
      <p:sp>
        <p:nvSpPr>
          <p:cNvPr id="15" name="Oval 14">
            <a:extLst>
              <a:ext uri="{FF2B5EF4-FFF2-40B4-BE49-F238E27FC236}">
                <a16:creationId xmlns:a16="http://schemas.microsoft.com/office/drawing/2014/main" id="{9F28D588-F2C0-4489-BE71-278BDA3DC87A}"/>
              </a:ext>
            </a:extLst>
          </p:cNvPr>
          <p:cNvSpPr/>
          <p:nvPr/>
        </p:nvSpPr>
        <p:spPr>
          <a:xfrm>
            <a:off x="2157234" y="4532033"/>
            <a:ext cx="2222026" cy="2095092"/>
          </a:xfrm>
          <a:prstGeom prst="ellipse">
            <a:avLst/>
          </a:prstGeom>
          <a:solidFill>
            <a:srgbClr val="4472C4">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7F14718-F5DB-498D-BD80-441AF577F36D}"/>
              </a:ext>
            </a:extLst>
          </p:cNvPr>
          <p:cNvSpPr/>
          <p:nvPr/>
        </p:nvSpPr>
        <p:spPr>
          <a:xfrm>
            <a:off x="2146843" y="4529207"/>
            <a:ext cx="2222026" cy="2095092"/>
          </a:xfrm>
          <a:prstGeom prst="ellipse">
            <a:avLst/>
          </a:prstGeom>
          <a:solidFill>
            <a:srgbClr val="FFFF00">
              <a:alpha val="3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quals 16">
            <a:extLst>
              <a:ext uri="{FF2B5EF4-FFF2-40B4-BE49-F238E27FC236}">
                <a16:creationId xmlns:a16="http://schemas.microsoft.com/office/drawing/2014/main" id="{48C0AB90-6436-4765-8CE8-B18BDE6396CC}"/>
              </a:ext>
            </a:extLst>
          </p:cNvPr>
          <p:cNvSpPr/>
          <p:nvPr/>
        </p:nvSpPr>
        <p:spPr>
          <a:xfrm>
            <a:off x="6294242" y="5175875"/>
            <a:ext cx="914400" cy="91440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a:extLst>
              <a:ext uri="{FF2B5EF4-FFF2-40B4-BE49-F238E27FC236}">
                <a16:creationId xmlns:a16="http://schemas.microsoft.com/office/drawing/2014/main" id="{30786795-F413-4E94-A5D0-C308105B95F3}"/>
              </a:ext>
            </a:extLst>
          </p:cNvPr>
          <p:cNvSpPr txBox="1"/>
          <p:nvPr/>
        </p:nvSpPr>
        <p:spPr>
          <a:xfrm>
            <a:off x="8089220" y="4909800"/>
            <a:ext cx="3335481" cy="1446550"/>
          </a:xfrm>
          <a:prstGeom prst="rect">
            <a:avLst/>
          </a:prstGeom>
          <a:noFill/>
        </p:spPr>
        <p:txBody>
          <a:bodyPr wrap="square" rtlCol="0">
            <a:spAutoFit/>
          </a:bodyPr>
          <a:lstStyle/>
          <a:p>
            <a:r>
              <a:rPr lang="en-US" sz="4400" dirty="0"/>
              <a:t>MOST FOUND</a:t>
            </a:r>
          </a:p>
        </p:txBody>
      </p:sp>
    </p:spTree>
    <p:extLst>
      <p:ext uri="{BB962C8B-B14F-4D97-AF65-F5344CB8AC3E}">
        <p14:creationId xmlns:p14="http://schemas.microsoft.com/office/powerpoint/2010/main" val="13868313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08240B-517F-44DA-9352-FE8A53CFDBB2}"/>
              </a:ext>
            </a:extLst>
          </p:cNvPr>
          <p:cNvSpPr>
            <a:spLocks noGrp="1"/>
          </p:cNvSpPr>
          <p:nvPr>
            <p:ph type="title"/>
          </p:nvPr>
        </p:nvSpPr>
        <p:spPr/>
        <p:txBody>
          <a:bodyPr/>
          <a:lstStyle/>
          <a:p>
            <a:r>
              <a:rPr lang="en-US" dirty="0"/>
              <a:t>Latent Defect </a:t>
            </a:r>
            <a:br>
              <a:rPr lang="en-US" dirty="0"/>
            </a:br>
            <a:r>
              <a:rPr lang="en-US" dirty="0"/>
              <a:t>Estimation</a:t>
            </a:r>
          </a:p>
        </p:txBody>
      </p:sp>
      <p:sp>
        <p:nvSpPr>
          <p:cNvPr id="2" name="Footer Placeholder 1">
            <a:extLst>
              <a:ext uri="{FF2B5EF4-FFF2-40B4-BE49-F238E27FC236}">
                <a16:creationId xmlns:a16="http://schemas.microsoft.com/office/drawing/2014/main" id="{D536DC13-2985-42A7-85A6-32EF32DDB92C}"/>
              </a:ext>
            </a:extLst>
          </p:cNvPr>
          <p:cNvSpPr>
            <a:spLocks noGrp="1"/>
          </p:cNvSpPr>
          <p:nvPr>
            <p:ph type="ftr" sz="quarter" idx="11"/>
          </p:nvPr>
        </p:nvSpPr>
        <p:spPr/>
        <p:txBody>
          <a:bodyPr/>
          <a:lstStyle/>
          <a:p>
            <a:r>
              <a:rPr lang="en-US"/>
              <a:t>@t_magennis</a:t>
            </a:r>
          </a:p>
        </p:txBody>
      </p:sp>
      <p:sp>
        <p:nvSpPr>
          <p:cNvPr id="7" name="Content Placeholder 6">
            <a:extLst>
              <a:ext uri="{FF2B5EF4-FFF2-40B4-BE49-F238E27FC236}">
                <a16:creationId xmlns:a16="http://schemas.microsoft.com/office/drawing/2014/main" id="{D9717FA6-6456-4C04-937C-7FE821E93F2B}"/>
              </a:ext>
            </a:extLst>
          </p:cNvPr>
          <p:cNvSpPr>
            <a:spLocks noGrp="1"/>
          </p:cNvSpPr>
          <p:nvPr>
            <p:ph idx="1"/>
          </p:nvPr>
        </p:nvSpPr>
        <p:spPr>
          <a:xfrm>
            <a:off x="838200" y="1825625"/>
            <a:ext cx="4154424" cy="4351338"/>
          </a:xfrm>
        </p:spPr>
        <p:txBody>
          <a:bodyPr/>
          <a:lstStyle/>
          <a:p>
            <a:r>
              <a:rPr lang="en-US" dirty="0"/>
              <a:t>Bug Bash Days (two groups to test separately)</a:t>
            </a:r>
          </a:p>
          <a:p>
            <a:r>
              <a:rPr lang="en-US" dirty="0"/>
              <a:t>Beta test program </a:t>
            </a:r>
            <a:br>
              <a:rPr lang="en-US" dirty="0"/>
            </a:br>
            <a:r>
              <a:rPr lang="en-US" dirty="0"/>
              <a:t>(last-names A-K, L-Z)</a:t>
            </a:r>
          </a:p>
        </p:txBody>
      </p:sp>
      <p:pic>
        <p:nvPicPr>
          <p:cNvPr id="10" name="Picture 9" descr="Screen Clipping">
            <a:extLst>
              <a:ext uri="{FF2B5EF4-FFF2-40B4-BE49-F238E27FC236}">
                <a16:creationId xmlns:a16="http://schemas.microsoft.com/office/drawing/2014/main" id="{630D2B27-E58D-4436-A866-EBEDCF524D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7700" y="501164"/>
            <a:ext cx="6732395" cy="5659389"/>
          </a:xfrm>
          <a:prstGeom prst="rect">
            <a:avLst/>
          </a:prstGeom>
        </p:spPr>
      </p:pic>
      <p:sp>
        <p:nvSpPr>
          <p:cNvPr id="9" name="TextBox 8">
            <a:extLst>
              <a:ext uri="{FF2B5EF4-FFF2-40B4-BE49-F238E27FC236}">
                <a16:creationId xmlns:a16="http://schemas.microsoft.com/office/drawing/2014/main" id="{135756F8-6397-4902-B059-797B44B96B10}"/>
              </a:ext>
            </a:extLst>
          </p:cNvPr>
          <p:cNvSpPr txBox="1"/>
          <p:nvPr/>
        </p:nvSpPr>
        <p:spPr>
          <a:xfrm>
            <a:off x="266090" y="6176963"/>
            <a:ext cx="4823565" cy="584775"/>
          </a:xfrm>
          <a:prstGeom prst="rect">
            <a:avLst/>
          </a:prstGeom>
          <a:noFill/>
        </p:spPr>
        <p:txBody>
          <a:bodyPr wrap="none" rtlCol="0">
            <a:spAutoFit/>
          </a:bodyPr>
          <a:lstStyle/>
          <a:p>
            <a:r>
              <a:rPr lang="en-US" sz="3200" b="1" dirty="0"/>
              <a:t>http://Bit.Ly/</a:t>
            </a:r>
            <a:r>
              <a:rPr lang="en-US" sz="3200" b="1" u="sng" dirty="0"/>
              <a:t>S</a:t>
            </a:r>
            <a:r>
              <a:rPr lang="en-US" sz="3200" b="1" dirty="0"/>
              <a:t>im</a:t>
            </a:r>
            <a:r>
              <a:rPr lang="en-US" sz="3200" b="1" u="sng" dirty="0"/>
              <a:t>R</a:t>
            </a:r>
            <a:r>
              <a:rPr lang="en-US" sz="3200" b="1" dirty="0"/>
              <a:t>esources</a:t>
            </a:r>
          </a:p>
        </p:txBody>
      </p:sp>
      <p:pic>
        <p:nvPicPr>
          <p:cNvPr id="5" name="Picture 4" descr="Screen Clipping">
            <a:extLst>
              <a:ext uri="{FF2B5EF4-FFF2-40B4-BE49-F238E27FC236}">
                <a16:creationId xmlns:a16="http://schemas.microsoft.com/office/drawing/2014/main" id="{CC38BAA8-F832-4232-9231-2EB3679AE0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089" y="1125335"/>
            <a:ext cx="11495605" cy="5011365"/>
          </a:xfrm>
          <a:prstGeom prst="rect">
            <a:avLst/>
          </a:prstGeom>
        </p:spPr>
      </p:pic>
    </p:spTree>
    <p:extLst>
      <p:ext uri="{BB962C8B-B14F-4D97-AF65-F5344CB8AC3E}">
        <p14:creationId xmlns:p14="http://schemas.microsoft.com/office/powerpoint/2010/main" val="3128184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FC950-2847-43A1-93F9-5610C4DC3167}"/>
              </a:ext>
            </a:extLst>
          </p:cNvPr>
          <p:cNvSpPr>
            <a:spLocks noGrp="1"/>
          </p:cNvSpPr>
          <p:nvPr>
            <p:ph type="title"/>
          </p:nvPr>
        </p:nvSpPr>
        <p:spPr/>
        <p:txBody>
          <a:bodyPr/>
          <a:lstStyle/>
          <a:p>
            <a:r>
              <a:rPr lang="en-US" dirty="0"/>
              <a:t>Scope Growth</a:t>
            </a:r>
          </a:p>
        </p:txBody>
      </p:sp>
      <p:sp>
        <p:nvSpPr>
          <p:cNvPr id="3" name="Content Placeholder 2">
            <a:extLst>
              <a:ext uri="{FF2B5EF4-FFF2-40B4-BE49-F238E27FC236}">
                <a16:creationId xmlns:a16="http://schemas.microsoft.com/office/drawing/2014/main" id="{C6293F3B-2BE9-4C97-BD4A-D407D6496D12}"/>
              </a:ext>
            </a:extLst>
          </p:cNvPr>
          <p:cNvSpPr>
            <a:spLocks noGrp="1"/>
          </p:cNvSpPr>
          <p:nvPr>
            <p:ph idx="1"/>
          </p:nvPr>
        </p:nvSpPr>
        <p:spPr/>
        <p:txBody>
          <a:bodyPr/>
          <a:lstStyle/>
          <a:p>
            <a:r>
              <a:rPr lang="en-US" dirty="0"/>
              <a:t>Cheat sheet</a:t>
            </a:r>
          </a:p>
          <a:p>
            <a:r>
              <a:rPr lang="en-US" dirty="0"/>
              <a:t>Stories</a:t>
            </a:r>
          </a:p>
        </p:txBody>
      </p:sp>
    </p:spTree>
    <p:extLst>
      <p:ext uri="{BB962C8B-B14F-4D97-AF65-F5344CB8AC3E}">
        <p14:creationId xmlns:p14="http://schemas.microsoft.com/office/powerpoint/2010/main" val="9547680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BDBF0-8DDF-4627-8AC9-9CE2B1F0D5E6}"/>
              </a:ext>
            </a:extLst>
          </p:cNvPr>
          <p:cNvSpPr>
            <a:spLocks noGrp="1"/>
          </p:cNvSpPr>
          <p:nvPr>
            <p:ph type="title"/>
          </p:nvPr>
        </p:nvSpPr>
        <p:spPr/>
        <p:txBody>
          <a:bodyPr/>
          <a:lstStyle/>
          <a:p>
            <a:r>
              <a:rPr lang="en-US" dirty="0"/>
              <a:t>Risk Management</a:t>
            </a:r>
          </a:p>
        </p:txBody>
      </p:sp>
      <p:sp>
        <p:nvSpPr>
          <p:cNvPr id="3" name="Content Placeholder 2">
            <a:extLst>
              <a:ext uri="{FF2B5EF4-FFF2-40B4-BE49-F238E27FC236}">
                <a16:creationId xmlns:a16="http://schemas.microsoft.com/office/drawing/2014/main" id="{068C8825-E179-4D20-897A-4AD0E52A6BD0}"/>
              </a:ext>
            </a:extLst>
          </p:cNvPr>
          <p:cNvSpPr>
            <a:spLocks noGrp="1"/>
          </p:cNvSpPr>
          <p:nvPr>
            <p:ph idx="1"/>
          </p:nvPr>
        </p:nvSpPr>
        <p:spPr/>
        <p:txBody>
          <a:bodyPr>
            <a:normAutofit fontScale="92500" lnSpcReduction="10000"/>
          </a:bodyPr>
          <a:lstStyle/>
          <a:p>
            <a:r>
              <a:rPr lang="en-US" dirty="0"/>
              <a:t>Tell stories about risks that that have occurred</a:t>
            </a:r>
          </a:p>
          <a:p>
            <a:r>
              <a:rPr lang="en-US" dirty="0"/>
              <a:t>Troy’s top 10</a:t>
            </a:r>
          </a:p>
          <a:p>
            <a:pPr lvl="1"/>
            <a:r>
              <a:rPr lang="en-US" dirty="0"/>
              <a:t>Browser compatibility</a:t>
            </a:r>
          </a:p>
          <a:p>
            <a:pPr lvl="1"/>
            <a:r>
              <a:rPr lang="en-US" dirty="0"/>
              <a:t>Mobile browser degradation</a:t>
            </a:r>
          </a:p>
          <a:p>
            <a:pPr lvl="1"/>
            <a:r>
              <a:rPr lang="en-US" dirty="0"/>
              <a:t>Text Translation and wrapping</a:t>
            </a:r>
          </a:p>
          <a:p>
            <a:pPr lvl="1"/>
            <a:r>
              <a:rPr lang="en-US" dirty="0"/>
              <a:t>Performance</a:t>
            </a:r>
          </a:p>
          <a:p>
            <a:pPr lvl="1"/>
            <a:r>
              <a:rPr lang="en-US" dirty="0"/>
              <a:t>Deployment settings in prod different than dev</a:t>
            </a:r>
          </a:p>
          <a:p>
            <a:pPr lvl="1"/>
            <a:r>
              <a:rPr lang="en-US" dirty="0"/>
              <a:t>SSL certificates</a:t>
            </a:r>
          </a:p>
          <a:p>
            <a:pPr lvl="1"/>
            <a:r>
              <a:rPr lang="en-US" dirty="0"/>
              <a:t>Mobile App Approval</a:t>
            </a:r>
          </a:p>
          <a:p>
            <a:pPr lvl="1"/>
            <a:r>
              <a:rPr lang="en-US" dirty="0"/>
              <a:t>External approval</a:t>
            </a:r>
          </a:p>
          <a:p>
            <a:pPr lvl="1"/>
            <a:r>
              <a:rPr lang="en-US" dirty="0"/>
              <a:t>Privacy and GDPR</a:t>
            </a:r>
          </a:p>
          <a:p>
            <a:pPr lvl="1"/>
            <a:r>
              <a:rPr lang="en-US" dirty="0"/>
              <a:t>Data Migration of existing client data</a:t>
            </a:r>
          </a:p>
          <a:p>
            <a:pPr lvl="1"/>
            <a:endParaRPr lang="en-US" dirty="0"/>
          </a:p>
        </p:txBody>
      </p:sp>
    </p:spTree>
    <p:extLst>
      <p:ext uri="{BB962C8B-B14F-4D97-AF65-F5344CB8AC3E}">
        <p14:creationId xmlns:p14="http://schemas.microsoft.com/office/powerpoint/2010/main" val="11147379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59DED-7EE8-4101-B865-1FB22D8158F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230FB6-7A93-4544-B9A3-164DBFEFD93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FD96630-7466-4791-B1C3-31081C76DD9B}"/>
              </a:ext>
            </a:extLst>
          </p:cNvPr>
          <p:cNvPicPr>
            <a:picLocks noChangeAspect="1"/>
          </p:cNvPicPr>
          <p:nvPr/>
        </p:nvPicPr>
        <p:blipFill>
          <a:blip r:embed="rId2"/>
          <a:stretch>
            <a:fillRect/>
          </a:stretch>
        </p:blipFill>
        <p:spPr>
          <a:xfrm>
            <a:off x="-141809" y="1"/>
            <a:ext cx="12333809" cy="6568580"/>
          </a:xfrm>
          <a:prstGeom prst="rect">
            <a:avLst/>
          </a:prstGeom>
        </p:spPr>
      </p:pic>
    </p:spTree>
    <p:extLst>
      <p:ext uri="{BB962C8B-B14F-4D97-AF65-F5344CB8AC3E}">
        <p14:creationId xmlns:p14="http://schemas.microsoft.com/office/powerpoint/2010/main" val="129965200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B7AF7-D159-423C-AA32-9C19AEA9251E}"/>
              </a:ext>
            </a:extLst>
          </p:cNvPr>
          <p:cNvSpPr>
            <a:spLocks noGrp="1"/>
          </p:cNvSpPr>
          <p:nvPr>
            <p:ph type="title"/>
          </p:nvPr>
        </p:nvSpPr>
        <p:spPr/>
        <p:txBody>
          <a:bodyPr/>
          <a:lstStyle/>
          <a:p>
            <a:r>
              <a:rPr lang="en-US" dirty="0"/>
              <a:t>Dependency Management</a:t>
            </a:r>
          </a:p>
        </p:txBody>
      </p:sp>
      <p:sp>
        <p:nvSpPr>
          <p:cNvPr id="3" name="Content Placeholder 2">
            <a:extLst>
              <a:ext uri="{FF2B5EF4-FFF2-40B4-BE49-F238E27FC236}">
                <a16:creationId xmlns:a16="http://schemas.microsoft.com/office/drawing/2014/main" id="{E1868F2A-0BC5-49EA-B1CF-33CDF9BFF0A0}"/>
              </a:ext>
            </a:extLst>
          </p:cNvPr>
          <p:cNvSpPr>
            <a:spLocks noGrp="1"/>
          </p:cNvSpPr>
          <p:nvPr>
            <p:ph idx="1"/>
          </p:nvPr>
        </p:nvSpPr>
        <p:spPr/>
        <p:txBody>
          <a:bodyPr/>
          <a:lstStyle/>
          <a:p>
            <a:r>
              <a:rPr lang="en-US" dirty="0"/>
              <a:t>Show: Cheat sheet. Impact of dependencies</a:t>
            </a:r>
          </a:p>
          <a:p>
            <a:r>
              <a:rPr lang="en-US" dirty="0"/>
              <a:t>Demo: Sankey for showing dependencies and capacity (Visualizing chaos)</a:t>
            </a:r>
          </a:p>
          <a:p>
            <a:r>
              <a:rPr lang="en-US" dirty="0"/>
              <a:t>Demo: The new Dependency Planner (Flight level 2)</a:t>
            </a:r>
          </a:p>
          <a:p>
            <a:endParaRPr lang="en-US" dirty="0"/>
          </a:p>
          <a:p>
            <a:r>
              <a:rPr lang="en-US" dirty="0"/>
              <a:t>Key points –</a:t>
            </a:r>
          </a:p>
          <a:p>
            <a:pPr lvl="1"/>
            <a:r>
              <a:rPr lang="en-US" dirty="0"/>
              <a:t>How do people know what work to start next?</a:t>
            </a:r>
          </a:p>
          <a:p>
            <a:pPr lvl="1"/>
            <a:r>
              <a:rPr lang="en-US" dirty="0"/>
              <a:t>How does downstream know expected ETA?</a:t>
            </a:r>
          </a:p>
          <a:p>
            <a:pPr lvl="1"/>
            <a:r>
              <a:rPr lang="en-US" dirty="0"/>
              <a:t>How do you know when capacity is going to be a problem (avoid peak hour)</a:t>
            </a:r>
          </a:p>
          <a:p>
            <a:pPr lvl="1"/>
            <a:endParaRPr lang="en-US" dirty="0"/>
          </a:p>
          <a:p>
            <a:endParaRPr lang="en-US" dirty="0"/>
          </a:p>
        </p:txBody>
      </p:sp>
    </p:spTree>
    <p:extLst>
      <p:ext uri="{BB962C8B-B14F-4D97-AF65-F5344CB8AC3E}">
        <p14:creationId xmlns:p14="http://schemas.microsoft.com/office/powerpoint/2010/main" val="154384553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81872-0FA3-4DCB-95DB-51F3E64110CC}"/>
              </a:ext>
            </a:extLst>
          </p:cNvPr>
          <p:cNvSpPr>
            <a:spLocks noGrp="1"/>
          </p:cNvSpPr>
          <p:nvPr>
            <p:ph type="title"/>
          </p:nvPr>
        </p:nvSpPr>
        <p:spPr/>
        <p:txBody>
          <a:bodyPr/>
          <a:lstStyle/>
          <a:p>
            <a:r>
              <a:rPr lang="en-US" dirty="0"/>
              <a:t>Kingman’s Formula and Teaching Queuing Theory</a:t>
            </a:r>
          </a:p>
        </p:txBody>
      </p:sp>
      <p:sp>
        <p:nvSpPr>
          <p:cNvPr id="3" name="Content Placeholder 2">
            <a:extLst>
              <a:ext uri="{FF2B5EF4-FFF2-40B4-BE49-F238E27FC236}">
                <a16:creationId xmlns:a16="http://schemas.microsoft.com/office/drawing/2014/main" id="{FC1EE2D6-DCA9-4537-9746-D905EE979003}"/>
              </a:ext>
            </a:extLst>
          </p:cNvPr>
          <p:cNvSpPr>
            <a:spLocks noGrp="1"/>
          </p:cNvSpPr>
          <p:nvPr>
            <p:ph idx="1"/>
          </p:nvPr>
        </p:nvSpPr>
        <p:spPr/>
        <p:txBody>
          <a:bodyPr/>
          <a:lstStyle/>
          <a:p>
            <a:r>
              <a:rPr lang="en-US" dirty="0"/>
              <a:t>Two types of uncertainty</a:t>
            </a:r>
          </a:p>
          <a:p>
            <a:pPr lvl="1"/>
            <a:r>
              <a:rPr lang="en-US" dirty="0"/>
              <a:t>Work time (I think we over-focus on this one)</a:t>
            </a:r>
          </a:p>
          <a:p>
            <a:pPr lvl="1"/>
            <a:r>
              <a:rPr lang="en-US" dirty="0"/>
              <a:t>Arrival time (hurts us a lot in dependencies)</a:t>
            </a:r>
          </a:p>
          <a:p>
            <a:r>
              <a:rPr lang="en-US" dirty="0"/>
              <a:t>How uncertainty propagates</a:t>
            </a:r>
          </a:p>
        </p:txBody>
      </p:sp>
    </p:spTree>
    <p:extLst>
      <p:ext uri="{BB962C8B-B14F-4D97-AF65-F5344CB8AC3E}">
        <p14:creationId xmlns:p14="http://schemas.microsoft.com/office/powerpoint/2010/main" val="397727687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60DF9-76E2-4C3A-9534-796AEC79A77B}"/>
              </a:ext>
            </a:extLst>
          </p:cNvPr>
          <p:cNvSpPr>
            <a:spLocks noGrp="1"/>
          </p:cNvSpPr>
          <p:nvPr>
            <p:ph type="title"/>
          </p:nvPr>
        </p:nvSpPr>
        <p:spPr/>
        <p:txBody>
          <a:bodyPr/>
          <a:lstStyle/>
          <a:p>
            <a:r>
              <a:rPr lang="en-US" dirty="0"/>
              <a:t>Statistical Process Control</a:t>
            </a:r>
          </a:p>
        </p:txBody>
      </p:sp>
      <p:sp>
        <p:nvSpPr>
          <p:cNvPr id="5" name="Text Placeholder 4">
            <a:extLst>
              <a:ext uri="{FF2B5EF4-FFF2-40B4-BE49-F238E27FC236}">
                <a16:creationId xmlns:a16="http://schemas.microsoft.com/office/drawing/2014/main" id="{9C1B22FD-1795-4BC4-98F5-58A6CDED6104}"/>
              </a:ext>
            </a:extLst>
          </p:cNvPr>
          <p:cNvSpPr>
            <a:spLocks noGrp="1"/>
          </p:cNvSpPr>
          <p:nvPr>
            <p:ph type="body" idx="1"/>
          </p:nvPr>
        </p:nvSpPr>
        <p:spPr/>
        <p:txBody>
          <a:bodyPr/>
          <a:lstStyle/>
          <a:p>
            <a:r>
              <a:rPr lang="en-US" dirty="0"/>
              <a:t>Tracking a single measure over time for improvement</a:t>
            </a:r>
          </a:p>
          <a:p>
            <a:r>
              <a:rPr lang="en-US" dirty="0"/>
              <a:t>Good for tracking progress on a key metric.</a:t>
            </a:r>
          </a:p>
        </p:txBody>
      </p:sp>
    </p:spTree>
    <p:extLst>
      <p:ext uri="{BB962C8B-B14F-4D97-AF65-F5344CB8AC3E}">
        <p14:creationId xmlns:p14="http://schemas.microsoft.com/office/powerpoint/2010/main" val="2533281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@t_magennis</a:t>
            </a:r>
          </a:p>
        </p:txBody>
      </p:sp>
      <p:pic>
        <p:nvPicPr>
          <p:cNvPr id="5" name="Picture 2" descr="Image result for forecast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 y="0"/>
            <a:ext cx="1219269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F63C67F-51DA-418C-B6E0-455BF87797B4}"/>
              </a:ext>
            </a:extLst>
          </p:cNvPr>
          <p:cNvSpPr txBox="1"/>
          <p:nvPr/>
        </p:nvSpPr>
        <p:spPr>
          <a:xfrm>
            <a:off x="337931" y="178904"/>
            <a:ext cx="3831177" cy="646331"/>
          </a:xfrm>
          <a:prstGeom prst="rect">
            <a:avLst/>
          </a:prstGeom>
          <a:noFill/>
        </p:spPr>
        <p:txBody>
          <a:bodyPr wrap="none" rtlCol="0">
            <a:spAutoFit/>
          </a:bodyPr>
          <a:lstStyle/>
          <a:p>
            <a:r>
              <a:rPr lang="en-US" sz="3600" dirty="0">
                <a:solidFill>
                  <a:schemeClr val="bg2"/>
                </a:solidFill>
              </a:rPr>
              <a:t>Predictive Analytics</a:t>
            </a:r>
          </a:p>
        </p:txBody>
      </p:sp>
    </p:spTree>
    <p:extLst>
      <p:ext uri="{BB962C8B-B14F-4D97-AF65-F5344CB8AC3E}">
        <p14:creationId xmlns:p14="http://schemas.microsoft.com/office/powerpoint/2010/main" val="123228263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1A1CE-D769-4082-B860-18BF7D1F86E9}"/>
              </a:ext>
            </a:extLst>
          </p:cNvPr>
          <p:cNvSpPr>
            <a:spLocks noGrp="1"/>
          </p:cNvSpPr>
          <p:nvPr>
            <p:ph type="title"/>
          </p:nvPr>
        </p:nvSpPr>
        <p:spPr/>
        <p:txBody>
          <a:bodyPr/>
          <a:lstStyle/>
          <a:p>
            <a:r>
              <a:rPr lang="en-US" dirty="0"/>
              <a:t>Improvement Data</a:t>
            </a:r>
          </a:p>
        </p:txBody>
      </p:sp>
      <p:pic>
        <p:nvPicPr>
          <p:cNvPr id="4" name="Online Media 3" title="Mike Davidge on Measurement for Improvement">
            <a:hlinkClick r:id="" action="ppaction://media"/>
            <a:extLst>
              <a:ext uri="{FF2B5EF4-FFF2-40B4-BE49-F238E27FC236}">
                <a16:creationId xmlns:a16="http://schemas.microsoft.com/office/drawing/2014/main" id="{C311B5BA-7D04-412F-AF76-A5F486A9491E}"/>
              </a:ext>
            </a:extLst>
          </p:cNvPr>
          <p:cNvPicPr>
            <a:picLocks noGrp="1" noRot="1" noChangeAspect="1"/>
          </p:cNvPicPr>
          <p:nvPr>
            <p:ph idx="1"/>
            <a:videoFile r:link="rId1"/>
          </p:nvPr>
        </p:nvPicPr>
        <p:blipFill>
          <a:blip r:embed="rId3"/>
          <a:stretch>
            <a:fillRect/>
          </a:stretch>
        </p:blipFill>
        <p:spPr>
          <a:xfrm>
            <a:off x="0" y="0"/>
            <a:ext cx="12192277" cy="6858000"/>
          </a:xfrm>
          <a:prstGeom prst="rect">
            <a:avLst/>
          </a:prstGeom>
        </p:spPr>
      </p:pic>
    </p:spTree>
    <p:extLst>
      <p:ext uri="{BB962C8B-B14F-4D97-AF65-F5344CB8AC3E}">
        <p14:creationId xmlns:p14="http://schemas.microsoft.com/office/powerpoint/2010/main" val="192691181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CACF2-3537-43B8-AC8C-CE3A3134B3EF}"/>
              </a:ext>
            </a:extLst>
          </p:cNvPr>
          <p:cNvSpPr>
            <a:spLocks noGrp="1"/>
          </p:cNvSpPr>
          <p:nvPr>
            <p:ph type="title"/>
          </p:nvPr>
        </p:nvSpPr>
        <p:spPr/>
        <p:txBody>
          <a:bodyPr/>
          <a:lstStyle/>
          <a:p>
            <a:r>
              <a:rPr lang="en-US" dirty="0"/>
              <a:t>Exercise: In groups, write down observations</a:t>
            </a:r>
          </a:p>
        </p:txBody>
      </p:sp>
      <p:sp>
        <p:nvSpPr>
          <p:cNvPr id="3" name="Content Placeholder 2">
            <a:extLst>
              <a:ext uri="{FF2B5EF4-FFF2-40B4-BE49-F238E27FC236}">
                <a16:creationId xmlns:a16="http://schemas.microsoft.com/office/drawing/2014/main" id="{D44D8CA0-D432-49F6-B09E-01BB95C1BDCB}"/>
              </a:ext>
            </a:extLst>
          </p:cNvPr>
          <p:cNvSpPr>
            <a:spLocks noGrp="1"/>
          </p:cNvSpPr>
          <p:nvPr>
            <p:ph idx="1"/>
          </p:nvPr>
        </p:nvSpPr>
        <p:spPr>
          <a:xfrm>
            <a:off x="838200" y="4032069"/>
            <a:ext cx="10515600" cy="2144894"/>
          </a:xfrm>
        </p:spPr>
        <p:txBody>
          <a:bodyPr/>
          <a:lstStyle/>
          <a:p>
            <a:r>
              <a:rPr lang="en-US" dirty="0"/>
              <a:t>What does this data tell you?</a:t>
            </a:r>
          </a:p>
          <a:p>
            <a:r>
              <a:rPr lang="en-US" dirty="0"/>
              <a:t>What is concerning?</a:t>
            </a:r>
          </a:p>
          <a:p>
            <a:r>
              <a:rPr lang="en-US" dirty="0"/>
              <a:t>What is improving?</a:t>
            </a:r>
          </a:p>
        </p:txBody>
      </p:sp>
      <p:pic>
        <p:nvPicPr>
          <p:cNvPr id="5" name="Picture 4">
            <a:extLst>
              <a:ext uri="{FF2B5EF4-FFF2-40B4-BE49-F238E27FC236}">
                <a16:creationId xmlns:a16="http://schemas.microsoft.com/office/drawing/2014/main" id="{B89007C8-E609-4CFB-A5C1-B8E2AF3F2BC1}"/>
              </a:ext>
            </a:extLst>
          </p:cNvPr>
          <p:cNvPicPr>
            <a:picLocks noChangeAspect="1"/>
          </p:cNvPicPr>
          <p:nvPr/>
        </p:nvPicPr>
        <p:blipFill>
          <a:blip r:embed="rId2"/>
          <a:stretch>
            <a:fillRect/>
          </a:stretch>
        </p:blipFill>
        <p:spPr>
          <a:xfrm>
            <a:off x="838200" y="1405822"/>
            <a:ext cx="10723103" cy="2391728"/>
          </a:xfrm>
          <a:prstGeom prst="rect">
            <a:avLst/>
          </a:prstGeom>
        </p:spPr>
      </p:pic>
    </p:spTree>
    <p:extLst>
      <p:ext uri="{BB962C8B-B14F-4D97-AF65-F5344CB8AC3E}">
        <p14:creationId xmlns:p14="http://schemas.microsoft.com/office/powerpoint/2010/main" val="189850104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56C09-09BD-4B99-A35C-CB9F0FA31BF4}"/>
              </a:ext>
            </a:extLst>
          </p:cNvPr>
          <p:cNvSpPr>
            <a:spLocks noGrp="1"/>
          </p:cNvSpPr>
          <p:nvPr>
            <p:ph type="title"/>
          </p:nvPr>
        </p:nvSpPr>
        <p:spPr/>
        <p:txBody>
          <a:bodyPr/>
          <a:lstStyle/>
          <a:p>
            <a:r>
              <a:rPr lang="en-US" dirty="0"/>
              <a:t>Exercise: In groups, write down observations</a:t>
            </a:r>
          </a:p>
        </p:txBody>
      </p:sp>
      <p:pic>
        <p:nvPicPr>
          <p:cNvPr id="4" name="Picture 3">
            <a:extLst>
              <a:ext uri="{FF2B5EF4-FFF2-40B4-BE49-F238E27FC236}">
                <a16:creationId xmlns:a16="http://schemas.microsoft.com/office/drawing/2014/main" id="{893F2047-94FC-47A3-9E00-8F03A76DDE0C}"/>
              </a:ext>
            </a:extLst>
          </p:cNvPr>
          <p:cNvPicPr>
            <a:picLocks noChangeAspect="1"/>
          </p:cNvPicPr>
          <p:nvPr/>
        </p:nvPicPr>
        <p:blipFill>
          <a:blip r:embed="rId2"/>
          <a:stretch>
            <a:fillRect/>
          </a:stretch>
        </p:blipFill>
        <p:spPr>
          <a:xfrm>
            <a:off x="748879" y="1288872"/>
            <a:ext cx="10463752" cy="5638800"/>
          </a:xfrm>
          <a:prstGeom prst="rect">
            <a:avLst/>
          </a:prstGeom>
        </p:spPr>
      </p:pic>
      <p:sp>
        <p:nvSpPr>
          <p:cNvPr id="3" name="Speech Bubble: Rectangle 2">
            <a:extLst>
              <a:ext uri="{FF2B5EF4-FFF2-40B4-BE49-F238E27FC236}">
                <a16:creationId xmlns:a16="http://schemas.microsoft.com/office/drawing/2014/main" id="{B7CB1DEB-0588-4A93-BA67-7FDFEF67105F}"/>
              </a:ext>
            </a:extLst>
          </p:cNvPr>
          <p:cNvSpPr/>
          <p:nvPr/>
        </p:nvSpPr>
        <p:spPr>
          <a:xfrm>
            <a:off x="9399181" y="1436728"/>
            <a:ext cx="2190307" cy="1092821"/>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many of you noted this decline on the first table viz?</a:t>
            </a:r>
          </a:p>
        </p:txBody>
      </p:sp>
    </p:spTree>
    <p:extLst>
      <p:ext uri="{BB962C8B-B14F-4D97-AF65-F5344CB8AC3E}">
        <p14:creationId xmlns:p14="http://schemas.microsoft.com/office/powerpoint/2010/main" val="3370476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F9BB-4FFB-4E99-90EB-D9BCC0F6E504}"/>
              </a:ext>
            </a:extLst>
          </p:cNvPr>
          <p:cNvSpPr>
            <a:spLocks noGrp="1"/>
          </p:cNvSpPr>
          <p:nvPr>
            <p:ph type="title"/>
          </p:nvPr>
        </p:nvSpPr>
        <p:spPr/>
        <p:txBody>
          <a:bodyPr/>
          <a:lstStyle/>
          <a:p>
            <a:r>
              <a:rPr lang="en-US" dirty="0"/>
              <a:t>Statistical Process Control</a:t>
            </a:r>
          </a:p>
        </p:txBody>
      </p:sp>
      <p:sp>
        <p:nvSpPr>
          <p:cNvPr id="3" name="Content Placeholder 2">
            <a:extLst>
              <a:ext uri="{FF2B5EF4-FFF2-40B4-BE49-F238E27FC236}">
                <a16:creationId xmlns:a16="http://schemas.microsoft.com/office/drawing/2014/main" id="{5230089C-2EE8-499A-B9DF-7BB73126ECE0}"/>
              </a:ext>
            </a:extLst>
          </p:cNvPr>
          <p:cNvSpPr>
            <a:spLocks noGrp="1"/>
          </p:cNvSpPr>
          <p:nvPr>
            <p:ph idx="1"/>
          </p:nvPr>
        </p:nvSpPr>
        <p:spPr/>
        <p:txBody>
          <a:bodyPr>
            <a:normAutofit fontScale="92500" lnSpcReduction="20000"/>
          </a:bodyPr>
          <a:lstStyle/>
          <a:p>
            <a:r>
              <a:rPr lang="en-US" dirty="0"/>
              <a:t>Seeing trends over time: Analyzing time series data to tell a story</a:t>
            </a:r>
          </a:p>
          <a:p>
            <a:r>
              <a:rPr lang="en-US" dirty="0"/>
              <a:t>Identifying and reacting to variation appropriately</a:t>
            </a:r>
          </a:p>
          <a:p>
            <a:r>
              <a:rPr lang="en-US" dirty="0"/>
              <a:t>Annotating when changes are made to a process to confirm improvement</a:t>
            </a:r>
          </a:p>
          <a:p>
            <a:endParaRPr lang="en-US" dirty="0"/>
          </a:p>
          <a:p>
            <a:r>
              <a:rPr lang="en-US" dirty="0"/>
              <a:t>Its NOT about crossing a control limit, its about </a:t>
            </a:r>
            <a:r>
              <a:rPr lang="en-US" u="sng" dirty="0"/>
              <a:t>distribution</a:t>
            </a:r>
            <a:r>
              <a:rPr lang="en-US" dirty="0"/>
              <a:t> change</a:t>
            </a:r>
          </a:p>
          <a:p>
            <a:pPr lvl="1"/>
            <a:r>
              <a:rPr lang="en-US" dirty="0"/>
              <a:t>Given extremity measures occur less often, you could shift distribution without knowing for a considerable time. SPC done well shortens that time.</a:t>
            </a:r>
          </a:p>
          <a:p>
            <a:pPr marL="0" indent="0">
              <a:buNone/>
            </a:pPr>
            <a:endParaRPr lang="en-US" dirty="0"/>
          </a:p>
          <a:p>
            <a:pPr marL="0" indent="0" algn="ctr">
              <a:buNone/>
            </a:pPr>
            <a:r>
              <a:rPr lang="en-US" sz="5400" dirty="0"/>
              <a:t>Are the data samples likely coming from the SAME distribution pattern?</a:t>
            </a:r>
          </a:p>
          <a:p>
            <a:pPr lvl="1"/>
            <a:endParaRPr lang="en-US" dirty="0"/>
          </a:p>
        </p:txBody>
      </p:sp>
    </p:spTree>
    <p:extLst>
      <p:ext uri="{BB962C8B-B14F-4D97-AF65-F5344CB8AC3E}">
        <p14:creationId xmlns:p14="http://schemas.microsoft.com/office/powerpoint/2010/main" val="1859008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fade">
                                      <p:cBhvr>
                                        <p:cTn id="1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026" name="Picture 2" descr="Rule 1 - Control Charts for Nelson Rules.svg">
            <a:extLst>
              <a:ext uri="{FF2B5EF4-FFF2-40B4-BE49-F238E27FC236}">
                <a16:creationId xmlns:a16="http://schemas.microsoft.com/office/drawing/2014/main" id="{ECC9494E-FD0C-4BF6-8CD8-913FC1DD62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203" y="-483718"/>
            <a:ext cx="6097425" cy="44018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ule 2 - Control Charts for Nelson Rules.svg">
            <a:extLst>
              <a:ext uri="{FF2B5EF4-FFF2-40B4-BE49-F238E27FC236}">
                <a16:creationId xmlns:a16="http://schemas.microsoft.com/office/drawing/2014/main" id="{5C21BFBE-766D-4807-A44F-462509885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6628" y="-538196"/>
            <a:ext cx="5966796" cy="43075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ule 3 - Control Charts for Nelson Rules.svg">
            <a:extLst>
              <a:ext uri="{FF2B5EF4-FFF2-40B4-BE49-F238E27FC236}">
                <a16:creationId xmlns:a16="http://schemas.microsoft.com/office/drawing/2014/main" id="{A515E424-9567-40CC-8AD7-7DFCE0B4AF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203" y="2908663"/>
            <a:ext cx="5966797" cy="43075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ule 4 - Control Charts for Nelson Rules.svg">
            <a:extLst>
              <a:ext uri="{FF2B5EF4-FFF2-40B4-BE49-F238E27FC236}">
                <a16:creationId xmlns:a16="http://schemas.microsoft.com/office/drawing/2014/main" id="{C2B9AFC1-8D86-48B6-93F5-256FAC74E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5373" y="2676981"/>
            <a:ext cx="6351161" cy="4585063"/>
          </a:xfrm>
          <a:prstGeom prst="rect">
            <a:avLst/>
          </a:prstGeom>
          <a:noFill/>
          <a:extLst>
            <a:ext uri="{909E8E84-426E-40DD-AFC4-6F175D3DCCD1}">
              <a14:hiddenFill xmlns:a14="http://schemas.microsoft.com/office/drawing/2010/main">
                <a:solidFill>
                  <a:srgbClr val="FFFFFF"/>
                </a:solidFill>
              </a14:hiddenFill>
            </a:ext>
          </a:extLst>
        </p:spPr>
      </p:pic>
      <p:sp>
        <p:nvSpPr>
          <p:cNvPr id="4" name="Star: 5 Points 3">
            <a:extLst>
              <a:ext uri="{FF2B5EF4-FFF2-40B4-BE49-F238E27FC236}">
                <a16:creationId xmlns:a16="http://schemas.microsoft.com/office/drawing/2014/main" id="{3C6EAECA-1F4D-4BA6-9BB8-2EDCCF6519CF}"/>
              </a:ext>
            </a:extLst>
          </p:cNvPr>
          <p:cNvSpPr/>
          <p:nvPr/>
        </p:nvSpPr>
        <p:spPr>
          <a:xfrm>
            <a:off x="4101636" y="190535"/>
            <a:ext cx="691117" cy="5422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EEAC55C-D248-4E63-9FA4-ABC816D36988}"/>
              </a:ext>
            </a:extLst>
          </p:cNvPr>
          <p:cNvSpPr txBox="1"/>
          <p:nvPr/>
        </p:nvSpPr>
        <p:spPr>
          <a:xfrm>
            <a:off x="4885152" y="0"/>
            <a:ext cx="1602731" cy="923330"/>
          </a:xfrm>
          <a:prstGeom prst="rect">
            <a:avLst/>
          </a:prstGeom>
          <a:noFill/>
        </p:spPr>
        <p:txBody>
          <a:bodyPr wrap="square" rtlCol="0">
            <a:spAutoFit/>
          </a:bodyPr>
          <a:lstStyle/>
          <a:p>
            <a:r>
              <a:rPr lang="en-US" dirty="0"/>
              <a:t>The only one tool vendors worry about!</a:t>
            </a:r>
          </a:p>
        </p:txBody>
      </p:sp>
    </p:spTree>
    <p:extLst>
      <p:ext uri="{BB962C8B-B14F-4D97-AF65-F5344CB8AC3E}">
        <p14:creationId xmlns:p14="http://schemas.microsoft.com/office/powerpoint/2010/main" val="332108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0"/>
                                        </p:tgtEl>
                                        <p:attrNameLst>
                                          <p:attrName>style.visibility</p:attrName>
                                        </p:attrNameLst>
                                      </p:cBhvr>
                                      <p:to>
                                        <p:strVal val="visible"/>
                                      </p:to>
                                    </p:set>
                                    <p:animEffect transition="in" filter="fade">
                                      <p:cBhvr>
                                        <p:cTn id="12" dur="500"/>
                                        <p:tgtEl>
                                          <p:spTgt spid="10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32"/>
                                        </p:tgtEl>
                                        <p:attrNameLst>
                                          <p:attrName>style.visibility</p:attrName>
                                        </p:attrNameLst>
                                      </p:cBhvr>
                                      <p:to>
                                        <p:strVal val="visible"/>
                                      </p:to>
                                    </p:set>
                                    <p:animEffect transition="in" filter="fade">
                                      <p:cBhvr>
                                        <p:cTn id="17"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0" name="Picture 2" descr="Rule 5 - Control Charts for Nelson Rules.svg">
            <a:extLst>
              <a:ext uri="{FF2B5EF4-FFF2-40B4-BE49-F238E27FC236}">
                <a16:creationId xmlns:a16="http://schemas.microsoft.com/office/drawing/2014/main" id="{F42650E7-AF0E-463E-BAB0-30D7889147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46567"/>
            <a:ext cx="5852594" cy="422513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ule 6 - Control Charts for Nelson Rules.svg">
            <a:extLst>
              <a:ext uri="{FF2B5EF4-FFF2-40B4-BE49-F238E27FC236}">
                <a16:creationId xmlns:a16="http://schemas.microsoft.com/office/drawing/2014/main" id="{6D7086B4-144A-4274-A3D1-3528FCBC3A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5238" y="-585642"/>
            <a:ext cx="6045239" cy="436420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ule 7 - Control Charts for Nelson Rules.svg">
            <a:extLst>
              <a:ext uri="{FF2B5EF4-FFF2-40B4-BE49-F238E27FC236}">
                <a16:creationId xmlns:a16="http://schemas.microsoft.com/office/drawing/2014/main" id="{5F96EA50-77B5-4C97-8A8A-37342FC0C6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2621379"/>
            <a:ext cx="6177792" cy="445990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ule 8 - Control Charts for Nelson Rules.svg">
            <a:extLst>
              <a:ext uri="{FF2B5EF4-FFF2-40B4-BE49-F238E27FC236}">
                <a16:creationId xmlns:a16="http://schemas.microsoft.com/office/drawing/2014/main" id="{4DCAFFE0-22D5-4C15-9708-E4F757972C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9508" y="2717074"/>
            <a:ext cx="6045239" cy="4364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62622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FE3F7-0B2F-4A16-94DB-431A98CB7A89}"/>
              </a:ext>
            </a:extLst>
          </p:cNvPr>
          <p:cNvSpPr>
            <a:spLocks noGrp="1"/>
          </p:cNvSpPr>
          <p:nvPr>
            <p:ph type="title"/>
          </p:nvPr>
        </p:nvSpPr>
        <p:spPr/>
        <p:txBody>
          <a:bodyPr/>
          <a:lstStyle/>
          <a:p>
            <a:r>
              <a:rPr lang="en-US" dirty="0"/>
              <a:t>Making Data Count  #</a:t>
            </a:r>
            <a:r>
              <a:rPr lang="en-US" dirty="0" err="1"/>
              <a:t>PlotTheDots</a:t>
            </a:r>
            <a:endParaRPr lang="en-US" dirty="0"/>
          </a:p>
        </p:txBody>
      </p:sp>
      <p:sp>
        <p:nvSpPr>
          <p:cNvPr id="3" name="Content Placeholder 2">
            <a:extLst>
              <a:ext uri="{FF2B5EF4-FFF2-40B4-BE49-F238E27FC236}">
                <a16:creationId xmlns:a16="http://schemas.microsoft.com/office/drawing/2014/main" id="{6C028481-E03E-4D7F-BCF5-131CA145262A}"/>
              </a:ext>
            </a:extLst>
          </p:cNvPr>
          <p:cNvSpPr>
            <a:spLocks noGrp="1"/>
          </p:cNvSpPr>
          <p:nvPr>
            <p:ph idx="1"/>
          </p:nvPr>
        </p:nvSpPr>
        <p:spPr/>
        <p:txBody>
          <a:bodyPr/>
          <a:lstStyle/>
          <a:p>
            <a:r>
              <a:rPr lang="en-US" dirty="0"/>
              <a:t>Case study on how to educate about improvement metrics</a:t>
            </a:r>
          </a:p>
          <a:p>
            <a:pPr lvl="1"/>
            <a:r>
              <a:rPr lang="en-US" dirty="0">
                <a:hlinkClick r:id="rId2"/>
              </a:rPr>
              <a:t>https://improvement.nhs.uk/resources/making-data-count/</a:t>
            </a:r>
            <a:endParaRPr lang="en-US" dirty="0"/>
          </a:p>
          <a:p>
            <a:pPr marL="0" indent="0">
              <a:buNone/>
            </a:pPr>
            <a:endParaRPr lang="en-US" dirty="0"/>
          </a:p>
        </p:txBody>
      </p:sp>
      <p:pic>
        <p:nvPicPr>
          <p:cNvPr id="4" name="Picture 3">
            <a:hlinkClick r:id="rId3"/>
            <a:extLst>
              <a:ext uri="{FF2B5EF4-FFF2-40B4-BE49-F238E27FC236}">
                <a16:creationId xmlns:a16="http://schemas.microsoft.com/office/drawing/2014/main" id="{14D06C5F-57E7-41E2-854B-097C667F2885}"/>
              </a:ext>
            </a:extLst>
          </p:cNvPr>
          <p:cNvPicPr>
            <a:picLocks noChangeAspect="1"/>
          </p:cNvPicPr>
          <p:nvPr/>
        </p:nvPicPr>
        <p:blipFill>
          <a:blip r:embed="rId4"/>
          <a:stretch>
            <a:fillRect/>
          </a:stretch>
        </p:blipFill>
        <p:spPr>
          <a:xfrm>
            <a:off x="3049772" y="2814009"/>
            <a:ext cx="5400329" cy="3799441"/>
          </a:xfrm>
          <a:prstGeom prst="rect">
            <a:avLst/>
          </a:prstGeom>
        </p:spPr>
      </p:pic>
      <p:sp>
        <p:nvSpPr>
          <p:cNvPr id="5" name="TextBox 4">
            <a:extLst>
              <a:ext uri="{FF2B5EF4-FFF2-40B4-BE49-F238E27FC236}">
                <a16:creationId xmlns:a16="http://schemas.microsoft.com/office/drawing/2014/main" id="{62AAE08B-3B15-4E7E-8A95-5588DA0F87C5}"/>
              </a:ext>
            </a:extLst>
          </p:cNvPr>
          <p:cNvSpPr txBox="1"/>
          <p:nvPr/>
        </p:nvSpPr>
        <p:spPr>
          <a:xfrm>
            <a:off x="8899451" y="6337005"/>
            <a:ext cx="2934265" cy="369332"/>
          </a:xfrm>
          <a:prstGeom prst="rect">
            <a:avLst/>
          </a:prstGeom>
          <a:noFill/>
        </p:spPr>
        <p:txBody>
          <a:bodyPr wrap="none" rtlCol="0">
            <a:spAutoFit/>
          </a:bodyPr>
          <a:lstStyle/>
          <a:p>
            <a:r>
              <a:rPr lang="en-US" dirty="0"/>
              <a:t>Click image to download PDF.</a:t>
            </a:r>
          </a:p>
        </p:txBody>
      </p:sp>
    </p:spTree>
    <p:extLst>
      <p:ext uri="{BB962C8B-B14F-4D97-AF65-F5344CB8AC3E}">
        <p14:creationId xmlns:p14="http://schemas.microsoft.com/office/powerpoint/2010/main" val="314700295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D94E5-3417-440D-B067-9F2B016561B1}"/>
              </a:ext>
            </a:extLst>
          </p:cNvPr>
          <p:cNvSpPr>
            <a:spLocks noGrp="1"/>
          </p:cNvSpPr>
          <p:nvPr>
            <p:ph type="title"/>
          </p:nvPr>
        </p:nvSpPr>
        <p:spPr/>
        <p:txBody>
          <a:bodyPr/>
          <a:lstStyle/>
          <a:p>
            <a:r>
              <a:rPr lang="en-US" dirty="0"/>
              <a:t>NHS SPC Spreadsheet – does everything right</a:t>
            </a:r>
          </a:p>
        </p:txBody>
      </p:sp>
      <p:sp>
        <p:nvSpPr>
          <p:cNvPr id="3" name="Content Placeholder 2">
            <a:extLst>
              <a:ext uri="{FF2B5EF4-FFF2-40B4-BE49-F238E27FC236}">
                <a16:creationId xmlns:a16="http://schemas.microsoft.com/office/drawing/2014/main" id="{D1EA4E96-7386-4BAC-96C2-E90E81FC46B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E1A5A7F-8E05-49B6-8F9C-6B37E6534DC3}"/>
              </a:ext>
            </a:extLst>
          </p:cNvPr>
          <p:cNvPicPr>
            <a:picLocks noChangeAspect="1"/>
          </p:cNvPicPr>
          <p:nvPr/>
        </p:nvPicPr>
        <p:blipFill rotWithShape="1">
          <a:blip r:embed="rId2"/>
          <a:srcRect t="10070"/>
          <a:stretch/>
        </p:blipFill>
        <p:spPr>
          <a:xfrm>
            <a:off x="729843" y="1825625"/>
            <a:ext cx="10851069" cy="4899994"/>
          </a:xfrm>
          <a:prstGeom prst="rect">
            <a:avLst/>
          </a:prstGeom>
        </p:spPr>
      </p:pic>
    </p:spTree>
    <p:extLst>
      <p:ext uri="{BB962C8B-B14F-4D97-AF65-F5344CB8AC3E}">
        <p14:creationId xmlns:p14="http://schemas.microsoft.com/office/powerpoint/2010/main" val="407293107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B6C504-174B-4947-8768-96EE639934CD}"/>
              </a:ext>
            </a:extLst>
          </p:cNvPr>
          <p:cNvPicPr>
            <a:picLocks noChangeAspect="1"/>
          </p:cNvPicPr>
          <p:nvPr/>
        </p:nvPicPr>
        <p:blipFill>
          <a:blip r:embed="rId2"/>
          <a:stretch>
            <a:fillRect/>
          </a:stretch>
        </p:blipFill>
        <p:spPr>
          <a:xfrm>
            <a:off x="0" y="3944679"/>
            <a:ext cx="12103912" cy="3403875"/>
          </a:xfrm>
          <a:prstGeom prst="rect">
            <a:avLst/>
          </a:prstGeom>
        </p:spPr>
      </p:pic>
      <p:pic>
        <p:nvPicPr>
          <p:cNvPr id="5" name="Picture 4">
            <a:extLst>
              <a:ext uri="{FF2B5EF4-FFF2-40B4-BE49-F238E27FC236}">
                <a16:creationId xmlns:a16="http://schemas.microsoft.com/office/drawing/2014/main" id="{D5545E25-373C-4DC2-AF6A-2FD0E468683A}"/>
              </a:ext>
            </a:extLst>
          </p:cNvPr>
          <p:cNvPicPr>
            <a:picLocks noChangeAspect="1"/>
          </p:cNvPicPr>
          <p:nvPr/>
        </p:nvPicPr>
        <p:blipFill rotWithShape="1">
          <a:blip r:embed="rId3"/>
          <a:srcRect b="28513"/>
          <a:stretch/>
        </p:blipFill>
        <p:spPr>
          <a:xfrm>
            <a:off x="4350562" y="265900"/>
            <a:ext cx="7753350" cy="3663280"/>
          </a:xfrm>
          <a:prstGeom prst="rect">
            <a:avLst/>
          </a:prstGeom>
        </p:spPr>
      </p:pic>
      <p:sp>
        <p:nvSpPr>
          <p:cNvPr id="6" name="TextBox 5">
            <a:extLst>
              <a:ext uri="{FF2B5EF4-FFF2-40B4-BE49-F238E27FC236}">
                <a16:creationId xmlns:a16="http://schemas.microsoft.com/office/drawing/2014/main" id="{8ECE6389-F011-463B-8878-F4A91E8C8F55}"/>
              </a:ext>
            </a:extLst>
          </p:cNvPr>
          <p:cNvSpPr txBox="1"/>
          <p:nvPr/>
        </p:nvSpPr>
        <p:spPr>
          <a:xfrm>
            <a:off x="278677" y="704784"/>
            <a:ext cx="3413760" cy="2554545"/>
          </a:xfrm>
          <a:prstGeom prst="rect">
            <a:avLst/>
          </a:prstGeom>
          <a:noFill/>
        </p:spPr>
        <p:txBody>
          <a:bodyPr wrap="square" rtlCol="0">
            <a:spAutoFit/>
          </a:bodyPr>
          <a:lstStyle/>
          <a:p>
            <a:pPr algn="ctr"/>
            <a:r>
              <a:rPr lang="en-US" sz="3200" dirty="0"/>
              <a:t>Proper identification of special cause and common cause variation</a:t>
            </a:r>
          </a:p>
        </p:txBody>
      </p:sp>
    </p:spTree>
    <p:extLst>
      <p:ext uri="{BB962C8B-B14F-4D97-AF65-F5344CB8AC3E}">
        <p14:creationId xmlns:p14="http://schemas.microsoft.com/office/powerpoint/2010/main" val="418307669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CF1A7-A573-486F-A0BA-29C583E3CAB0}"/>
              </a:ext>
            </a:extLst>
          </p:cNvPr>
          <p:cNvSpPr>
            <a:spLocks noGrp="1"/>
          </p:cNvSpPr>
          <p:nvPr>
            <p:ph type="title"/>
          </p:nvPr>
        </p:nvSpPr>
        <p:spPr/>
        <p:txBody>
          <a:bodyPr/>
          <a:lstStyle/>
          <a:p>
            <a:r>
              <a:rPr lang="en-US" dirty="0"/>
              <a:t>Exercise: SPC patterns in known random data</a:t>
            </a:r>
          </a:p>
        </p:txBody>
      </p:sp>
      <p:sp>
        <p:nvSpPr>
          <p:cNvPr id="3" name="Content Placeholder 2">
            <a:extLst>
              <a:ext uri="{FF2B5EF4-FFF2-40B4-BE49-F238E27FC236}">
                <a16:creationId xmlns:a16="http://schemas.microsoft.com/office/drawing/2014/main" id="{BF0AB6F5-C6B1-4AE3-A2C6-2B3BBF11C0FD}"/>
              </a:ext>
            </a:extLst>
          </p:cNvPr>
          <p:cNvSpPr>
            <a:spLocks noGrp="1"/>
          </p:cNvSpPr>
          <p:nvPr>
            <p:ph idx="1"/>
          </p:nvPr>
        </p:nvSpPr>
        <p:spPr/>
        <p:txBody>
          <a:bodyPr>
            <a:normAutofit fontScale="85000" lnSpcReduction="10000"/>
          </a:bodyPr>
          <a:lstStyle/>
          <a:p>
            <a:pPr marL="0" indent="0" algn="ctr">
              <a:buNone/>
            </a:pPr>
            <a:r>
              <a:rPr lang="en-US" sz="4200" dirty="0"/>
              <a:t>Go around the room and call out the number representing the DAY of your birthday.</a:t>
            </a:r>
            <a:br>
              <a:rPr lang="en-US" sz="4000" dirty="0"/>
            </a:br>
            <a:br>
              <a:rPr lang="en-US" sz="4000" dirty="0"/>
            </a:br>
            <a:r>
              <a:rPr lang="en-US" sz="4000" dirty="0"/>
              <a:t>For example:  </a:t>
            </a:r>
            <a:r>
              <a:rPr lang="en-US" sz="4000" u="sng" dirty="0"/>
              <a:t>7</a:t>
            </a:r>
            <a:r>
              <a:rPr lang="en-US" sz="4000" baseline="30000" dirty="0"/>
              <a:t>th</a:t>
            </a:r>
            <a:r>
              <a:rPr lang="en-US" sz="4000" dirty="0"/>
              <a:t> August, then say “7”</a:t>
            </a:r>
          </a:p>
          <a:p>
            <a:pPr marL="0" indent="0" algn="ctr">
              <a:buNone/>
            </a:pPr>
            <a:r>
              <a:rPr lang="en-US" sz="4000" dirty="0"/>
              <a:t>or </a:t>
            </a:r>
            <a:r>
              <a:rPr lang="en-US" sz="4000" u="sng" dirty="0"/>
              <a:t>25</a:t>
            </a:r>
            <a:r>
              <a:rPr lang="en-US" sz="4000" baseline="30000" dirty="0"/>
              <a:t>th</a:t>
            </a:r>
            <a:r>
              <a:rPr lang="en-US" sz="4000" dirty="0"/>
              <a:t> January, then say “25”</a:t>
            </a:r>
          </a:p>
          <a:p>
            <a:pPr marL="0" indent="0" algn="ctr">
              <a:buNone/>
            </a:pPr>
            <a:endParaRPr lang="en-US" sz="4000" dirty="0"/>
          </a:p>
          <a:p>
            <a:r>
              <a:rPr lang="en-US" sz="4000" dirty="0"/>
              <a:t>Analyze the results in the SPC spreadsheet for patterns even though you know the data is random. Would your company have had a fire-drill based on this variation?</a:t>
            </a:r>
          </a:p>
        </p:txBody>
      </p:sp>
      <p:sp>
        <p:nvSpPr>
          <p:cNvPr id="4" name="Rectangle 3">
            <a:extLst>
              <a:ext uri="{FF2B5EF4-FFF2-40B4-BE49-F238E27FC236}">
                <a16:creationId xmlns:a16="http://schemas.microsoft.com/office/drawing/2014/main" id="{81FC64BD-41F2-40C5-8C1E-BF542510C5E5}"/>
              </a:ext>
            </a:extLst>
          </p:cNvPr>
          <p:cNvSpPr/>
          <p:nvPr/>
        </p:nvSpPr>
        <p:spPr>
          <a:xfrm>
            <a:off x="2356884" y="6462087"/>
            <a:ext cx="7956698" cy="369332"/>
          </a:xfrm>
          <a:prstGeom prst="rect">
            <a:avLst/>
          </a:prstGeom>
        </p:spPr>
        <p:txBody>
          <a:bodyPr wrap="square">
            <a:spAutoFit/>
          </a:bodyPr>
          <a:lstStyle/>
          <a:p>
            <a:r>
              <a:rPr lang="en-US" dirty="0">
                <a:hlinkClick r:id="rId2"/>
              </a:rPr>
              <a:t>https://www.youtube.com/watch?v=_OlvOek7VV4&amp;feature=youtu.be</a:t>
            </a:r>
            <a:endParaRPr lang="en-US" dirty="0"/>
          </a:p>
        </p:txBody>
      </p:sp>
    </p:spTree>
    <p:extLst>
      <p:ext uri="{BB962C8B-B14F-4D97-AF65-F5344CB8AC3E}">
        <p14:creationId xmlns:p14="http://schemas.microsoft.com/office/powerpoint/2010/main" val="2682303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88FDA77-F4FB-4FEE-8E90-3464E7D1CE12}"/>
              </a:ext>
            </a:extLst>
          </p:cNvPr>
          <p:cNvSpPr>
            <a:spLocks noGrp="1"/>
          </p:cNvSpPr>
          <p:nvPr>
            <p:ph type="ftr" sz="quarter" idx="11"/>
          </p:nvPr>
        </p:nvSpPr>
        <p:spPr/>
        <p:txBody>
          <a:bodyPr/>
          <a:lstStyle/>
          <a:p>
            <a:r>
              <a:rPr lang="en-US"/>
              <a:t>@t_magennis</a:t>
            </a:r>
          </a:p>
        </p:txBody>
      </p:sp>
      <p:graphicFrame>
        <p:nvGraphicFramePr>
          <p:cNvPr id="3" name="Diagram 2">
            <a:extLst>
              <a:ext uri="{FF2B5EF4-FFF2-40B4-BE49-F238E27FC236}">
                <a16:creationId xmlns:a16="http://schemas.microsoft.com/office/drawing/2014/main" id="{80940192-4D04-4E34-8386-EB28FFB60AC9}"/>
              </a:ext>
            </a:extLst>
          </p:cNvPr>
          <p:cNvGraphicFramePr/>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76FE659F-46F2-4E6E-80F6-B42EA4AAEA23}"/>
              </a:ext>
            </a:extLst>
          </p:cNvPr>
          <p:cNvSpPr txBox="1"/>
          <p:nvPr/>
        </p:nvSpPr>
        <p:spPr>
          <a:xfrm>
            <a:off x="418417" y="6075144"/>
            <a:ext cx="3227165" cy="646331"/>
          </a:xfrm>
          <a:prstGeom prst="rect">
            <a:avLst/>
          </a:prstGeom>
          <a:noFill/>
        </p:spPr>
        <p:txBody>
          <a:bodyPr wrap="none" rtlCol="0">
            <a:spAutoFit/>
          </a:bodyPr>
          <a:lstStyle/>
          <a:p>
            <a:r>
              <a:rPr lang="en-US" dirty="0"/>
              <a:t>Models are always wrong. </a:t>
            </a:r>
            <a:br>
              <a:rPr lang="en-US" dirty="0"/>
            </a:br>
            <a:r>
              <a:rPr lang="en-US" dirty="0"/>
              <a:t>It’s all about understanding why.</a:t>
            </a:r>
          </a:p>
        </p:txBody>
      </p:sp>
    </p:spTree>
    <p:extLst>
      <p:ext uri="{BB962C8B-B14F-4D97-AF65-F5344CB8AC3E}">
        <p14:creationId xmlns:p14="http://schemas.microsoft.com/office/powerpoint/2010/main" val="156802193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CF1A7-A573-486F-A0BA-29C583E3CAB0}"/>
              </a:ext>
            </a:extLst>
          </p:cNvPr>
          <p:cNvSpPr>
            <a:spLocks noGrp="1"/>
          </p:cNvSpPr>
          <p:nvPr>
            <p:ph type="title"/>
          </p:nvPr>
        </p:nvSpPr>
        <p:spPr/>
        <p:txBody>
          <a:bodyPr/>
          <a:lstStyle/>
          <a:p>
            <a:r>
              <a:rPr lang="en-US" dirty="0"/>
              <a:t>Exercise: SPC special cause system change</a:t>
            </a:r>
          </a:p>
        </p:txBody>
      </p:sp>
      <p:sp>
        <p:nvSpPr>
          <p:cNvPr id="3" name="Content Placeholder 2">
            <a:extLst>
              <a:ext uri="{FF2B5EF4-FFF2-40B4-BE49-F238E27FC236}">
                <a16:creationId xmlns:a16="http://schemas.microsoft.com/office/drawing/2014/main" id="{BF0AB6F5-C6B1-4AE3-A2C6-2B3BBF11C0FD}"/>
              </a:ext>
            </a:extLst>
          </p:cNvPr>
          <p:cNvSpPr>
            <a:spLocks noGrp="1"/>
          </p:cNvSpPr>
          <p:nvPr>
            <p:ph idx="1"/>
          </p:nvPr>
        </p:nvSpPr>
        <p:spPr/>
        <p:txBody>
          <a:bodyPr>
            <a:normAutofit fontScale="92500" lnSpcReduction="10000"/>
          </a:bodyPr>
          <a:lstStyle/>
          <a:p>
            <a:pPr marL="0" indent="0" algn="ctr">
              <a:buNone/>
            </a:pPr>
            <a:r>
              <a:rPr lang="en-US" sz="4000" dirty="0"/>
              <a:t>Go around the room (first 10 people) and call out the number representing the MONTH of your birthday.</a:t>
            </a:r>
            <a:br>
              <a:rPr lang="en-US" sz="4000" dirty="0"/>
            </a:br>
            <a:br>
              <a:rPr lang="en-US" sz="4000" dirty="0"/>
            </a:br>
            <a:r>
              <a:rPr lang="en-US" sz="4000" dirty="0"/>
              <a:t>For example:  7</a:t>
            </a:r>
            <a:r>
              <a:rPr lang="en-US" sz="4000" baseline="30000" dirty="0"/>
              <a:t>th</a:t>
            </a:r>
            <a:r>
              <a:rPr lang="en-US" sz="4000" dirty="0"/>
              <a:t> </a:t>
            </a:r>
            <a:r>
              <a:rPr lang="en-US" sz="4000" u="sng" dirty="0"/>
              <a:t>August</a:t>
            </a:r>
            <a:r>
              <a:rPr lang="en-US" sz="4000" dirty="0"/>
              <a:t>, then say “8”</a:t>
            </a:r>
          </a:p>
          <a:p>
            <a:pPr marL="0" indent="0" algn="ctr">
              <a:buNone/>
            </a:pPr>
            <a:r>
              <a:rPr lang="en-US" sz="4000" dirty="0"/>
              <a:t>25</a:t>
            </a:r>
            <a:r>
              <a:rPr lang="en-US" sz="4000" baseline="30000" dirty="0"/>
              <a:t>th</a:t>
            </a:r>
            <a:r>
              <a:rPr lang="en-US" sz="4000" dirty="0"/>
              <a:t> </a:t>
            </a:r>
            <a:r>
              <a:rPr lang="en-US" sz="4000" u="sng" dirty="0"/>
              <a:t>January</a:t>
            </a:r>
            <a:r>
              <a:rPr lang="en-US" sz="4000" dirty="0"/>
              <a:t>, then say “1”</a:t>
            </a:r>
          </a:p>
          <a:p>
            <a:pPr marL="0" indent="0" algn="ctr">
              <a:buNone/>
            </a:pPr>
            <a:endParaRPr lang="en-US" sz="4000" dirty="0"/>
          </a:p>
          <a:p>
            <a:r>
              <a:rPr lang="en-US" sz="4000" dirty="0"/>
              <a:t>Analyze the results in the SPC spreadsheet for significant change due to special cause. </a:t>
            </a:r>
          </a:p>
        </p:txBody>
      </p:sp>
      <p:sp>
        <p:nvSpPr>
          <p:cNvPr id="4" name="Rectangle 3">
            <a:extLst>
              <a:ext uri="{FF2B5EF4-FFF2-40B4-BE49-F238E27FC236}">
                <a16:creationId xmlns:a16="http://schemas.microsoft.com/office/drawing/2014/main" id="{5425AAB3-6866-43F4-8D6A-26D8BC01547D}"/>
              </a:ext>
            </a:extLst>
          </p:cNvPr>
          <p:cNvSpPr/>
          <p:nvPr/>
        </p:nvSpPr>
        <p:spPr>
          <a:xfrm>
            <a:off x="2356884" y="6462087"/>
            <a:ext cx="7956698" cy="369332"/>
          </a:xfrm>
          <a:prstGeom prst="rect">
            <a:avLst/>
          </a:prstGeom>
        </p:spPr>
        <p:txBody>
          <a:bodyPr wrap="square">
            <a:spAutoFit/>
          </a:bodyPr>
          <a:lstStyle/>
          <a:p>
            <a:r>
              <a:rPr lang="en-US" dirty="0">
                <a:hlinkClick r:id="rId2"/>
              </a:rPr>
              <a:t>https://www.youtube.com/watch?v=_OlvOek7VV4&amp;feature=youtu.be</a:t>
            </a:r>
            <a:endParaRPr lang="en-US" dirty="0"/>
          </a:p>
        </p:txBody>
      </p:sp>
    </p:spTree>
    <p:extLst>
      <p:ext uri="{BB962C8B-B14F-4D97-AF65-F5344CB8AC3E}">
        <p14:creationId xmlns:p14="http://schemas.microsoft.com/office/powerpoint/2010/main" val="289445157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7B289-EA85-4565-8972-C5B8D3D170B0}"/>
              </a:ext>
            </a:extLst>
          </p:cNvPr>
          <p:cNvSpPr>
            <a:spLocks noGrp="1"/>
          </p:cNvSpPr>
          <p:nvPr>
            <p:ph type="title"/>
          </p:nvPr>
        </p:nvSpPr>
        <p:spPr/>
        <p:txBody>
          <a:bodyPr/>
          <a:lstStyle/>
          <a:p>
            <a:r>
              <a:rPr lang="en-US" dirty="0"/>
              <a:t>SPC Tips and Thoughts</a:t>
            </a:r>
          </a:p>
        </p:txBody>
      </p:sp>
      <p:sp>
        <p:nvSpPr>
          <p:cNvPr id="3" name="Content Placeholder 2">
            <a:extLst>
              <a:ext uri="{FF2B5EF4-FFF2-40B4-BE49-F238E27FC236}">
                <a16:creationId xmlns:a16="http://schemas.microsoft.com/office/drawing/2014/main" id="{6DA6D55A-0E36-4E49-AC67-77CD860EA56B}"/>
              </a:ext>
            </a:extLst>
          </p:cNvPr>
          <p:cNvSpPr>
            <a:spLocks noGrp="1"/>
          </p:cNvSpPr>
          <p:nvPr>
            <p:ph idx="1"/>
          </p:nvPr>
        </p:nvSpPr>
        <p:spPr/>
        <p:txBody>
          <a:bodyPr>
            <a:normAutofit lnSpcReduction="10000"/>
          </a:bodyPr>
          <a:lstStyle/>
          <a:p>
            <a:r>
              <a:rPr lang="en-US" dirty="0"/>
              <a:t>Start using the terminology</a:t>
            </a:r>
          </a:p>
          <a:p>
            <a:pPr lvl="1"/>
            <a:r>
              <a:rPr lang="en-US" dirty="0"/>
              <a:t>Common cause or Expected variability</a:t>
            </a:r>
          </a:p>
          <a:p>
            <a:pPr lvl="1"/>
            <a:r>
              <a:rPr lang="en-US" dirty="0"/>
              <a:t>Special cause or Un-expected variability</a:t>
            </a:r>
          </a:p>
          <a:p>
            <a:r>
              <a:rPr lang="en-US" dirty="0"/>
              <a:t>Use “Improvement” and “Concern” for directionality (not up &amp; down)</a:t>
            </a:r>
          </a:p>
          <a:p>
            <a:r>
              <a:rPr lang="en-US" dirty="0"/>
              <a:t>Only recalculate the control limits when you have a valid explanation for system change, and always annotate the reason</a:t>
            </a:r>
          </a:p>
          <a:p>
            <a:r>
              <a:rPr lang="en-US" dirty="0"/>
              <a:t>Use annotations to tell the story of what and why things changed</a:t>
            </a:r>
          </a:p>
          <a:p>
            <a:r>
              <a:rPr lang="en-US" dirty="0"/>
              <a:t>Explain unexplained changes</a:t>
            </a:r>
          </a:p>
          <a:p>
            <a:pPr lvl="1"/>
            <a:r>
              <a:rPr lang="en-US" dirty="0"/>
              <a:t>There is more risk in not understanding why a system changed than any individual concerning measurement</a:t>
            </a:r>
          </a:p>
        </p:txBody>
      </p:sp>
    </p:spTree>
    <p:extLst>
      <p:ext uri="{BB962C8B-B14F-4D97-AF65-F5344CB8AC3E}">
        <p14:creationId xmlns:p14="http://schemas.microsoft.com/office/powerpoint/2010/main" val="160400440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Dependency impact</a:t>
            </a:r>
          </a:p>
        </p:txBody>
      </p:sp>
      <p:sp>
        <p:nvSpPr>
          <p:cNvPr id="7" name="Text Placeholder 6"/>
          <p:cNvSpPr>
            <a:spLocks noGrp="1"/>
          </p:cNvSpPr>
          <p:nvPr>
            <p:ph type="body" idx="1"/>
          </p:nvPr>
        </p:nvSpPr>
        <p:spPr/>
        <p:txBody>
          <a:bodyPr/>
          <a:lstStyle/>
          <a:p>
            <a:endParaRPr lang="en-US"/>
          </a:p>
        </p:txBody>
      </p:sp>
      <p:sp>
        <p:nvSpPr>
          <p:cNvPr id="4" name="Footer Placeholder 3"/>
          <p:cNvSpPr>
            <a:spLocks noGrp="1"/>
          </p:cNvSpPr>
          <p:nvPr>
            <p:ph type="ftr" sz="quarter" idx="11"/>
          </p:nvPr>
        </p:nvSpPr>
        <p:spPr/>
        <p:txBody>
          <a:bodyPr/>
          <a:lstStyle/>
          <a:p>
            <a:r>
              <a:rPr lang="en-US"/>
              <a:t>@t_magennis</a:t>
            </a:r>
            <a:endParaRPr lang="en-US" dirty="0"/>
          </a:p>
        </p:txBody>
      </p:sp>
      <p:sp>
        <p:nvSpPr>
          <p:cNvPr id="5" name="Slide Number Placeholder 4"/>
          <p:cNvSpPr>
            <a:spLocks noGrp="1"/>
          </p:cNvSpPr>
          <p:nvPr>
            <p:ph type="sldNum" sz="quarter" idx="12"/>
          </p:nvPr>
        </p:nvSpPr>
        <p:spPr/>
        <p:txBody>
          <a:bodyPr/>
          <a:lstStyle/>
          <a:p>
            <a:fld id="{5F8E5861-E65C-4BE8-8BCB-9B255B5A3C3D}" type="slidenum">
              <a:rPr lang="en-US" smtClean="0"/>
              <a:t>132</a:t>
            </a:fld>
            <a:endParaRPr lang="en-US" dirty="0"/>
          </a:p>
        </p:txBody>
      </p:sp>
    </p:spTree>
    <p:extLst>
      <p:ext uri="{BB962C8B-B14F-4D97-AF65-F5344CB8AC3E}">
        <p14:creationId xmlns:p14="http://schemas.microsoft.com/office/powerpoint/2010/main" val="241119025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F8E5861-E65C-4BE8-8BCB-9B255B5A3C3D}" type="slidenum">
              <a:rPr lang="en-US" smtClean="0"/>
              <a:t>133</a:t>
            </a:fld>
            <a:endParaRPr lang="en-US" dirty="0"/>
          </a:p>
        </p:txBody>
      </p:sp>
      <p:pic>
        <p:nvPicPr>
          <p:cNvPr id="3" name="Picture 2" descr="silver-flights-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6756" y="159166"/>
            <a:ext cx="7958488" cy="6197184"/>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US"/>
              <a:t>@t_magennis</a:t>
            </a:r>
            <a:endParaRPr lang="en-US" dirty="0"/>
          </a:p>
        </p:txBody>
      </p:sp>
    </p:spTree>
    <p:extLst>
      <p:ext uri="{BB962C8B-B14F-4D97-AF65-F5344CB8AC3E}">
        <p14:creationId xmlns:p14="http://schemas.microsoft.com/office/powerpoint/2010/main" val="269055461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F8E5861-E65C-4BE8-8BCB-9B255B5A3C3D}" type="slidenum">
              <a:rPr lang="en-US" smtClean="0"/>
              <a:t>134</a:t>
            </a:fld>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5000" y="76201"/>
            <a:ext cx="1824228" cy="1744675"/>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34639" y="1447801"/>
            <a:ext cx="2207703" cy="138773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5091" y="2498864"/>
            <a:ext cx="1714500" cy="17145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03602" y="2850490"/>
            <a:ext cx="1061618" cy="179771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6193" y="3810001"/>
            <a:ext cx="2207703" cy="1387731"/>
          </a:xfrm>
          <a:prstGeom prst="rect">
            <a:avLst/>
          </a:prstGeom>
        </p:spPr>
      </p:pic>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86800" y="4656126"/>
            <a:ext cx="1824228" cy="1744675"/>
          </a:xfrm>
          <a:prstGeom prst="rect">
            <a:avLst/>
          </a:prstGeom>
        </p:spPr>
      </p:pic>
      <p:sp>
        <p:nvSpPr>
          <p:cNvPr id="9" name="TextBox 8"/>
          <p:cNvSpPr txBox="1"/>
          <p:nvPr/>
        </p:nvSpPr>
        <p:spPr>
          <a:xfrm>
            <a:off x="4139800" y="763871"/>
            <a:ext cx="2092689" cy="369332"/>
          </a:xfrm>
          <a:prstGeom prst="rect">
            <a:avLst/>
          </a:prstGeom>
          <a:noFill/>
        </p:spPr>
        <p:txBody>
          <a:bodyPr wrap="none" rtlCol="0">
            <a:spAutoFit/>
          </a:bodyPr>
          <a:lstStyle/>
          <a:p>
            <a:r>
              <a:rPr lang="en-US" dirty="0"/>
              <a:t>SEA to SFO (2 hours)</a:t>
            </a:r>
          </a:p>
        </p:txBody>
      </p:sp>
      <p:sp>
        <p:nvSpPr>
          <p:cNvPr id="10" name="TextBox 9"/>
          <p:cNvSpPr txBox="1"/>
          <p:nvPr/>
        </p:nvSpPr>
        <p:spPr>
          <a:xfrm>
            <a:off x="6019801" y="2126979"/>
            <a:ext cx="2043893" cy="369332"/>
          </a:xfrm>
          <a:prstGeom prst="rect">
            <a:avLst/>
          </a:prstGeom>
          <a:noFill/>
        </p:spPr>
        <p:txBody>
          <a:bodyPr wrap="none" rtlCol="0">
            <a:spAutoFit/>
          </a:bodyPr>
          <a:lstStyle/>
          <a:p>
            <a:r>
              <a:rPr lang="en-US" dirty="0"/>
              <a:t>SFO to JFK (6 hours)</a:t>
            </a:r>
          </a:p>
        </p:txBody>
      </p:sp>
      <p:sp>
        <p:nvSpPr>
          <p:cNvPr id="11" name="TextBox 10"/>
          <p:cNvSpPr txBox="1"/>
          <p:nvPr/>
        </p:nvSpPr>
        <p:spPr>
          <a:xfrm>
            <a:off x="6946193" y="3245470"/>
            <a:ext cx="2043893" cy="369332"/>
          </a:xfrm>
          <a:prstGeom prst="rect">
            <a:avLst/>
          </a:prstGeom>
          <a:noFill/>
        </p:spPr>
        <p:txBody>
          <a:bodyPr wrap="none" rtlCol="0">
            <a:spAutoFit/>
          </a:bodyPr>
          <a:lstStyle/>
          <a:p>
            <a:r>
              <a:rPr lang="en-US" dirty="0"/>
              <a:t>JFK to SFO (6 hours)</a:t>
            </a:r>
          </a:p>
        </p:txBody>
      </p:sp>
      <p:sp>
        <p:nvSpPr>
          <p:cNvPr id="12" name="TextBox 11"/>
          <p:cNvSpPr txBox="1"/>
          <p:nvPr/>
        </p:nvSpPr>
        <p:spPr>
          <a:xfrm>
            <a:off x="9334603" y="3946266"/>
            <a:ext cx="1197379" cy="646331"/>
          </a:xfrm>
          <a:prstGeom prst="rect">
            <a:avLst/>
          </a:prstGeom>
          <a:noFill/>
        </p:spPr>
        <p:txBody>
          <a:bodyPr wrap="none" rtlCol="0">
            <a:spAutoFit/>
          </a:bodyPr>
          <a:lstStyle/>
          <a:p>
            <a:r>
              <a:rPr lang="en-US" dirty="0"/>
              <a:t>SFO to SEA</a:t>
            </a:r>
            <a:br>
              <a:rPr lang="en-US" dirty="0"/>
            </a:br>
            <a:r>
              <a:rPr lang="en-US" dirty="0"/>
              <a:t> (2 hours)</a:t>
            </a:r>
          </a:p>
        </p:txBody>
      </p:sp>
      <p:cxnSp>
        <p:nvCxnSpPr>
          <p:cNvPr id="13" name="Curved Connector 12"/>
          <p:cNvCxnSpPr/>
          <p:nvPr/>
        </p:nvCxnSpPr>
        <p:spPr>
          <a:xfrm>
            <a:off x="2829523" y="2008021"/>
            <a:ext cx="683514" cy="488290"/>
          </a:xfrm>
          <a:prstGeom prst="curvedConnector3">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14" name="Curved Connector 13"/>
          <p:cNvCxnSpPr/>
          <p:nvPr/>
        </p:nvCxnSpPr>
        <p:spPr>
          <a:xfrm>
            <a:off x="4117086" y="3185991"/>
            <a:ext cx="683514" cy="488290"/>
          </a:xfrm>
          <a:prstGeom prst="curvedConnector3">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15" name="Curved Connector 14"/>
          <p:cNvCxnSpPr/>
          <p:nvPr/>
        </p:nvCxnSpPr>
        <p:spPr>
          <a:xfrm>
            <a:off x="5500584" y="4495800"/>
            <a:ext cx="683514" cy="488290"/>
          </a:xfrm>
          <a:prstGeom prst="curvedConnector3">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16" name="Curved Connector 15"/>
          <p:cNvCxnSpPr/>
          <p:nvPr/>
        </p:nvCxnSpPr>
        <p:spPr>
          <a:xfrm>
            <a:off x="6936486" y="5607710"/>
            <a:ext cx="683514" cy="488290"/>
          </a:xfrm>
          <a:prstGeom prst="curvedConnector3">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17" name="TextBox 16"/>
          <p:cNvSpPr txBox="1"/>
          <p:nvPr/>
        </p:nvSpPr>
        <p:spPr>
          <a:xfrm>
            <a:off x="1752600" y="2743200"/>
            <a:ext cx="2449838" cy="369332"/>
          </a:xfrm>
          <a:prstGeom prst="rect">
            <a:avLst/>
          </a:prstGeom>
          <a:noFill/>
        </p:spPr>
        <p:txBody>
          <a:bodyPr wrap="none" rtlCol="0">
            <a:spAutoFit/>
          </a:bodyPr>
          <a:lstStyle/>
          <a:p>
            <a:r>
              <a:rPr lang="en-US" dirty="0"/>
              <a:t>1 hour un-board/board</a:t>
            </a:r>
          </a:p>
        </p:txBody>
      </p:sp>
      <p:sp>
        <p:nvSpPr>
          <p:cNvPr id="18" name="TextBox 17"/>
          <p:cNvSpPr txBox="1"/>
          <p:nvPr/>
        </p:nvSpPr>
        <p:spPr>
          <a:xfrm>
            <a:off x="2924652" y="3946265"/>
            <a:ext cx="2449838" cy="369332"/>
          </a:xfrm>
          <a:prstGeom prst="rect">
            <a:avLst/>
          </a:prstGeom>
          <a:noFill/>
        </p:spPr>
        <p:txBody>
          <a:bodyPr wrap="none" rtlCol="0">
            <a:spAutoFit/>
          </a:bodyPr>
          <a:lstStyle/>
          <a:p>
            <a:r>
              <a:rPr lang="en-US" dirty="0"/>
              <a:t>1 hour un-board/board</a:t>
            </a:r>
          </a:p>
        </p:txBody>
      </p:sp>
      <p:sp>
        <p:nvSpPr>
          <p:cNvPr id="19" name="TextBox 18"/>
          <p:cNvSpPr txBox="1"/>
          <p:nvPr/>
        </p:nvSpPr>
        <p:spPr>
          <a:xfrm>
            <a:off x="4275665" y="5223873"/>
            <a:ext cx="2449838" cy="369332"/>
          </a:xfrm>
          <a:prstGeom prst="rect">
            <a:avLst/>
          </a:prstGeom>
          <a:noFill/>
        </p:spPr>
        <p:txBody>
          <a:bodyPr wrap="none" rtlCol="0">
            <a:spAutoFit/>
          </a:bodyPr>
          <a:lstStyle/>
          <a:p>
            <a:r>
              <a:rPr lang="en-US" dirty="0"/>
              <a:t>1 hour un-board/board</a:t>
            </a:r>
          </a:p>
        </p:txBody>
      </p:sp>
      <p:sp>
        <p:nvSpPr>
          <p:cNvPr id="20" name="TextBox 19"/>
          <p:cNvSpPr txBox="1"/>
          <p:nvPr/>
        </p:nvSpPr>
        <p:spPr>
          <a:xfrm>
            <a:off x="2161413" y="2115853"/>
            <a:ext cx="886012" cy="369332"/>
          </a:xfrm>
          <a:prstGeom prst="rect">
            <a:avLst/>
          </a:prstGeom>
          <a:noFill/>
        </p:spPr>
        <p:txBody>
          <a:bodyPr wrap="none" rtlCol="0">
            <a:spAutoFit/>
          </a:bodyPr>
          <a:lstStyle/>
          <a:p>
            <a:r>
              <a:rPr lang="en-US" dirty="0"/>
              <a:t>2 hours</a:t>
            </a:r>
          </a:p>
        </p:txBody>
      </p:sp>
      <p:sp>
        <p:nvSpPr>
          <p:cNvPr id="21" name="TextBox 20"/>
          <p:cNvSpPr txBox="1"/>
          <p:nvPr/>
        </p:nvSpPr>
        <p:spPr>
          <a:xfrm>
            <a:off x="3246818" y="3360365"/>
            <a:ext cx="886012" cy="369332"/>
          </a:xfrm>
          <a:prstGeom prst="rect">
            <a:avLst/>
          </a:prstGeom>
          <a:noFill/>
        </p:spPr>
        <p:txBody>
          <a:bodyPr wrap="none" rtlCol="0">
            <a:spAutoFit/>
          </a:bodyPr>
          <a:lstStyle/>
          <a:p>
            <a:r>
              <a:rPr lang="en-US" dirty="0"/>
              <a:t>6 hours</a:t>
            </a:r>
          </a:p>
        </p:txBody>
      </p:sp>
      <p:sp>
        <p:nvSpPr>
          <p:cNvPr id="22" name="TextBox 21"/>
          <p:cNvSpPr txBox="1"/>
          <p:nvPr/>
        </p:nvSpPr>
        <p:spPr>
          <a:xfrm>
            <a:off x="4682094" y="4706604"/>
            <a:ext cx="886012" cy="369332"/>
          </a:xfrm>
          <a:prstGeom prst="rect">
            <a:avLst/>
          </a:prstGeom>
          <a:noFill/>
        </p:spPr>
        <p:txBody>
          <a:bodyPr wrap="none" rtlCol="0">
            <a:spAutoFit/>
          </a:bodyPr>
          <a:lstStyle/>
          <a:p>
            <a:r>
              <a:rPr lang="en-US" dirty="0"/>
              <a:t>6 hours</a:t>
            </a:r>
          </a:p>
        </p:txBody>
      </p:sp>
      <p:sp>
        <p:nvSpPr>
          <p:cNvPr id="23" name="TextBox 22"/>
          <p:cNvSpPr txBox="1"/>
          <p:nvPr/>
        </p:nvSpPr>
        <p:spPr>
          <a:xfrm>
            <a:off x="6047874" y="5799546"/>
            <a:ext cx="886012" cy="369332"/>
          </a:xfrm>
          <a:prstGeom prst="rect">
            <a:avLst/>
          </a:prstGeom>
          <a:noFill/>
        </p:spPr>
        <p:txBody>
          <a:bodyPr wrap="none" rtlCol="0">
            <a:spAutoFit/>
          </a:bodyPr>
          <a:lstStyle/>
          <a:p>
            <a:r>
              <a:rPr lang="en-US" dirty="0"/>
              <a:t>2 hours</a:t>
            </a:r>
          </a:p>
        </p:txBody>
      </p:sp>
      <p:sp>
        <p:nvSpPr>
          <p:cNvPr id="24" name="Footer Placeholder 23"/>
          <p:cNvSpPr>
            <a:spLocks noGrp="1"/>
          </p:cNvSpPr>
          <p:nvPr>
            <p:ph type="ftr" sz="quarter" idx="11"/>
          </p:nvPr>
        </p:nvSpPr>
        <p:spPr/>
        <p:txBody>
          <a:bodyPr/>
          <a:lstStyle/>
          <a:p>
            <a:r>
              <a:rPr lang="en-US"/>
              <a:t>@t_magennis</a:t>
            </a:r>
            <a:endParaRPr lang="en-US" dirty="0"/>
          </a:p>
        </p:txBody>
      </p:sp>
    </p:spTree>
    <p:extLst>
      <p:ext uri="{BB962C8B-B14F-4D97-AF65-F5344CB8AC3E}">
        <p14:creationId xmlns:p14="http://schemas.microsoft.com/office/powerpoint/2010/main" val="27014937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F8E5861-E65C-4BE8-8BCB-9B255B5A3C3D}" type="slidenum">
              <a:rPr lang="en-US" smtClean="0"/>
              <a:t>135</a:t>
            </a:fld>
            <a:endParaRPr lang="en-US" dirty="0"/>
          </a:p>
        </p:txBody>
      </p:sp>
      <p:pic>
        <p:nvPicPr>
          <p:cNvPr id="3" name="Picture 2" descr="silver-flights-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9030" y="58479"/>
            <a:ext cx="7973940" cy="6209216"/>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US"/>
              <a:t>@t_magennis</a:t>
            </a:r>
            <a:endParaRPr lang="en-US" dirty="0"/>
          </a:p>
        </p:txBody>
      </p:sp>
    </p:spTree>
    <p:extLst>
      <p:ext uri="{BB962C8B-B14F-4D97-AF65-F5344CB8AC3E}">
        <p14:creationId xmlns:p14="http://schemas.microsoft.com/office/powerpoint/2010/main" val="21802736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F8E5861-E65C-4BE8-8BCB-9B255B5A3C3D}" type="slidenum">
              <a:rPr lang="en-US" smtClean="0"/>
              <a:t>136</a:t>
            </a:fld>
            <a:endParaRPr lang="en-US" dirty="0"/>
          </a:p>
        </p:txBody>
      </p:sp>
      <p:pic>
        <p:nvPicPr>
          <p:cNvPr id="3" name="Picture 2" descr="silver-flights-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311065"/>
            <a:ext cx="5775888" cy="449761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US"/>
              <a:t>@t_magennis</a:t>
            </a:r>
            <a:endParaRPr lang="en-US" dirty="0"/>
          </a:p>
        </p:txBody>
      </p:sp>
      <p:pic>
        <p:nvPicPr>
          <p:cNvPr id="5" name="Picture 4" descr="silver-flights-1">
            <a:extLst>
              <a:ext uri="{FF2B5EF4-FFF2-40B4-BE49-F238E27FC236}">
                <a16:creationId xmlns:a16="http://schemas.microsoft.com/office/drawing/2014/main" id="{446D70C8-0310-465A-BB7B-7472B8B5D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406" y="1535185"/>
            <a:ext cx="5200253" cy="4049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568509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F8E5861-E65C-4BE8-8BCB-9B255B5A3C3D}" type="slidenum">
              <a:rPr lang="en-US" smtClean="0"/>
              <a:t>137</a:t>
            </a:fld>
            <a:endParaRPr lang="en-US" dirty="0"/>
          </a:p>
        </p:txBody>
      </p:sp>
      <p:sp>
        <p:nvSpPr>
          <p:cNvPr id="3" name="TextBox 2"/>
          <p:cNvSpPr txBox="1"/>
          <p:nvPr/>
        </p:nvSpPr>
        <p:spPr>
          <a:xfrm>
            <a:off x="1676400" y="609601"/>
            <a:ext cx="8839200" cy="4247317"/>
          </a:xfrm>
          <a:prstGeom prst="rect">
            <a:avLst/>
          </a:prstGeom>
          <a:solidFill>
            <a:schemeClr val="bg2">
              <a:alpha val="88000"/>
            </a:schemeClr>
          </a:solidFill>
          <a:ln w="76200">
            <a:noFill/>
          </a:ln>
        </p:spPr>
        <p:txBody>
          <a:bodyPr wrap="square" rtlCol="0">
            <a:spAutoFit/>
          </a:bodyPr>
          <a:lstStyle>
            <a:defPPr>
              <a:defRPr lang="en-US"/>
            </a:defPPr>
            <a:lvl1pPr algn="ctr">
              <a:defRPr sz="7200" b="1"/>
            </a:lvl1pPr>
          </a:lstStyle>
          <a:p>
            <a:r>
              <a:rPr lang="en-US" sz="5400" dirty="0"/>
              <a:t>Four people arrange a restaurant booking after work  </a:t>
            </a:r>
            <a:br>
              <a:rPr lang="en-US" sz="5400" dirty="0"/>
            </a:br>
            <a:br>
              <a:rPr lang="en-US" sz="5400" dirty="0"/>
            </a:br>
            <a:r>
              <a:rPr lang="en-US" sz="5400" dirty="0"/>
              <a:t>Q. What is the chance  they arrive on-time to be seated?</a:t>
            </a:r>
          </a:p>
        </p:txBody>
      </p:sp>
      <p:sp>
        <p:nvSpPr>
          <p:cNvPr id="4" name="Footer Placeholder 3"/>
          <p:cNvSpPr>
            <a:spLocks noGrp="1"/>
          </p:cNvSpPr>
          <p:nvPr>
            <p:ph type="ftr" sz="quarter" idx="11"/>
          </p:nvPr>
        </p:nvSpPr>
        <p:spPr/>
        <p:txBody>
          <a:bodyPr/>
          <a:lstStyle/>
          <a:p>
            <a:r>
              <a:rPr lang="en-US"/>
              <a:t>@t_magennis</a:t>
            </a:r>
            <a:endParaRPr lang="en-US" dirty="0"/>
          </a:p>
        </p:txBody>
      </p:sp>
    </p:spTree>
    <p:extLst>
      <p:ext uri="{BB962C8B-B14F-4D97-AF65-F5344CB8AC3E}">
        <p14:creationId xmlns:p14="http://schemas.microsoft.com/office/powerpoint/2010/main" val="244643746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F8E5861-E65C-4BE8-8BCB-9B255B5A3C3D}" type="slidenum">
              <a:rPr lang="en-US" smtClean="0"/>
              <a:t>138</a:t>
            </a:fld>
            <a:endParaRPr lang="en-US" dirty="0"/>
          </a:p>
        </p:txBody>
      </p:sp>
      <p:graphicFrame>
        <p:nvGraphicFramePr>
          <p:cNvPr id="3" name="Table 2"/>
          <p:cNvGraphicFramePr>
            <a:graphicFrameLocks noGrp="1"/>
          </p:cNvGraphicFramePr>
          <p:nvPr/>
        </p:nvGraphicFramePr>
        <p:xfrm>
          <a:off x="3276600" y="152400"/>
          <a:ext cx="6096000" cy="645160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r>
                        <a:rPr lang="en-US" sz="2800" dirty="0"/>
                        <a:t>Person 1</a:t>
                      </a:r>
                    </a:p>
                  </a:txBody>
                  <a:tcPr/>
                </a:tc>
                <a:tc>
                  <a:txBody>
                    <a:bodyPr/>
                    <a:lstStyle/>
                    <a:p>
                      <a:r>
                        <a:rPr lang="en-US" sz="2800" dirty="0"/>
                        <a:t>Person</a:t>
                      </a:r>
                      <a:r>
                        <a:rPr lang="en-US" sz="2800" baseline="0" dirty="0"/>
                        <a:t> 2</a:t>
                      </a:r>
                      <a:endParaRPr lang="en-US" sz="2800" dirty="0"/>
                    </a:p>
                  </a:txBody>
                  <a:tcPr/>
                </a:tc>
                <a:tc>
                  <a:txBody>
                    <a:bodyPr/>
                    <a:lstStyle/>
                    <a:p>
                      <a:r>
                        <a:rPr lang="en-US" sz="2800" dirty="0"/>
                        <a:t>Person 3</a:t>
                      </a:r>
                    </a:p>
                  </a:txBody>
                  <a:tcPr/>
                </a:tc>
                <a:tc>
                  <a:txBody>
                    <a:bodyPr/>
                    <a:lstStyle/>
                    <a:p>
                      <a:r>
                        <a:rPr lang="en-US" sz="2800" dirty="0"/>
                        <a:t>Person 4</a:t>
                      </a:r>
                    </a:p>
                  </a:txBody>
                  <a:tcPr/>
                </a:tc>
                <a:extLst>
                  <a:ext uri="{0D108BD9-81ED-4DB2-BD59-A6C34878D82A}">
                    <a16:rowId xmlns:a16="http://schemas.microsoft.com/office/drawing/2014/main" val="10000"/>
                  </a:ext>
                </a:extLst>
              </a:tr>
              <a:tr h="370840">
                <a:tc>
                  <a:txBody>
                    <a:bodyPr/>
                    <a:lstStyle/>
                    <a:p>
                      <a:endParaRPr lang="en-US" dirty="0"/>
                    </a:p>
                  </a:txBody>
                  <a:tcPr>
                    <a:solidFill>
                      <a:srgbClr val="00B050"/>
                    </a:solidFill>
                  </a:tcPr>
                </a:tc>
                <a:tc>
                  <a:txBody>
                    <a:bodyPr/>
                    <a:lstStyle/>
                    <a:p>
                      <a:endParaRPr lang="en-US"/>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extLst>
                  <a:ext uri="{0D108BD9-81ED-4DB2-BD59-A6C34878D82A}">
                    <a16:rowId xmlns:a16="http://schemas.microsoft.com/office/drawing/2014/main" val="10001"/>
                  </a:ext>
                </a:extLst>
              </a:tr>
              <a:tr h="370840">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FF0000"/>
                    </a:solidFill>
                  </a:tcPr>
                </a:tc>
                <a:extLst>
                  <a:ext uri="{0D108BD9-81ED-4DB2-BD59-A6C34878D82A}">
                    <a16:rowId xmlns:a16="http://schemas.microsoft.com/office/drawing/2014/main" val="10002"/>
                  </a:ext>
                </a:extLst>
              </a:tr>
              <a:tr h="370840">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FF0000"/>
                    </a:solidFill>
                  </a:tcPr>
                </a:tc>
                <a:tc>
                  <a:txBody>
                    <a:bodyPr/>
                    <a:lstStyle/>
                    <a:p>
                      <a:endParaRPr lang="en-US" dirty="0"/>
                    </a:p>
                  </a:txBody>
                  <a:tcPr>
                    <a:solidFill>
                      <a:srgbClr val="00B050"/>
                    </a:solidFill>
                  </a:tcPr>
                </a:tc>
                <a:extLst>
                  <a:ext uri="{0D108BD9-81ED-4DB2-BD59-A6C34878D82A}">
                    <a16:rowId xmlns:a16="http://schemas.microsoft.com/office/drawing/2014/main" val="10003"/>
                  </a:ext>
                </a:extLst>
              </a:tr>
              <a:tr h="370840">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FF0000"/>
                    </a:solidFill>
                  </a:tcPr>
                </a:tc>
                <a:tc>
                  <a:txBody>
                    <a:bodyPr/>
                    <a:lstStyle/>
                    <a:p>
                      <a:endParaRPr lang="en-US" dirty="0"/>
                    </a:p>
                  </a:txBody>
                  <a:tcPr>
                    <a:solidFill>
                      <a:srgbClr val="FF0000"/>
                    </a:solidFill>
                  </a:tcPr>
                </a:tc>
                <a:extLst>
                  <a:ext uri="{0D108BD9-81ED-4DB2-BD59-A6C34878D82A}">
                    <a16:rowId xmlns:a16="http://schemas.microsoft.com/office/drawing/2014/main" val="10004"/>
                  </a:ext>
                </a:extLst>
              </a:tr>
              <a:tr h="370840">
                <a:tc>
                  <a:txBody>
                    <a:bodyPr/>
                    <a:lstStyle/>
                    <a:p>
                      <a:endParaRPr lang="en-US" dirty="0"/>
                    </a:p>
                  </a:txBody>
                  <a:tcPr>
                    <a:solidFill>
                      <a:srgbClr val="00B050"/>
                    </a:solidFill>
                  </a:tcPr>
                </a:tc>
                <a:tc>
                  <a:txBody>
                    <a:bodyPr/>
                    <a:lstStyle/>
                    <a:p>
                      <a:endParaRPr lang="en-US" dirty="0"/>
                    </a:p>
                  </a:txBody>
                  <a:tcPr>
                    <a:solidFill>
                      <a:srgbClr val="FF000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extLst>
                  <a:ext uri="{0D108BD9-81ED-4DB2-BD59-A6C34878D82A}">
                    <a16:rowId xmlns:a16="http://schemas.microsoft.com/office/drawing/2014/main" val="10005"/>
                  </a:ext>
                </a:extLst>
              </a:tr>
              <a:tr h="370840">
                <a:tc>
                  <a:txBody>
                    <a:bodyPr/>
                    <a:lstStyle/>
                    <a:p>
                      <a:endParaRPr lang="en-US" dirty="0"/>
                    </a:p>
                  </a:txBody>
                  <a:tcPr>
                    <a:solidFill>
                      <a:srgbClr val="00B050"/>
                    </a:solidFill>
                  </a:tcPr>
                </a:tc>
                <a:tc>
                  <a:txBody>
                    <a:bodyPr/>
                    <a:lstStyle/>
                    <a:p>
                      <a:endParaRPr lang="en-US" dirty="0"/>
                    </a:p>
                  </a:txBody>
                  <a:tcPr>
                    <a:solidFill>
                      <a:srgbClr val="FF0000"/>
                    </a:solidFill>
                  </a:tcPr>
                </a:tc>
                <a:tc>
                  <a:txBody>
                    <a:bodyPr/>
                    <a:lstStyle/>
                    <a:p>
                      <a:endParaRPr lang="en-US" dirty="0"/>
                    </a:p>
                  </a:txBody>
                  <a:tcPr>
                    <a:solidFill>
                      <a:srgbClr val="00B050"/>
                    </a:solidFill>
                  </a:tcPr>
                </a:tc>
                <a:tc>
                  <a:txBody>
                    <a:bodyPr/>
                    <a:lstStyle/>
                    <a:p>
                      <a:endParaRPr lang="en-US" dirty="0"/>
                    </a:p>
                  </a:txBody>
                  <a:tcPr>
                    <a:solidFill>
                      <a:srgbClr val="FF0000"/>
                    </a:solidFill>
                  </a:tcPr>
                </a:tc>
                <a:extLst>
                  <a:ext uri="{0D108BD9-81ED-4DB2-BD59-A6C34878D82A}">
                    <a16:rowId xmlns:a16="http://schemas.microsoft.com/office/drawing/2014/main" val="10006"/>
                  </a:ext>
                </a:extLst>
              </a:tr>
              <a:tr h="370840">
                <a:tc>
                  <a:txBody>
                    <a:bodyPr/>
                    <a:lstStyle/>
                    <a:p>
                      <a:endParaRPr lang="en-US" dirty="0"/>
                    </a:p>
                  </a:txBody>
                  <a:tcPr>
                    <a:solidFill>
                      <a:srgbClr val="00B050"/>
                    </a:solidFill>
                  </a:tcPr>
                </a:tc>
                <a:tc>
                  <a:txBody>
                    <a:bodyPr/>
                    <a:lstStyle/>
                    <a:p>
                      <a:endParaRPr lang="en-US" dirty="0"/>
                    </a:p>
                  </a:txBody>
                  <a:tcPr>
                    <a:solidFill>
                      <a:srgbClr val="FF0000"/>
                    </a:solidFill>
                  </a:tcPr>
                </a:tc>
                <a:tc>
                  <a:txBody>
                    <a:bodyPr/>
                    <a:lstStyle/>
                    <a:p>
                      <a:endParaRPr lang="en-US" dirty="0"/>
                    </a:p>
                  </a:txBody>
                  <a:tcPr>
                    <a:solidFill>
                      <a:srgbClr val="FF0000"/>
                    </a:solidFill>
                  </a:tcPr>
                </a:tc>
                <a:tc>
                  <a:txBody>
                    <a:bodyPr/>
                    <a:lstStyle/>
                    <a:p>
                      <a:endParaRPr lang="en-US" dirty="0"/>
                    </a:p>
                  </a:txBody>
                  <a:tcPr>
                    <a:solidFill>
                      <a:srgbClr val="00B050"/>
                    </a:solidFill>
                  </a:tcPr>
                </a:tc>
                <a:extLst>
                  <a:ext uri="{0D108BD9-81ED-4DB2-BD59-A6C34878D82A}">
                    <a16:rowId xmlns:a16="http://schemas.microsoft.com/office/drawing/2014/main" val="10007"/>
                  </a:ext>
                </a:extLst>
              </a:tr>
              <a:tr h="370840">
                <a:tc>
                  <a:txBody>
                    <a:bodyPr/>
                    <a:lstStyle/>
                    <a:p>
                      <a:endParaRPr lang="en-US" dirty="0"/>
                    </a:p>
                  </a:txBody>
                  <a:tcPr>
                    <a:solidFill>
                      <a:srgbClr val="00B050"/>
                    </a:solidFill>
                  </a:tcPr>
                </a:tc>
                <a:tc>
                  <a:txBody>
                    <a:bodyPr/>
                    <a:lstStyle/>
                    <a:p>
                      <a:endParaRPr lang="en-US" dirty="0"/>
                    </a:p>
                  </a:txBody>
                  <a:tcPr>
                    <a:solidFill>
                      <a:srgbClr val="FF0000"/>
                    </a:solidFill>
                  </a:tcPr>
                </a:tc>
                <a:tc>
                  <a:txBody>
                    <a:bodyPr/>
                    <a:lstStyle/>
                    <a:p>
                      <a:endParaRPr lang="en-US" dirty="0"/>
                    </a:p>
                  </a:txBody>
                  <a:tcPr>
                    <a:solidFill>
                      <a:srgbClr val="FF0000"/>
                    </a:solidFill>
                  </a:tcPr>
                </a:tc>
                <a:tc>
                  <a:txBody>
                    <a:bodyPr/>
                    <a:lstStyle/>
                    <a:p>
                      <a:endParaRPr lang="en-US" dirty="0"/>
                    </a:p>
                  </a:txBody>
                  <a:tcPr>
                    <a:solidFill>
                      <a:srgbClr val="FF0000"/>
                    </a:solidFill>
                  </a:tcPr>
                </a:tc>
                <a:extLst>
                  <a:ext uri="{0D108BD9-81ED-4DB2-BD59-A6C34878D82A}">
                    <a16:rowId xmlns:a16="http://schemas.microsoft.com/office/drawing/2014/main" val="10008"/>
                  </a:ext>
                </a:extLst>
              </a:tr>
              <a:tr h="370840">
                <a:tc>
                  <a:txBody>
                    <a:bodyPr/>
                    <a:lstStyle/>
                    <a:p>
                      <a:endParaRPr lang="en-US" dirty="0"/>
                    </a:p>
                  </a:txBody>
                  <a:tcPr>
                    <a:solidFill>
                      <a:srgbClr val="FF000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extLst>
                  <a:ext uri="{0D108BD9-81ED-4DB2-BD59-A6C34878D82A}">
                    <a16:rowId xmlns:a16="http://schemas.microsoft.com/office/drawing/2014/main" val="10009"/>
                  </a:ext>
                </a:extLst>
              </a:tr>
              <a:tr h="370840">
                <a:tc>
                  <a:txBody>
                    <a:bodyPr/>
                    <a:lstStyle/>
                    <a:p>
                      <a:endParaRPr lang="en-US" dirty="0"/>
                    </a:p>
                  </a:txBody>
                  <a:tcPr>
                    <a:solidFill>
                      <a:srgbClr val="FF000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FF0000"/>
                    </a:solidFill>
                  </a:tcPr>
                </a:tc>
                <a:extLst>
                  <a:ext uri="{0D108BD9-81ED-4DB2-BD59-A6C34878D82A}">
                    <a16:rowId xmlns:a16="http://schemas.microsoft.com/office/drawing/2014/main" val="10010"/>
                  </a:ext>
                </a:extLst>
              </a:tr>
              <a:tr h="370840">
                <a:tc>
                  <a:txBody>
                    <a:bodyPr/>
                    <a:lstStyle/>
                    <a:p>
                      <a:endParaRPr lang="en-US" dirty="0"/>
                    </a:p>
                  </a:txBody>
                  <a:tcPr>
                    <a:solidFill>
                      <a:srgbClr val="FF0000"/>
                    </a:solidFill>
                  </a:tcPr>
                </a:tc>
                <a:tc>
                  <a:txBody>
                    <a:bodyPr/>
                    <a:lstStyle/>
                    <a:p>
                      <a:endParaRPr lang="en-US" dirty="0"/>
                    </a:p>
                  </a:txBody>
                  <a:tcPr>
                    <a:solidFill>
                      <a:srgbClr val="00B050"/>
                    </a:solidFill>
                  </a:tcPr>
                </a:tc>
                <a:tc>
                  <a:txBody>
                    <a:bodyPr/>
                    <a:lstStyle/>
                    <a:p>
                      <a:endParaRPr lang="en-US" dirty="0"/>
                    </a:p>
                  </a:txBody>
                  <a:tcPr>
                    <a:solidFill>
                      <a:srgbClr val="FF0000"/>
                    </a:solidFill>
                  </a:tcPr>
                </a:tc>
                <a:tc>
                  <a:txBody>
                    <a:bodyPr/>
                    <a:lstStyle/>
                    <a:p>
                      <a:endParaRPr lang="en-US" dirty="0"/>
                    </a:p>
                  </a:txBody>
                  <a:tcPr>
                    <a:solidFill>
                      <a:srgbClr val="00B050"/>
                    </a:solidFill>
                  </a:tcPr>
                </a:tc>
                <a:extLst>
                  <a:ext uri="{0D108BD9-81ED-4DB2-BD59-A6C34878D82A}">
                    <a16:rowId xmlns:a16="http://schemas.microsoft.com/office/drawing/2014/main" val="10011"/>
                  </a:ext>
                </a:extLst>
              </a:tr>
              <a:tr h="370840">
                <a:tc>
                  <a:txBody>
                    <a:bodyPr/>
                    <a:lstStyle/>
                    <a:p>
                      <a:endParaRPr lang="en-US" dirty="0"/>
                    </a:p>
                  </a:txBody>
                  <a:tcPr>
                    <a:solidFill>
                      <a:srgbClr val="FF0000"/>
                    </a:solidFill>
                  </a:tcPr>
                </a:tc>
                <a:tc>
                  <a:txBody>
                    <a:bodyPr/>
                    <a:lstStyle/>
                    <a:p>
                      <a:endParaRPr lang="en-US" dirty="0"/>
                    </a:p>
                  </a:txBody>
                  <a:tcPr>
                    <a:solidFill>
                      <a:srgbClr val="00B050"/>
                    </a:solidFill>
                  </a:tcPr>
                </a:tc>
                <a:tc>
                  <a:txBody>
                    <a:bodyPr/>
                    <a:lstStyle/>
                    <a:p>
                      <a:endParaRPr lang="en-US" dirty="0"/>
                    </a:p>
                  </a:txBody>
                  <a:tcPr>
                    <a:solidFill>
                      <a:srgbClr val="FF0000"/>
                    </a:solidFill>
                  </a:tcPr>
                </a:tc>
                <a:tc>
                  <a:txBody>
                    <a:bodyPr/>
                    <a:lstStyle/>
                    <a:p>
                      <a:endParaRPr lang="en-US" dirty="0"/>
                    </a:p>
                  </a:txBody>
                  <a:tcPr>
                    <a:solidFill>
                      <a:srgbClr val="FF0000"/>
                    </a:solidFill>
                  </a:tcPr>
                </a:tc>
                <a:extLst>
                  <a:ext uri="{0D108BD9-81ED-4DB2-BD59-A6C34878D82A}">
                    <a16:rowId xmlns:a16="http://schemas.microsoft.com/office/drawing/2014/main" val="10012"/>
                  </a:ext>
                </a:extLst>
              </a:tr>
              <a:tr h="370840">
                <a:tc>
                  <a:txBody>
                    <a:bodyPr/>
                    <a:lstStyle/>
                    <a:p>
                      <a:endParaRPr lang="en-US" dirty="0"/>
                    </a:p>
                  </a:txBody>
                  <a:tcPr>
                    <a:solidFill>
                      <a:srgbClr val="FF0000"/>
                    </a:solidFill>
                  </a:tcPr>
                </a:tc>
                <a:tc>
                  <a:txBody>
                    <a:bodyPr/>
                    <a:lstStyle/>
                    <a:p>
                      <a:endParaRPr lang="en-US" dirty="0"/>
                    </a:p>
                  </a:txBody>
                  <a:tcPr>
                    <a:solidFill>
                      <a:srgbClr val="FF000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extLst>
                  <a:ext uri="{0D108BD9-81ED-4DB2-BD59-A6C34878D82A}">
                    <a16:rowId xmlns:a16="http://schemas.microsoft.com/office/drawing/2014/main" val="10013"/>
                  </a:ext>
                </a:extLst>
              </a:tr>
              <a:tr h="370840">
                <a:tc>
                  <a:txBody>
                    <a:bodyPr/>
                    <a:lstStyle/>
                    <a:p>
                      <a:endParaRPr lang="en-US" dirty="0"/>
                    </a:p>
                  </a:txBody>
                  <a:tcPr>
                    <a:solidFill>
                      <a:srgbClr val="FF0000"/>
                    </a:solidFill>
                  </a:tcPr>
                </a:tc>
                <a:tc>
                  <a:txBody>
                    <a:bodyPr/>
                    <a:lstStyle/>
                    <a:p>
                      <a:endParaRPr lang="en-US" dirty="0"/>
                    </a:p>
                  </a:txBody>
                  <a:tcPr>
                    <a:solidFill>
                      <a:srgbClr val="FF0000"/>
                    </a:solidFill>
                  </a:tcPr>
                </a:tc>
                <a:tc>
                  <a:txBody>
                    <a:bodyPr/>
                    <a:lstStyle/>
                    <a:p>
                      <a:endParaRPr lang="en-US" dirty="0"/>
                    </a:p>
                  </a:txBody>
                  <a:tcPr>
                    <a:solidFill>
                      <a:srgbClr val="00B050"/>
                    </a:solidFill>
                  </a:tcPr>
                </a:tc>
                <a:tc>
                  <a:txBody>
                    <a:bodyPr/>
                    <a:lstStyle/>
                    <a:p>
                      <a:endParaRPr lang="en-US" dirty="0"/>
                    </a:p>
                  </a:txBody>
                  <a:tcPr>
                    <a:solidFill>
                      <a:srgbClr val="FF0000"/>
                    </a:solidFill>
                  </a:tcPr>
                </a:tc>
                <a:extLst>
                  <a:ext uri="{0D108BD9-81ED-4DB2-BD59-A6C34878D82A}">
                    <a16:rowId xmlns:a16="http://schemas.microsoft.com/office/drawing/2014/main" val="10014"/>
                  </a:ext>
                </a:extLst>
              </a:tr>
              <a:tr h="370840">
                <a:tc>
                  <a:txBody>
                    <a:bodyPr/>
                    <a:lstStyle/>
                    <a:p>
                      <a:endParaRPr lang="en-US" dirty="0"/>
                    </a:p>
                  </a:txBody>
                  <a:tcPr>
                    <a:solidFill>
                      <a:srgbClr val="FF0000"/>
                    </a:solidFill>
                  </a:tcPr>
                </a:tc>
                <a:tc>
                  <a:txBody>
                    <a:bodyPr/>
                    <a:lstStyle/>
                    <a:p>
                      <a:endParaRPr lang="en-US" dirty="0"/>
                    </a:p>
                  </a:txBody>
                  <a:tcPr>
                    <a:solidFill>
                      <a:srgbClr val="FF0000"/>
                    </a:solidFill>
                  </a:tcPr>
                </a:tc>
                <a:tc>
                  <a:txBody>
                    <a:bodyPr/>
                    <a:lstStyle/>
                    <a:p>
                      <a:endParaRPr lang="en-US" dirty="0"/>
                    </a:p>
                  </a:txBody>
                  <a:tcPr>
                    <a:solidFill>
                      <a:srgbClr val="FF0000"/>
                    </a:solidFill>
                  </a:tcPr>
                </a:tc>
                <a:tc>
                  <a:txBody>
                    <a:bodyPr/>
                    <a:lstStyle/>
                    <a:p>
                      <a:endParaRPr lang="en-US" dirty="0"/>
                    </a:p>
                  </a:txBody>
                  <a:tcPr>
                    <a:solidFill>
                      <a:srgbClr val="00B050"/>
                    </a:solidFill>
                  </a:tcPr>
                </a:tc>
                <a:extLst>
                  <a:ext uri="{0D108BD9-81ED-4DB2-BD59-A6C34878D82A}">
                    <a16:rowId xmlns:a16="http://schemas.microsoft.com/office/drawing/2014/main" val="10015"/>
                  </a:ext>
                </a:extLst>
              </a:tr>
              <a:tr h="370840">
                <a:tc>
                  <a:txBody>
                    <a:bodyPr/>
                    <a:lstStyle/>
                    <a:p>
                      <a:endParaRPr lang="en-US" dirty="0"/>
                    </a:p>
                  </a:txBody>
                  <a:tcPr>
                    <a:solidFill>
                      <a:srgbClr val="FF0000"/>
                    </a:solidFill>
                  </a:tcPr>
                </a:tc>
                <a:tc>
                  <a:txBody>
                    <a:bodyPr/>
                    <a:lstStyle/>
                    <a:p>
                      <a:endParaRPr lang="en-US" dirty="0"/>
                    </a:p>
                  </a:txBody>
                  <a:tcPr>
                    <a:solidFill>
                      <a:srgbClr val="FF0000"/>
                    </a:solidFill>
                  </a:tcPr>
                </a:tc>
                <a:tc>
                  <a:txBody>
                    <a:bodyPr/>
                    <a:lstStyle/>
                    <a:p>
                      <a:endParaRPr lang="en-US" dirty="0"/>
                    </a:p>
                  </a:txBody>
                  <a:tcPr>
                    <a:solidFill>
                      <a:srgbClr val="FF0000"/>
                    </a:solidFill>
                  </a:tcPr>
                </a:tc>
                <a:tc>
                  <a:txBody>
                    <a:bodyPr/>
                    <a:lstStyle/>
                    <a:p>
                      <a:endParaRPr lang="en-US" dirty="0"/>
                    </a:p>
                  </a:txBody>
                  <a:tcPr>
                    <a:solidFill>
                      <a:srgbClr val="FF0000"/>
                    </a:solidFill>
                  </a:tcPr>
                </a:tc>
                <a:extLst>
                  <a:ext uri="{0D108BD9-81ED-4DB2-BD59-A6C34878D82A}">
                    <a16:rowId xmlns:a16="http://schemas.microsoft.com/office/drawing/2014/main" val="10016"/>
                  </a:ext>
                </a:extLst>
              </a:tr>
            </a:tbl>
          </a:graphicData>
        </a:graphic>
      </p:graphicFrame>
      <p:sp>
        <p:nvSpPr>
          <p:cNvPr id="4" name="TextBox 3"/>
          <p:cNvSpPr txBox="1"/>
          <p:nvPr/>
        </p:nvSpPr>
        <p:spPr>
          <a:xfrm rot="16200000">
            <a:off x="-703340" y="2871711"/>
            <a:ext cx="6015173" cy="954107"/>
          </a:xfrm>
          <a:prstGeom prst="rect">
            <a:avLst/>
          </a:prstGeom>
          <a:noFill/>
        </p:spPr>
        <p:txBody>
          <a:bodyPr wrap="none" rtlCol="0">
            <a:spAutoFit/>
          </a:bodyPr>
          <a:lstStyle/>
          <a:p>
            <a:r>
              <a:rPr lang="en-US" sz="3200" b="1" dirty="0"/>
              <a:t>1 in 16 EVERYONE is ON-TIME</a:t>
            </a:r>
          </a:p>
          <a:p>
            <a:r>
              <a:rPr lang="en-US" sz="2400" b="1" dirty="0"/>
              <a:t>15 TIMES more likely at least on person is late</a:t>
            </a:r>
          </a:p>
        </p:txBody>
      </p:sp>
      <p:sp>
        <p:nvSpPr>
          <p:cNvPr id="5" name="Left Arrow 4"/>
          <p:cNvSpPr/>
          <p:nvPr/>
        </p:nvSpPr>
        <p:spPr>
          <a:xfrm>
            <a:off x="9601200" y="417376"/>
            <a:ext cx="838200" cy="80182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r>
              <a:rPr lang="en-US"/>
              <a:t>@t_magennis</a:t>
            </a:r>
            <a:endParaRPr lang="en-US" dirty="0"/>
          </a:p>
        </p:txBody>
      </p:sp>
    </p:spTree>
    <p:extLst>
      <p:ext uri="{BB962C8B-B14F-4D97-AF65-F5344CB8AC3E}">
        <p14:creationId xmlns:p14="http://schemas.microsoft.com/office/powerpoint/2010/main" val="943369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F8E5861-E65C-4BE8-8BCB-9B255B5A3C3D}" type="slidenum">
              <a:rPr lang="en-US" smtClean="0"/>
              <a:t>139</a:t>
            </a:fld>
            <a:endParaRPr lang="en-US" dirty="0"/>
          </a:p>
        </p:txBody>
      </p:sp>
      <p:pic>
        <p:nvPicPr>
          <p:cNvPr id="3" name="Picture 2"/>
          <p:cNvPicPr>
            <a:picLocks noChangeAspect="1"/>
          </p:cNvPicPr>
          <p:nvPr/>
        </p:nvPicPr>
        <p:blipFill>
          <a:blip r:embed="rId2"/>
          <a:stretch>
            <a:fillRect/>
          </a:stretch>
        </p:blipFill>
        <p:spPr>
          <a:xfrm>
            <a:off x="1536033" y="304801"/>
            <a:ext cx="9131968" cy="5895975"/>
          </a:xfrm>
          <a:prstGeom prst="rect">
            <a:avLst/>
          </a:prstGeom>
        </p:spPr>
      </p:pic>
      <p:sp>
        <p:nvSpPr>
          <p:cNvPr id="4" name="Rectangle 3"/>
          <p:cNvSpPr/>
          <p:nvPr/>
        </p:nvSpPr>
        <p:spPr>
          <a:xfrm>
            <a:off x="1828800" y="1066800"/>
            <a:ext cx="8507506" cy="457200"/>
          </a:xfrm>
          <a:prstGeom prst="rect">
            <a:avLst/>
          </a:prstGeom>
          <a:solidFill>
            <a:srgbClr val="00B0F0">
              <a:alpha val="5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828800" y="1752600"/>
            <a:ext cx="8507506" cy="457200"/>
          </a:xfrm>
          <a:prstGeom prst="rect">
            <a:avLst/>
          </a:prstGeom>
          <a:solidFill>
            <a:srgbClr val="00B0F0">
              <a:alpha val="5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824318" y="2362200"/>
            <a:ext cx="8511820" cy="457200"/>
          </a:xfrm>
          <a:prstGeom prst="rect">
            <a:avLst/>
          </a:prstGeom>
          <a:solidFill>
            <a:srgbClr val="00B0F0">
              <a:alpha val="5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855694" y="3048000"/>
            <a:ext cx="8507506" cy="457200"/>
          </a:xfrm>
          <a:prstGeom prst="rect">
            <a:avLst/>
          </a:prstGeom>
          <a:solidFill>
            <a:srgbClr val="00B0F0">
              <a:alpha val="5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855694" y="3671887"/>
            <a:ext cx="8507506" cy="457200"/>
          </a:xfrm>
          <a:prstGeom prst="rect">
            <a:avLst/>
          </a:prstGeom>
          <a:solidFill>
            <a:srgbClr val="00B0F0">
              <a:alpha val="5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855694" y="4327385"/>
            <a:ext cx="8507506" cy="457200"/>
          </a:xfrm>
          <a:prstGeom prst="rect">
            <a:avLst/>
          </a:prstGeom>
          <a:solidFill>
            <a:srgbClr val="00B0F0">
              <a:alpha val="5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824318" y="4953000"/>
            <a:ext cx="8507506" cy="457200"/>
          </a:xfrm>
          <a:prstGeom prst="rect">
            <a:avLst/>
          </a:prstGeom>
          <a:solidFill>
            <a:srgbClr val="00B0F0">
              <a:alpha val="5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905001" y="1031082"/>
            <a:ext cx="353621" cy="523220"/>
          </a:xfrm>
          <a:prstGeom prst="rect">
            <a:avLst/>
          </a:prstGeom>
          <a:noFill/>
        </p:spPr>
        <p:txBody>
          <a:bodyPr wrap="square" rtlCol="0">
            <a:spAutoFit/>
          </a:bodyPr>
          <a:lstStyle/>
          <a:p>
            <a:r>
              <a:rPr lang="en-US" sz="2800" b="1" dirty="0"/>
              <a:t>1</a:t>
            </a:r>
          </a:p>
        </p:txBody>
      </p:sp>
      <p:sp>
        <p:nvSpPr>
          <p:cNvPr id="12" name="TextBox 11"/>
          <p:cNvSpPr txBox="1"/>
          <p:nvPr/>
        </p:nvSpPr>
        <p:spPr>
          <a:xfrm>
            <a:off x="1905001" y="1686580"/>
            <a:ext cx="353621" cy="523220"/>
          </a:xfrm>
          <a:prstGeom prst="rect">
            <a:avLst/>
          </a:prstGeom>
          <a:noFill/>
        </p:spPr>
        <p:txBody>
          <a:bodyPr wrap="square" rtlCol="0">
            <a:spAutoFit/>
          </a:bodyPr>
          <a:lstStyle/>
          <a:p>
            <a:r>
              <a:rPr lang="en-US" sz="2800" b="1" dirty="0"/>
              <a:t>2</a:t>
            </a:r>
          </a:p>
        </p:txBody>
      </p:sp>
      <p:sp>
        <p:nvSpPr>
          <p:cNvPr id="13" name="TextBox 12"/>
          <p:cNvSpPr txBox="1"/>
          <p:nvPr/>
        </p:nvSpPr>
        <p:spPr>
          <a:xfrm>
            <a:off x="1905001" y="2357859"/>
            <a:ext cx="353621" cy="523220"/>
          </a:xfrm>
          <a:prstGeom prst="rect">
            <a:avLst/>
          </a:prstGeom>
          <a:noFill/>
        </p:spPr>
        <p:txBody>
          <a:bodyPr wrap="square" rtlCol="0">
            <a:spAutoFit/>
          </a:bodyPr>
          <a:lstStyle/>
          <a:p>
            <a:r>
              <a:rPr lang="en-US" sz="2800" b="1" dirty="0"/>
              <a:t>3</a:t>
            </a:r>
          </a:p>
        </p:txBody>
      </p:sp>
      <p:sp>
        <p:nvSpPr>
          <p:cNvPr id="14" name="TextBox 13"/>
          <p:cNvSpPr txBox="1"/>
          <p:nvPr/>
        </p:nvSpPr>
        <p:spPr>
          <a:xfrm>
            <a:off x="1916809" y="2991177"/>
            <a:ext cx="353621" cy="523220"/>
          </a:xfrm>
          <a:prstGeom prst="rect">
            <a:avLst/>
          </a:prstGeom>
          <a:noFill/>
        </p:spPr>
        <p:txBody>
          <a:bodyPr wrap="square" rtlCol="0">
            <a:spAutoFit/>
          </a:bodyPr>
          <a:lstStyle/>
          <a:p>
            <a:r>
              <a:rPr lang="en-US" sz="2800" b="1" dirty="0"/>
              <a:t>4</a:t>
            </a:r>
          </a:p>
        </p:txBody>
      </p:sp>
      <p:sp>
        <p:nvSpPr>
          <p:cNvPr id="15" name="TextBox 14"/>
          <p:cNvSpPr txBox="1"/>
          <p:nvPr/>
        </p:nvSpPr>
        <p:spPr>
          <a:xfrm>
            <a:off x="1916809" y="3605867"/>
            <a:ext cx="353621" cy="523220"/>
          </a:xfrm>
          <a:prstGeom prst="rect">
            <a:avLst/>
          </a:prstGeom>
          <a:noFill/>
        </p:spPr>
        <p:txBody>
          <a:bodyPr wrap="square" rtlCol="0">
            <a:spAutoFit/>
          </a:bodyPr>
          <a:lstStyle/>
          <a:p>
            <a:r>
              <a:rPr lang="en-US" sz="2800" b="1" dirty="0"/>
              <a:t>5</a:t>
            </a:r>
          </a:p>
        </p:txBody>
      </p:sp>
      <p:sp>
        <p:nvSpPr>
          <p:cNvPr id="16" name="TextBox 15"/>
          <p:cNvSpPr txBox="1"/>
          <p:nvPr/>
        </p:nvSpPr>
        <p:spPr>
          <a:xfrm>
            <a:off x="1922641" y="4261365"/>
            <a:ext cx="353621" cy="523220"/>
          </a:xfrm>
          <a:prstGeom prst="rect">
            <a:avLst/>
          </a:prstGeom>
          <a:noFill/>
        </p:spPr>
        <p:txBody>
          <a:bodyPr wrap="square" rtlCol="0">
            <a:spAutoFit/>
          </a:bodyPr>
          <a:lstStyle/>
          <a:p>
            <a:r>
              <a:rPr lang="en-US" sz="2800" b="1" dirty="0"/>
              <a:t>6</a:t>
            </a:r>
          </a:p>
        </p:txBody>
      </p:sp>
      <p:sp>
        <p:nvSpPr>
          <p:cNvPr id="17" name="TextBox 16"/>
          <p:cNvSpPr txBox="1"/>
          <p:nvPr/>
        </p:nvSpPr>
        <p:spPr>
          <a:xfrm>
            <a:off x="1905001" y="4909812"/>
            <a:ext cx="353621" cy="523220"/>
          </a:xfrm>
          <a:prstGeom prst="rect">
            <a:avLst/>
          </a:prstGeom>
          <a:noFill/>
        </p:spPr>
        <p:txBody>
          <a:bodyPr wrap="square" rtlCol="0">
            <a:spAutoFit/>
          </a:bodyPr>
          <a:lstStyle/>
          <a:p>
            <a:r>
              <a:rPr lang="en-US" sz="2800" b="1" dirty="0"/>
              <a:t>7</a:t>
            </a:r>
          </a:p>
        </p:txBody>
      </p:sp>
      <p:sp>
        <p:nvSpPr>
          <p:cNvPr id="18" name="TextBox 17"/>
          <p:cNvSpPr txBox="1"/>
          <p:nvPr/>
        </p:nvSpPr>
        <p:spPr>
          <a:xfrm>
            <a:off x="1927267" y="5558260"/>
            <a:ext cx="5257800" cy="584775"/>
          </a:xfrm>
          <a:prstGeom prst="rect">
            <a:avLst/>
          </a:prstGeom>
          <a:noFill/>
        </p:spPr>
        <p:txBody>
          <a:bodyPr wrap="square" rtlCol="0">
            <a:spAutoFit/>
          </a:bodyPr>
          <a:lstStyle/>
          <a:p>
            <a:r>
              <a:rPr lang="en-US" sz="3200" b="1" dirty="0"/>
              <a:t>Team Dependency Diagram</a:t>
            </a:r>
          </a:p>
        </p:txBody>
      </p:sp>
      <p:sp>
        <p:nvSpPr>
          <p:cNvPr id="19" name="Footer Placeholder 18"/>
          <p:cNvSpPr>
            <a:spLocks noGrp="1"/>
          </p:cNvSpPr>
          <p:nvPr>
            <p:ph type="ftr" sz="quarter" idx="11"/>
          </p:nvPr>
        </p:nvSpPr>
        <p:spPr/>
        <p:txBody>
          <a:bodyPr/>
          <a:lstStyle/>
          <a:p>
            <a:r>
              <a:rPr lang="en-US"/>
              <a:t>@t_magennis</a:t>
            </a:r>
            <a:endParaRPr lang="en-US" dirty="0"/>
          </a:p>
        </p:txBody>
      </p:sp>
    </p:spTree>
    <p:extLst>
      <p:ext uri="{BB962C8B-B14F-4D97-AF65-F5344CB8AC3E}">
        <p14:creationId xmlns:p14="http://schemas.microsoft.com/office/powerpoint/2010/main" val="115591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1+#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1+#ppt_w/2"/>
                                          </p:val>
                                        </p:tav>
                                        <p:tav tm="100000">
                                          <p:val>
                                            <p:strVal val="#ppt_x"/>
                                          </p:val>
                                        </p:tav>
                                      </p:tavLst>
                                    </p:anim>
                                    <p:anim calcmode="lin" valueType="num">
                                      <p:cBhvr additive="base">
                                        <p:cTn id="36" dur="50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1+#ppt_w/2"/>
                                          </p:val>
                                        </p:tav>
                                        <p:tav tm="100000">
                                          <p:val>
                                            <p:strVal val="#ppt_x"/>
                                          </p:val>
                                        </p:tav>
                                      </p:tavLst>
                                    </p:anim>
                                    <p:anim calcmode="lin" valueType="num">
                                      <p:cBhvr additive="base">
                                        <p:cTn id="40" dur="500" fill="hold"/>
                                        <p:tgtEl>
                                          <p:spTgt spid="12"/>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1+#ppt_w/2"/>
                                          </p:val>
                                        </p:tav>
                                        <p:tav tm="100000">
                                          <p:val>
                                            <p:strVal val="#ppt_x"/>
                                          </p:val>
                                        </p:tav>
                                      </p:tavLst>
                                    </p:anim>
                                    <p:anim calcmode="lin" valueType="num">
                                      <p:cBhvr additive="base">
                                        <p:cTn id="44" dur="500" fill="hold"/>
                                        <p:tgtEl>
                                          <p:spTgt spid="13"/>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1+#ppt_w/2"/>
                                          </p:val>
                                        </p:tav>
                                        <p:tav tm="100000">
                                          <p:val>
                                            <p:strVal val="#ppt_x"/>
                                          </p:val>
                                        </p:tav>
                                      </p:tavLst>
                                    </p:anim>
                                    <p:anim calcmode="lin" valueType="num">
                                      <p:cBhvr additive="base">
                                        <p:cTn id="48" dur="500" fill="hold"/>
                                        <p:tgtEl>
                                          <p:spTgt spid="14"/>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1+#ppt_w/2"/>
                                          </p:val>
                                        </p:tav>
                                        <p:tav tm="100000">
                                          <p:val>
                                            <p:strVal val="#ppt_x"/>
                                          </p:val>
                                        </p:tav>
                                      </p:tavLst>
                                    </p:anim>
                                    <p:anim calcmode="lin" valueType="num">
                                      <p:cBhvr additive="base">
                                        <p:cTn id="52" dur="500" fill="hold"/>
                                        <p:tgtEl>
                                          <p:spTgt spid="15"/>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1+#ppt_w/2"/>
                                          </p:val>
                                        </p:tav>
                                        <p:tav tm="100000">
                                          <p:val>
                                            <p:strVal val="#ppt_x"/>
                                          </p:val>
                                        </p:tav>
                                      </p:tavLst>
                                    </p:anim>
                                    <p:anim calcmode="lin" valueType="num">
                                      <p:cBhvr additive="base">
                                        <p:cTn id="56" dur="500" fill="hold"/>
                                        <p:tgtEl>
                                          <p:spTgt spid="16"/>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additive="base">
                                        <p:cTn id="59" dur="500" fill="hold"/>
                                        <p:tgtEl>
                                          <p:spTgt spid="17"/>
                                        </p:tgtEl>
                                        <p:attrNameLst>
                                          <p:attrName>ppt_x</p:attrName>
                                        </p:attrNameLst>
                                      </p:cBhvr>
                                      <p:tavLst>
                                        <p:tav tm="0">
                                          <p:val>
                                            <p:strVal val="1+#ppt_w/2"/>
                                          </p:val>
                                        </p:tav>
                                        <p:tav tm="100000">
                                          <p:val>
                                            <p:strVal val="#ppt_x"/>
                                          </p:val>
                                        </p:tav>
                                      </p:tavLst>
                                    </p:anim>
                                    <p:anim calcmode="lin" valueType="num">
                                      <p:cBhvr additive="base">
                                        <p:cTn id="60"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p:bldP spid="12" grpId="0"/>
      <p:bldP spid="13" grpId="0"/>
      <p:bldP spid="14" grpId="0"/>
      <p:bldP spid="15" grpId="0"/>
      <p:bldP spid="16"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D50A1C9-816A-4196-877A-FBD5835B9B07}"/>
              </a:ext>
            </a:extLst>
          </p:cNvPr>
          <p:cNvSpPr>
            <a:spLocks noGrp="1"/>
          </p:cNvSpPr>
          <p:nvPr>
            <p:ph type="ftr" sz="quarter" idx="11"/>
          </p:nvPr>
        </p:nvSpPr>
        <p:spPr/>
        <p:txBody>
          <a:bodyPr/>
          <a:lstStyle/>
          <a:p>
            <a:r>
              <a:rPr lang="en-US"/>
              <a:t>@t_magennis</a:t>
            </a:r>
          </a:p>
        </p:txBody>
      </p:sp>
      <p:pic>
        <p:nvPicPr>
          <p:cNvPr id="4" name="Picture 3" descr="Screen Clipping">
            <a:extLst>
              <a:ext uri="{FF2B5EF4-FFF2-40B4-BE49-F238E27FC236}">
                <a16:creationId xmlns:a16="http://schemas.microsoft.com/office/drawing/2014/main" id="{EDBED471-DAF1-4371-BA15-A97F610B64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50592"/>
          </a:xfrm>
          <a:prstGeom prst="rect">
            <a:avLst/>
          </a:prstGeom>
        </p:spPr>
      </p:pic>
      <p:sp>
        <p:nvSpPr>
          <p:cNvPr id="5" name="TextBox 4">
            <a:extLst>
              <a:ext uri="{FF2B5EF4-FFF2-40B4-BE49-F238E27FC236}">
                <a16:creationId xmlns:a16="http://schemas.microsoft.com/office/drawing/2014/main" id="{2BDA5658-5B82-4A69-981B-C52589397459}"/>
              </a:ext>
            </a:extLst>
          </p:cNvPr>
          <p:cNvSpPr txBox="1"/>
          <p:nvPr/>
        </p:nvSpPr>
        <p:spPr>
          <a:xfrm>
            <a:off x="5238659" y="1423626"/>
            <a:ext cx="4802597" cy="830997"/>
          </a:xfrm>
          <a:prstGeom prst="rect">
            <a:avLst/>
          </a:prstGeom>
          <a:noFill/>
        </p:spPr>
        <p:txBody>
          <a:bodyPr wrap="none" rtlCol="0">
            <a:spAutoFit/>
          </a:bodyPr>
          <a:lstStyle/>
          <a:p>
            <a:r>
              <a:rPr lang="en-US" sz="4800" b="1" dirty="0"/>
              <a:t>ONLY believe THIS</a:t>
            </a:r>
          </a:p>
        </p:txBody>
      </p:sp>
      <p:sp>
        <p:nvSpPr>
          <p:cNvPr id="6" name="Arrow: Down 5">
            <a:extLst>
              <a:ext uri="{FF2B5EF4-FFF2-40B4-BE49-F238E27FC236}">
                <a16:creationId xmlns:a16="http://schemas.microsoft.com/office/drawing/2014/main" id="{E8295A52-EA6B-4B88-9939-9586853EAF3F}"/>
              </a:ext>
            </a:extLst>
          </p:cNvPr>
          <p:cNvSpPr/>
          <p:nvPr/>
        </p:nvSpPr>
        <p:spPr>
          <a:xfrm>
            <a:off x="9977718" y="1963271"/>
            <a:ext cx="394447" cy="5827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B4A5D17-824C-4F0C-9AC7-67A69375A177}"/>
              </a:ext>
            </a:extLst>
          </p:cNvPr>
          <p:cNvSpPr txBox="1"/>
          <p:nvPr/>
        </p:nvSpPr>
        <p:spPr>
          <a:xfrm>
            <a:off x="1105930" y="3581725"/>
            <a:ext cx="3690754" cy="769441"/>
          </a:xfrm>
          <a:prstGeom prst="rect">
            <a:avLst/>
          </a:prstGeom>
          <a:noFill/>
        </p:spPr>
        <p:txBody>
          <a:bodyPr wrap="none" rtlCol="0">
            <a:spAutoFit/>
          </a:bodyPr>
          <a:lstStyle/>
          <a:p>
            <a:r>
              <a:rPr lang="en-US" sz="4400" b="1" dirty="0"/>
              <a:t>IF you see THIS</a:t>
            </a:r>
          </a:p>
        </p:txBody>
      </p:sp>
      <p:sp>
        <p:nvSpPr>
          <p:cNvPr id="8" name="Arrow: Down 7">
            <a:extLst>
              <a:ext uri="{FF2B5EF4-FFF2-40B4-BE49-F238E27FC236}">
                <a16:creationId xmlns:a16="http://schemas.microsoft.com/office/drawing/2014/main" id="{39940282-56FE-459E-B6AC-C74392CD465B}"/>
              </a:ext>
            </a:extLst>
          </p:cNvPr>
          <p:cNvSpPr/>
          <p:nvPr/>
        </p:nvSpPr>
        <p:spPr>
          <a:xfrm>
            <a:off x="2043954" y="4289611"/>
            <a:ext cx="528917" cy="15015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1017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P spid="8"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F8E5861-E65C-4BE8-8BCB-9B255B5A3C3D}" type="slidenum">
              <a:rPr lang="en-US" smtClean="0"/>
              <a:t>140</a:t>
            </a:fld>
            <a:endParaRPr lang="en-US" dirty="0"/>
          </a:p>
        </p:txBody>
      </p:sp>
      <p:sp>
        <p:nvSpPr>
          <p:cNvPr id="3" name="TextBox 2"/>
          <p:cNvSpPr txBox="1"/>
          <p:nvPr/>
        </p:nvSpPr>
        <p:spPr>
          <a:xfrm>
            <a:off x="2514600" y="609601"/>
            <a:ext cx="6858000" cy="5529719"/>
          </a:xfrm>
          <a:prstGeom prst="rect">
            <a:avLst/>
          </a:prstGeom>
          <a:noFill/>
        </p:spPr>
        <p:txBody>
          <a:bodyPr wrap="square" rtlCol="0">
            <a:spAutoFit/>
          </a:bodyPr>
          <a:lstStyle/>
          <a:p>
            <a:pPr algn="ctr"/>
            <a:r>
              <a:rPr lang="en-US" sz="8800" b="1" dirty="0"/>
              <a:t>1 in 2</a:t>
            </a:r>
            <a:r>
              <a:rPr lang="en-US" sz="8000" b="1" baseline="30000" dirty="0"/>
              <a:t>n</a:t>
            </a:r>
            <a:br>
              <a:rPr lang="en-US" sz="8000" b="1" baseline="30000" dirty="0"/>
            </a:br>
            <a:r>
              <a:rPr lang="en-US" sz="6600" b="1" baseline="30000" dirty="0"/>
              <a:t>or</a:t>
            </a:r>
          </a:p>
          <a:p>
            <a:pPr algn="ctr"/>
            <a:r>
              <a:rPr lang="en-US" sz="8800" b="1" dirty="0"/>
              <a:t>1 in 2</a:t>
            </a:r>
            <a:r>
              <a:rPr lang="en-US" sz="8000" b="1" baseline="30000" dirty="0"/>
              <a:t>7</a:t>
            </a:r>
          </a:p>
          <a:p>
            <a:pPr algn="ctr"/>
            <a:r>
              <a:rPr lang="en-US" sz="8000" b="1" baseline="30000" dirty="0"/>
              <a:t>or</a:t>
            </a:r>
          </a:p>
          <a:p>
            <a:pPr algn="ctr"/>
            <a:r>
              <a:rPr lang="en-US" sz="8000" b="1" dirty="0"/>
              <a:t>1 in 128</a:t>
            </a:r>
            <a:endParaRPr lang="en-US" sz="8000" b="1" baseline="30000" dirty="0"/>
          </a:p>
        </p:txBody>
      </p:sp>
      <p:sp>
        <p:nvSpPr>
          <p:cNvPr id="4" name="Footer Placeholder 3"/>
          <p:cNvSpPr>
            <a:spLocks noGrp="1"/>
          </p:cNvSpPr>
          <p:nvPr>
            <p:ph type="ftr" sz="quarter" idx="11"/>
          </p:nvPr>
        </p:nvSpPr>
        <p:spPr/>
        <p:txBody>
          <a:bodyPr/>
          <a:lstStyle/>
          <a:p>
            <a:r>
              <a:rPr lang="en-US"/>
              <a:t>@t_magennis</a:t>
            </a:r>
            <a:endParaRPr lang="en-US" dirty="0"/>
          </a:p>
        </p:txBody>
      </p:sp>
    </p:spTree>
    <p:extLst>
      <p:ext uri="{BB962C8B-B14F-4D97-AF65-F5344CB8AC3E}">
        <p14:creationId xmlns:p14="http://schemas.microsoft.com/office/powerpoint/2010/main" val="26762218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F8E5861-E65C-4BE8-8BCB-9B255B5A3C3D}" type="slidenum">
              <a:rPr lang="en-US" smtClean="0"/>
              <a:t>141</a:t>
            </a:fld>
            <a:endParaRPr lang="en-US" dirty="0"/>
          </a:p>
        </p:txBody>
      </p:sp>
      <p:sp>
        <p:nvSpPr>
          <p:cNvPr id="3" name="Rectangle 2"/>
          <p:cNvSpPr/>
          <p:nvPr/>
        </p:nvSpPr>
        <p:spPr>
          <a:xfrm>
            <a:off x="2819400" y="76200"/>
            <a:ext cx="457200" cy="3048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615267"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411134"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207001"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002868"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798735"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594602"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390469"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186336"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82200"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822388"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618255"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414122"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209989"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005856"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801723"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597590"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8393457"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9189324"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9985188"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819400"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615267"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411134"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207001"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002868"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798735"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594602"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390469"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9186336"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9982200"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2819400"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3615267"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4411134"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5207001"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6002868"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798735"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7594602"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8390469"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9186336"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9982200"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2819400"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3615267"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411134"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5207001"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6002868"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798735"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7594602"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8390469"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9186336"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9982200"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2819400"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3615267"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4411134"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5207001"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6002868"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6798735"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7594602"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8390469"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9186336"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9982200"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2822388"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3618255"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4414122"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5209989"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6005856"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6801723"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7597590"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8393457"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9189324"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9985188"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2819400" y="3810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615267" y="3810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4411134" y="3810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5207001" y="3810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6002868" y="3810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6798735" y="3810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7594602" y="3810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8390469" y="3810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9186336" y="3810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9982200" y="3810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819400" y="4343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3615267" y="4343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4411134" y="4343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5207001" y="4343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6002868" y="4343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6798735" y="4343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7594602" y="4343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8390469" y="4343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9186336" y="4343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9982200" y="4343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2819400" y="4876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3615267" y="4876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4411134" y="4876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5207001" y="4876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6002868" y="4876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6798735" y="4876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a:off x="7594602" y="4876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a:off x="8390469" y="4876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9186336" y="4876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982200" y="4876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2819400" y="5410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3615267" y="5410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411134" y="5410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5207001" y="5410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6002868" y="5410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6798735" y="5410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7594602" y="5410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a:off x="8390469" y="5410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9186336" y="5410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9982200" y="5410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2819400" y="5943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615267" y="5943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4411134" y="5943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5207001" y="5943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6002868" y="5943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6798735" y="5943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7594602" y="5943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a:off x="8390469" y="5943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9186336" y="5943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a:off x="9982200" y="5943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a:off x="2819400" y="6477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a:off x="3615267" y="6477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4411134" y="6477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a:off x="5207001" y="6477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6002868" y="6477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6798735" y="6477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a:off x="7594602" y="6477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a:off x="8390469" y="6477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a:off x="4078443" y="2430182"/>
            <a:ext cx="5147736" cy="1684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7 dependencies</a:t>
            </a:r>
          </a:p>
          <a:p>
            <a:pPr algn="ctr"/>
            <a:r>
              <a:rPr lang="en-US" sz="5400" dirty="0"/>
              <a:t>1 chance in 128</a:t>
            </a:r>
          </a:p>
        </p:txBody>
      </p:sp>
      <p:sp>
        <p:nvSpPr>
          <p:cNvPr id="132" name="Footer Placeholder 131"/>
          <p:cNvSpPr>
            <a:spLocks noGrp="1"/>
          </p:cNvSpPr>
          <p:nvPr>
            <p:ph type="ftr" sz="quarter" idx="11"/>
          </p:nvPr>
        </p:nvSpPr>
        <p:spPr/>
        <p:txBody>
          <a:bodyPr/>
          <a:lstStyle/>
          <a:p>
            <a:r>
              <a:rPr lang="en-US"/>
              <a:t>@t_magennis</a:t>
            </a:r>
            <a:endParaRPr lang="en-US" dirty="0"/>
          </a:p>
        </p:txBody>
      </p:sp>
    </p:spTree>
    <p:extLst>
      <p:ext uri="{BB962C8B-B14F-4D97-AF65-F5344CB8AC3E}">
        <p14:creationId xmlns:p14="http://schemas.microsoft.com/office/powerpoint/2010/main" val="198080831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F8E5861-E65C-4BE8-8BCB-9B255B5A3C3D}" type="slidenum">
              <a:rPr lang="en-US" smtClean="0"/>
              <a:t>142</a:t>
            </a:fld>
            <a:endParaRPr lang="en-US" dirty="0"/>
          </a:p>
        </p:txBody>
      </p:sp>
      <p:sp>
        <p:nvSpPr>
          <p:cNvPr id="3" name="Rectangle 2"/>
          <p:cNvSpPr/>
          <p:nvPr/>
        </p:nvSpPr>
        <p:spPr>
          <a:xfrm>
            <a:off x="2819400" y="76200"/>
            <a:ext cx="457200" cy="3048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615267"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411134"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207001"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002868"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798735"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594602"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390469"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186336"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82200"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822388"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618255"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414122"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209989"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005856"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801723"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597590"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8393457"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9189324"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9985188"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819400"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615267"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411134"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207001"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002868"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798735"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594602"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390469"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9186336"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9982200"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2819400"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3615267"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4411134"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5207001"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6002868"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798735"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7594602"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8390469"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9186336"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9982200"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2819400"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3615267"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411134"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5207001"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6002868"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798735"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7594602"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8390469"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9186336"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9982200" y="22098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2819400"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3615267"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4411134"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5207001"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6002868"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6798735"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7594602"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8390469"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9186336"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9982200" y="2743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2822388"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3618255"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4414122"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5209989" y="3276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4078443" y="2430182"/>
            <a:ext cx="5147736" cy="1684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6 dependencies</a:t>
            </a:r>
          </a:p>
          <a:p>
            <a:pPr algn="ctr"/>
            <a:r>
              <a:rPr lang="en-US" sz="5400" dirty="0"/>
              <a:t>1 chance in 64</a:t>
            </a:r>
          </a:p>
        </p:txBody>
      </p:sp>
      <p:sp>
        <p:nvSpPr>
          <p:cNvPr id="68" name="Footer Placeholder 67"/>
          <p:cNvSpPr>
            <a:spLocks noGrp="1"/>
          </p:cNvSpPr>
          <p:nvPr>
            <p:ph type="ftr" sz="quarter" idx="11"/>
          </p:nvPr>
        </p:nvSpPr>
        <p:spPr/>
        <p:txBody>
          <a:bodyPr/>
          <a:lstStyle/>
          <a:p>
            <a:r>
              <a:rPr lang="en-US"/>
              <a:t>@t_magennis</a:t>
            </a:r>
            <a:endParaRPr lang="en-US" dirty="0"/>
          </a:p>
        </p:txBody>
      </p:sp>
    </p:spTree>
    <p:extLst>
      <p:ext uri="{BB962C8B-B14F-4D97-AF65-F5344CB8AC3E}">
        <p14:creationId xmlns:p14="http://schemas.microsoft.com/office/powerpoint/2010/main" val="45312962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F8E5861-E65C-4BE8-8BCB-9B255B5A3C3D}" type="slidenum">
              <a:rPr lang="en-US" smtClean="0"/>
              <a:t>143</a:t>
            </a:fld>
            <a:endParaRPr lang="en-US" dirty="0"/>
          </a:p>
        </p:txBody>
      </p:sp>
      <p:sp>
        <p:nvSpPr>
          <p:cNvPr id="3" name="Rectangle 2"/>
          <p:cNvSpPr/>
          <p:nvPr/>
        </p:nvSpPr>
        <p:spPr>
          <a:xfrm>
            <a:off x="2819400" y="76200"/>
            <a:ext cx="457200" cy="3048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615267"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411134"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207001"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002868"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798735"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594602"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390469"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186336"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82200" y="762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822388"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618255"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414122"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209989"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005856"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801723"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597590"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8393457"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9189324"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9985188" y="6096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819400"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615267"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411134"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207001"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002868"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798735"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594602"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390469"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9186336"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9982200" y="11430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2819400"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3615267" y="1676400"/>
            <a:ext cx="457200" cy="304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4078443" y="2430182"/>
            <a:ext cx="5147736" cy="1684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5 dependencies</a:t>
            </a:r>
          </a:p>
          <a:p>
            <a:pPr algn="ctr"/>
            <a:r>
              <a:rPr lang="en-US" sz="5400" dirty="0"/>
              <a:t>1 chance in 32</a:t>
            </a:r>
          </a:p>
        </p:txBody>
      </p:sp>
      <p:sp>
        <p:nvSpPr>
          <p:cNvPr id="36" name="Footer Placeholder 35"/>
          <p:cNvSpPr>
            <a:spLocks noGrp="1"/>
          </p:cNvSpPr>
          <p:nvPr>
            <p:ph type="ftr" sz="quarter" idx="11"/>
          </p:nvPr>
        </p:nvSpPr>
        <p:spPr/>
        <p:txBody>
          <a:bodyPr/>
          <a:lstStyle/>
          <a:p>
            <a:r>
              <a:rPr lang="en-US"/>
              <a:t>@t_magennis</a:t>
            </a:r>
            <a:endParaRPr lang="en-US" dirty="0"/>
          </a:p>
        </p:txBody>
      </p:sp>
    </p:spTree>
    <p:extLst>
      <p:ext uri="{BB962C8B-B14F-4D97-AF65-F5344CB8AC3E}">
        <p14:creationId xmlns:p14="http://schemas.microsoft.com/office/powerpoint/2010/main" val="133487294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leanability.com/wp-content/uploads/2019/03/Flight-Levels.jpg">
            <a:extLst>
              <a:ext uri="{FF2B5EF4-FFF2-40B4-BE49-F238E27FC236}">
                <a16:creationId xmlns:a16="http://schemas.microsoft.com/office/drawing/2014/main" id="{9DDC02CE-C44B-43D7-8255-22A49A36E1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6513"/>
            <a:ext cx="12192000" cy="6784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943710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857A7-DB2C-4328-A6A8-BABBD14CA3E3}"/>
              </a:ext>
            </a:extLst>
          </p:cNvPr>
          <p:cNvSpPr>
            <a:spLocks noGrp="1"/>
          </p:cNvSpPr>
          <p:nvPr>
            <p:ph type="title"/>
          </p:nvPr>
        </p:nvSpPr>
        <p:spPr/>
        <p:txBody>
          <a:bodyPr/>
          <a:lstStyle/>
          <a:p>
            <a:r>
              <a:rPr lang="en-US" dirty="0"/>
              <a:t>Flight Levels</a:t>
            </a:r>
          </a:p>
        </p:txBody>
      </p:sp>
      <p:sp>
        <p:nvSpPr>
          <p:cNvPr id="3" name="Content Placeholder 2">
            <a:extLst>
              <a:ext uri="{FF2B5EF4-FFF2-40B4-BE49-F238E27FC236}">
                <a16:creationId xmlns:a16="http://schemas.microsoft.com/office/drawing/2014/main" id="{82A8FDBC-04FB-4C18-97E1-81349DD34717}"/>
              </a:ext>
            </a:extLst>
          </p:cNvPr>
          <p:cNvSpPr>
            <a:spLocks noGrp="1"/>
          </p:cNvSpPr>
          <p:nvPr>
            <p:ph idx="1"/>
          </p:nvPr>
        </p:nvSpPr>
        <p:spPr/>
        <p:txBody>
          <a:bodyPr/>
          <a:lstStyle/>
          <a:p>
            <a:r>
              <a:rPr lang="en-US" dirty="0"/>
              <a:t>Each level visualizes and manages work for an important reason</a:t>
            </a:r>
          </a:p>
          <a:p>
            <a:r>
              <a:rPr lang="en-US" dirty="0"/>
              <a:t>You need all three levels to work together to be successful</a:t>
            </a:r>
          </a:p>
          <a:p>
            <a:r>
              <a:rPr lang="en-US" dirty="0"/>
              <a:t>You currently do the actions in all three to varying degrees of success</a:t>
            </a:r>
          </a:p>
          <a:p>
            <a:r>
              <a:rPr lang="en-US" dirty="0"/>
              <a:t>To improve overall performance, you need to manage the system</a:t>
            </a:r>
          </a:p>
          <a:p>
            <a:endParaRPr lang="en-US" dirty="0"/>
          </a:p>
          <a:p>
            <a:r>
              <a:rPr lang="en-US" dirty="0"/>
              <a:t>The goal of this presentation is to –</a:t>
            </a:r>
          </a:p>
          <a:p>
            <a:pPr lvl="1"/>
            <a:r>
              <a:rPr lang="en-US" dirty="0"/>
              <a:t>Look at the desirable outcomes for each flight level</a:t>
            </a:r>
          </a:p>
          <a:p>
            <a:pPr lvl="1"/>
            <a:r>
              <a:rPr lang="en-US" dirty="0"/>
              <a:t>Understand the decisions people need to know to achieve those outcomes</a:t>
            </a:r>
          </a:p>
          <a:p>
            <a:pPr lvl="1"/>
            <a:r>
              <a:rPr lang="en-US" dirty="0"/>
              <a:t>Design ways to highlight insights using data the help make those decisions</a:t>
            </a:r>
          </a:p>
          <a:p>
            <a:endParaRPr lang="en-US" dirty="0"/>
          </a:p>
          <a:p>
            <a:endParaRPr lang="en-US" dirty="0"/>
          </a:p>
        </p:txBody>
      </p:sp>
    </p:spTree>
    <p:extLst>
      <p:ext uri="{BB962C8B-B14F-4D97-AF65-F5344CB8AC3E}">
        <p14:creationId xmlns:p14="http://schemas.microsoft.com/office/powerpoint/2010/main" val="254442062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BCAD7-02C4-4787-A95F-A4CFCA04D959}"/>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9770E610-505A-46BC-ACBE-73B0A6A0CCA6}"/>
              </a:ext>
            </a:extLst>
          </p:cNvPr>
          <p:cNvSpPr>
            <a:spLocks noGrp="1"/>
          </p:cNvSpPr>
          <p:nvPr>
            <p:ph idx="1"/>
          </p:nvPr>
        </p:nvSpPr>
        <p:spPr/>
        <p:txBody>
          <a:bodyPr/>
          <a:lstStyle/>
          <a:p>
            <a:r>
              <a:rPr lang="en-US" dirty="0"/>
              <a:t>On post-it notes describe the events/rituals that plan and track work at each flight level</a:t>
            </a:r>
          </a:p>
          <a:p>
            <a:endParaRPr lang="en-US" dirty="0"/>
          </a:p>
          <a:p>
            <a:r>
              <a:rPr lang="en-US" dirty="0"/>
              <a:t>BE HIGH LEVEL – time for detail is later. </a:t>
            </a:r>
          </a:p>
          <a:p>
            <a:r>
              <a:rPr lang="en-US" dirty="0"/>
              <a:t>Blue pill and chill people….</a:t>
            </a:r>
          </a:p>
        </p:txBody>
      </p:sp>
    </p:spTree>
    <p:extLst>
      <p:ext uri="{BB962C8B-B14F-4D97-AF65-F5344CB8AC3E}">
        <p14:creationId xmlns:p14="http://schemas.microsoft.com/office/powerpoint/2010/main" val="9926530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3 – Strategy (Prioritize)</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p:txBody>
          <a:bodyPr>
            <a:normAutofit lnSpcReduction="10000"/>
          </a:bodyPr>
          <a:lstStyle/>
          <a:p>
            <a:r>
              <a:rPr lang="en-US" dirty="0"/>
              <a:t>Example Outcomes</a:t>
            </a:r>
          </a:p>
          <a:p>
            <a:pPr marL="914400" lvl="1" indent="-457200">
              <a:buFont typeface="+mj-lt"/>
              <a:buAutoNum type="arabicPeriod"/>
            </a:pPr>
            <a:r>
              <a:rPr lang="en-US" dirty="0"/>
              <a:t>The blend (types) of started experiments matches a larger strategy mix </a:t>
            </a:r>
          </a:p>
          <a:p>
            <a:pPr lvl="2"/>
            <a:r>
              <a:rPr lang="en-US" dirty="0"/>
              <a:t>Meaning: We start things for a reason based on furthering a strategic goal</a:t>
            </a:r>
          </a:p>
          <a:p>
            <a:pPr lvl="2"/>
            <a:r>
              <a:rPr lang="en-US" dirty="0"/>
              <a:t>Needs: A way to know what investment level is desired for each strategic goal</a:t>
            </a:r>
          </a:p>
          <a:p>
            <a:pPr lvl="2"/>
            <a:endParaRPr lang="en-US" dirty="0"/>
          </a:p>
          <a:p>
            <a:pPr marL="914400" lvl="1" indent="-457200">
              <a:buFont typeface="+mj-lt"/>
              <a:buAutoNum type="arabicPeriod"/>
            </a:pPr>
            <a:r>
              <a:rPr lang="en-US" dirty="0"/>
              <a:t>Acceptable (or improving) chosen experiment delivery lead-time</a:t>
            </a:r>
          </a:p>
          <a:p>
            <a:pPr lvl="2"/>
            <a:r>
              <a:rPr lang="en-US" dirty="0"/>
              <a:t>Meaning: Experiments we choose to deliver get delivered when needed.</a:t>
            </a:r>
          </a:p>
          <a:p>
            <a:pPr lvl="2"/>
            <a:r>
              <a:rPr lang="en-US" dirty="0"/>
              <a:t>Needs: Lower experiments in progress and consistent in-progress age</a:t>
            </a:r>
          </a:p>
          <a:p>
            <a:pPr lvl="2"/>
            <a:endParaRPr lang="en-US" dirty="0"/>
          </a:p>
          <a:p>
            <a:pPr marL="914400" lvl="1" indent="-457200">
              <a:buFont typeface="+mj-lt"/>
              <a:buAutoNum type="arabicPeriod"/>
            </a:pPr>
            <a:r>
              <a:rPr lang="en-US" dirty="0"/>
              <a:t>Acceptable (or improving) feedback action and cycle-time for experiments</a:t>
            </a:r>
          </a:p>
          <a:p>
            <a:pPr lvl="2"/>
            <a:r>
              <a:rPr lang="en-US" dirty="0"/>
              <a:t>Meaning: Lessons from experiments delivered get incorporated into actions sooner.</a:t>
            </a:r>
          </a:p>
          <a:p>
            <a:pPr lvl="2"/>
            <a:r>
              <a:rPr lang="en-US" dirty="0"/>
              <a:t>Needs: A way to assess and capture lessons from experiments; could include waiting!</a:t>
            </a:r>
          </a:p>
        </p:txBody>
      </p:sp>
      <p:pic>
        <p:nvPicPr>
          <p:cNvPr id="5" name="Picture 4">
            <a:extLst>
              <a:ext uri="{FF2B5EF4-FFF2-40B4-BE49-F238E27FC236}">
                <a16:creationId xmlns:a16="http://schemas.microsoft.com/office/drawing/2014/main" id="{2B8A0A15-2B64-4D99-99ED-85D53396B1F0}"/>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09027" y="2286001"/>
            <a:ext cx="972080" cy="972080"/>
          </a:xfrm>
          <a:prstGeom prst="rect">
            <a:avLst/>
          </a:prstGeom>
        </p:spPr>
      </p:pic>
      <p:pic>
        <p:nvPicPr>
          <p:cNvPr id="8" name="Picture 7">
            <a:extLst>
              <a:ext uri="{FF2B5EF4-FFF2-40B4-BE49-F238E27FC236}">
                <a16:creationId xmlns:a16="http://schemas.microsoft.com/office/drawing/2014/main" id="{551579E6-1119-4588-86C8-C5D276F6665B}"/>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80303" y="3655473"/>
            <a:ext cx="850843" cy="850843"/>
          </a:xfrm>
          <a:prstGeom prst="rect">
            <a:avLst/>
          </a:prstGeom>
        </p:spPr>
      </p:pic>
      <p:pic>
        <p:nvPicPr>
          <p:cNvPr id="11" name="Picture 10">
            <a:extLst>
              <a:ext uri="{FF2B5EF4-FFF2-40B4-BE49-F238E27FC236}">
                <a16:creationId xmlns:a16="http://schemas.microsoft.com/office/drawing/2014/main" id="{77C82BCC-1A6D-4F43-8F7C-BF32205B74BB}"/>
              </a:ext>
            </a:extLst>
          </p:cNvPr>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44049" y="4882392"/>
            <a:ext cx="922021" cy="920915"/>
          </a:xfrm>
          <a:prstGeom prst="rect">
            <a:avLst/>
          </a:prstGeom>
        </p:spPr>
      </p:pic>
      <p:sp>
        <p:nvSpPr>
          <p:cNvPr id="13" name="TextBox 12">
            <a:extLst>
              <a:ext uri="{FF2B5EF4-FFF2-40B4-BE49-F238E27FC236}">
                <a16:creationId xmlns:a16="http://schemas.microsoft.com/office/drawing/2014/main" id="{F3992F86-4F86-42BF-8137-4643723155C9}"/>
              </a:ext>
            </a:extLst>
          </p:cNvPr>
          <p:cNvSpPr txBox="1"/>
          <p:nvPr/>
        </p:nvSpPr>
        <p:spPr>
          <a:xfrm>
            <a:off x="1754155" y="6308209"/>
            <a:ext cx="74788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Note: If experiment isn’t the right word, replace it with epic, feature, MVP, etc.</a:t>
            </a:r>
          </a:p>
        </p:txBody>
      </p:sp>
    </p:spTree>
    <p:extLst>
      <p:ext uri="{BB962C8B-B14F-4D97-AF65-F5344CB8AC3E}">
        <p14:creationId xmlns:p14="http://schemas.microsoft.com/office/powerpoint/2010/main" val="151629387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2 – End2End Coordination (Coordinate)</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p:txBody>
          <a:bodyPr>
            <a:normAutofit lnSpcReduction="10000"/>
          </a:bodyPr>
          <a:lstStyle/>
          <a:p>
            <a:r>
              <a:rPr lang="en-US" dirty="0"/>
              <a:t>Example Outcomes</a:t>
            </a:r>
          </a:p>
          <a:p>
            <a:pPr marL="914400" lvl="1" indent="-457200">
              <a:buFont typeface="+mj-lt"/>
              <a:buAutoNum type="arabicPeriod"/>
            </a:pPr>
            <a:r>
              <a:rPr lang="en-US" dirty="0"/>
              <a:t>The right experiments are started and queued</a:t>
            </a:r>
          </a:p>
          <a:p>
            <a:pPr lvl="2"/>
            <a:r>
              <a:rPr lang="en-US" dirty="0"/>
              <a:t>Meaning: We start things for a “reason” (e.g. higher priority) as constraints allow</a:t>
            </a:r>
          </a:p>
          <a:p>
            <a:pPr lvl="2"/>
            <a:r>
              <a:rPr lang="en-US" dirty="0"/>
              <a:t>Needs: A way to know why to start some work and queue others</a:t>
            </a:r>
          </a:p>
          <a:p>
            <a:pPr lvl="2"/>
            <a:endParaRPr lang="en-US" dirty="0"/>
          </a:p>
          <a:p>
            <a:pPr marL="914400" lvl="1" indent="-457200">
              <a:buFont typeface="+mj-lt"/>
              <a:buAutoNum type="arabicPeriod"/>
            </a:pPr>
            <a:r>
              <a:rPr lang="en-US" dirty="0"/>
              <a:t>The work gets to the right teams in the right order</a:t>
            </a:r>
          </a:p>
          <a:p>
            <a:pPr lvl="2"/>
            <a:r>
              <a:rPr lang="en-US" dirty="0"/>
              <a:t>Meaning: Work is partitioned and handed to the teams that need to deliver it </a:t>
            </a:r>
          </a:p>
          <a:p>
            <a:pPr lvl="2"/>
            <a:r>
              <a:rPr lang="en-US" dirty="0"/>
              <a:t>Needs: A way to know what work to pass to a team and what teams will be next…</a:t>
            </a:r>
          </a:p>
          <a:p>
            <a:pPr lvl="2"/>
            <a:endParaRPr lang="en-US" dirty="0"/>
          </a:p>
          <a:p>
            <a:pPr marL="914400" lvl="1" indent="-457200">
              <a:buFont typeface="+mj-lt"/>
              <a:buAutoNum type="arabicPeriod"/>
            </a:pPr>
            <a:r>
              <a:rPr lang="en-US" dirty="0"/>
              <a:t>Acceptable (or improving) lead-time delivery of experiments</a:t>
            </a:r>
          </a:p>
          <a:p>
            <a:pPr lvl="2"/>
            <a:r>
              <a:rPr lang="en-US" dirty="0"/>
              <a:t>Meaning: Work is handed to necessary teams in a logical and timely fashion</a:t>
            </a:r>
          </a:p>
          <a:p>
            <a:pPr lvl="2"/>
            <a:r>
              <a:rPr lang="en-US" dirty="0"/>
              <a:t>Needs: Lower experiments' in process and impediments are handled appropriately</a:t>
            </a:r>
          </a:p>
        </p:txBody>
      </p:sp>
      <p:pic>
        <p:nvPicPr>
          <p:cNvPr id="4" name="Picture 3">
            <a:extLst>
              <a:ext uri="{FF2B5EF4-FFF2-40B4-BE49-F238E27FC236}">
                <a16:creationId xmlns:a16="http://schemas.microsoft.com/office/drawing/2014/main" id="{AD536EA9-AE3C-48B9-8B60-83AC7C0D0230}"/>
              </a:ext>
            </a:extLst>
          </p:cNvPr>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23130" y="4870715"/>
            <a:ext cx="894856" cy="894856"/>
          </a:xfrm>
          <a:prstGeom prst="rect">
            <a:avLst/>
          </a:prstGeom>
        </p:spPr>
      </p:pic>
      <p:pic>
        <p:nvPicPr>
          <p:cNvPr id="9" name="Picture 8">
            <a:extLst>
              <a:ext uri="{FF2B5EF4-FFF2-40B4-BE49-F238E27FC236}">
                <a16:creationId xmlns:a16="http://schemas.microsoft.com/office/drawing/2014/main" id="{9369E890-7E94-4EC5-9438-3E46CF665DEB}"/>
              </a:ext>
            </a:extLst>
          </p:cNvPr>
          <p:cNvPicPr>
            <a:picLocks noChangeAspect="1"/>
          </p:cNvPicPr>
          <p:nvPr/>
        </p:nvPicPr>
        <p:blipFill>
          <a:blip r:embed="rId5">
            <a:duotone>
              <a:schemeClr val="accent6">
                <a:shade val="45000"/>
                <a:satMod val="135000"/>
              </a:schemeClr>
              <a:prstClr val="white"/>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19681" y="3429000"/>
            <a:ext cx="1101754" cy="1101754"/>
          </a:xfrm>
          <a:prstGeom prst="rect">
            <a:avLst/>
          </a:prstGeom>
        </p:spPr>
      </p:pic>
      <p:pic>
        <p:nvPicPr>
          <p:cNvPr id="11" name="Picture 10">
            <a:extLst>
              <a:ext uri="{FF2B5EF4-FFF2-40B4-BE49-F238E27FC236}">
                <a16:creationId xmlns:a16="http://schemas.microsoft.com/office/drawing/2014/main" id="{AC3AF647-22BB-47C0-B551-CD7D3F04B34C}"/>
              </a:ext>
            </a:extLst>
          </p:cNvPr>
          <p:cNvPicPr>
            <a:picLocks noChangeAspect="1"/>
          </p:cNvPicPr>
          <p:nvPr/>
        </p:nvPicPr>
        <p:blipFill>
          <a:blip r:embed="rId8">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91621" y="2356482"/>
            <a:ext cx="957875" cy="1000447"/>
          </a:xfrm>
          <a:prstGeom prst="rect">
            <a:avLst/>
          </a:prstGeom>
        </p:spPr>
      </p:pic>
    </p:spTree>
    <p:extLst>
      <p:ext uri="{BB962C8B-B14F-4D97-AF65-F5344CB8AC3E}">
        <p14:creationId xmlns:p14="http://schemas.microsoft.com/office/powerpoint/2010/main" val="360615355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1 – Operational (Deliver)</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p:txBody>
          <a:bodyPr>
            <a:normAutofit fontScale="92500" lnSpcReduction="10000"/>
          </a:bodyPr>
          <a:lstStyle/>
          <a:p>
            <a:r>
              <a:rPr lang="en-US" dirty="0"/>
              <a:t>Example Outcomes</a:t>
            </a:r>
          </a:p>
          <a:p>
            <a:pPr marL="914400" lvl="1" indent="-457200">
              <a:buFont typeface="+mj-lt"/>
              <a:buAutoNum type="arabicPeriod"/>
            </a:pPr>
            <a:r>
              <a:rPr lang="en-US" dirty="0"/>
              <a:t>The right things are started and queued</a:t>
            </a:r>
          </a:p>
          <a:p>
            <a:pPr lvl="2"/>
            <a:r>
              <a:rPr lang="en-US" dirty="0"/>
              <a:t>Meaning: We start things for a “reason” as constraints allow</a:t>
            </a:r>
          </a:p>
          <a:p>
            <a:pPr lvl="2"/>
            <a:r>
              <a:rPr lang="en-US" dirty="0"/>
              <a:t>Needs: A way to know why to start some work and queue others</a:t>
            </a:r>
          </a:p>
          <a:p>
            <a:pPr marL="914400" lvl="1" indent="-457200">
              <a:buFont typeface="+mj-lt"/>
              <a:buAutoNum type="arabicPeriod"/>
            </a:pPr>
            <a:r>
              <a:rPr lang="en-US" dirty="0"/>
              <a:t>Acceptable (or improving) external lead-times</a:t>
            </a:r>
          </a:p>
          <a:p>
            <a:pPr lvl="2"/>
            <a:r>
              <a:rPr lang="en-US" dirty="0"/>
              <a:t>Meaning: The necessary things get started in acceptable time</a:t>
            </a:r>
          </a:p>
          <a:p>
            <a:pPr lvl="2"/>
            <a:r>
              <a:rPr lang="en-US" dirty="0"/>
              <a:t>Needs: Correct team skillsets and tools (type and amount) for the work</a:t>
            </a:r>
          </a:p>
          <a:p>
            <a:pPr marL="914400" lvl="1" indent="-457200">
              <a:buFont typeface="+mj-lt"/>
              <a:buAutoNum type="arabicPeriod"/>
            </a:pPr>
            <a:r>
              <a:rPr lang="en-US" dirty="0"/>
              <a:t>Acceptable (or improving) internal cycle-times</a:t>
            </a:r>
          </a:p>
          <a:p>
            <a:pPr lvl="2"/>
            <a:r>
              <a:rPr lang="en-US" dirty="0"/>
              <a:t>Meaning: The things we start we finish in acceptable time</a:t>
            </a:r>
          </a:p>
          <a:p>
            <a:pPr lvl="2"/>
            <a:r>
              <a:rPr lang="en-US" dirty="0"/>
              <a:t>Needs: Lower work in progress and consistent in-progress age distribution</a:t>
            </a:r>
          </a:p>
          <a:p>
            <a:pPr marL="914400" lvl="1" indent="-457200">
              <a:buFont typeface="+mj-lt"/>
              <a:buAutoNum type="arabicPeriod"/>
            </a:pPr>
            <a:r>
              <a:rPr lang="en-US" dirty="0"/>
              <a:t>Acceptable (or improving) quality</a:t>
            </a:r>
          </a:p>
          <a:p>
            <a:pPr lvl="2"/>
            <a:r>
              <a:rPr lang="en-US" dirty="0"/>
              <a:t>Meaning: The things done work as expected and needed</a:t>
            </a:r>
          </a:p>
          <a:p>
            <a:pPr lvl="2"/>
            <a:r>
              <a:rPr lang="en-US" dirty="0"/>
              <a:t>Needs: A way to measure “as expected” and “needed”</a:t>
            </a:r>
          </a:p>
        </p:txBody>
      </p:sp>
      <p:pic>
        <p:nvPicPr>
          <p:cNvPr id="4" name="Picture 3">
            <a:extLst>
              <a:ext uri="{FF2B5EF4-FFF2-40B4-BE49-F238E27FC236}">
                <a16:creationId xmlns:a16="http://schemas.microsoft.com/office/drawing/2014/main" id="{730FC18F-B45A-4D38-80FB-68803EFC9275}"/>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91621" y="3737246"/>
            <a:ext cx="894856" cy="894856"/>
          </a:xfrm>
          <a:prstGeom prst="rect">
            <a:avLst/>
          </a:prstGeom>
        </p:spPr>
      </p:pic>
      <p:pic>
        <p:nvPicPr>
          <p:cNvPr id="6" name="Picture 5">
            <a:extLst>
              <a:ext uri="{FF2B5EF4-FFF2-40B4-BE49-F238E27FC236}">
                <a16:creationId xmlns:a16="http://schemas.microsoft.com/office/drawing/2014/main" id="{DD758BEC-1FA3-4538-B29D-D86CC4E9858C}"/>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91621" y="5012419"/>
            <a:ext cx="894856" cy="894856"/>
          </a:xfrm>
          <a:prstGeom prst="rect">
            <a:avLst/>
          </a:prstGeom>
        </p:spPr>
      </p:pic>
      <p:pic>
        <p:nvPicPr>
          <p:cNvPr id="9" name="Picture 8">
            <a:extLst>
              <a:ext uri="{FF2B5EF4-FFF2-40B4-BE49-F238E27FC236}">
                <a16:creationId xmlns:a16="http://schemas.microsoft.com/office/drawing/2014/main" id="{F2B6DB7A-4C35-4EC2-B9E1-8C28D76DB08A}"/>
              </a:ext>
            </a:extLst>
          </p:cNvPr>
          <p:cNvPicPr>
            <a:picLocks noChangeAspect="1"/>
          </p:cNvPicPr>
          <p:nvPr/>
        </p:nvPicPr>
        <p:blipFill>
          <a:blip r:embed="rId6">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91621" y="2356482"/>
            <a:ext cx="957875" cy="1000447"/>
          </a:xfrm>
          <a:prstGeom prst="rect">
            <a:avLst/>
          </a:prstGeom>
        </p:spPr>
      </p:pic>
    </p:spTree>
    <p:extLst>
      <p:ext uri="{BB962C8B-B14F-4D97-AF65-F5344CB8AC3E}">
        <p14:creationId xmlns:p14="http://schemas.microsoft.com/office/powerpoint/2010/main" val="2250469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D9D1F76-20BB-41D0-BD4D-33AC508A5E6F}"/>
              </a:ext>
            </a:extLst>
          </p:cNvPr>
          <p:cNvSpPr>
            <a:spLocks noGrp="1"/>
          </p:cNvSpPr>
          <p:nvPr>
            <p:ph type="ftr" sz="quarter" idx="11"/>
          </p:nvPr>
        </p:nvSpPr>
        <p:spPr/>
        <p:txBody>
          <a:bodyPr/>
          <a:lstStyle/>
          <a:p>
            <a:r>
              <a:rPr lang="en-US"/>
              <a:t>@t_magennis</a:t>
            </a:r>
          </a:p>
        </p:txBody>
      </p:sp>
      <p:graphicFrame>
        <p:nvGraphicFramePr>
          <p:cNvPr id="3" name="Chart 2">
            <a:extLst>
              <a:ext uri="{FF2B5EF4-FFF2-40B4-BE49-F238E27FC236}">
                <a16:creationId xmlns:a16="http://schemas.microsoft.com/office/drawing/2014/main" id="{F7C44145-6510-4E6A-A314-4E5A6C04BE8F}"/>
              </a:ext>
            </a:extLst>
          </p:cNvPr>
          <p:cNvGraphicFramePr>
            <a:graphicFrameLocks/>
          </p:cNvGraphicFramePr>
          <p:nvPr/>
        </p:nvGraphicFramePr>
        <p:xfrm>
          <a:off x="896751" y="106062"/>
          <a:ext cx="10730474" cy="62502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9544143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8A7F5-BD68-4CB4-84E6-D96F675D3D7B}"/>
              </a:ext>
            </a:extLst>
          </p:cNvPr>
          <p:cNvSpPr>
            <a:spLocks noGrp="1"/>
          </p:cNvSpPr>
          <p:nvPr>
            <p:ph type="title"/>
          </p:nvPr>
        </p:nvSpPr>
        <p:spPr/>
        <p:txBody>
          <a:bodyPr/>
          <a:lstStyle/>
          <a:p>
            <a:r>
              <a:rPr lang="en-US" dirty="0"/>
              <a:t>How do we achieve these outcomes?</a:t>
            </a:r>
          </a:p>
        </p:txBody>
      </p:sp>
      <p:sp>
        <p:nvSpPr>
          <p:cNvPr id="3" name="Content Placeholder 2">
            <a:extLst>
              <a:ext uri="{FF2B5EF4-FFF2-40B4-BE49-F238E27FC236}">
                <a16:creationId xmlns:a16="http://schemas.microsoft.com/office/drawing/2014/main" id="{C2CD8538-4A20-4A62-A5AB-4A7019B472CF}"/>
              </a:ext>
            </a:extLst>
          </p:cNvPr>
          <p:cNvSpPr>
            <a:spLocks noGrp="1"/>
          </p:cNvSpPr>
          <p:nvPr>
            <p:ph idx="1"/>
          </p:nvPr>
        </p:nvSpPr>
        <p:spPr/>
        <p:txBody>
          <a:bodyPr/>
          <a:lstStyle/>
          <a:p>
            <a:r>
              <a:rPr lang="en-US" dirty="0"/>
              <a:t>Outcomes are caused by good decisions</a:t>
            </a:r>
          </a:p>
          <a:p>
            <a:r>
              <a:rPr lang="en-US" dirty="0"/>
              <a:t>Good decisions are supported by correctly spotted insights</a:t>
            </a:r>
          </a:p>
          <a:p>
            <a:r>
              <a:rPr lang="en-US" dirty="0"/>
              <a:t>Correctly spotted insights are made using data and good judgement</a:t>
            </a:r>
          </a:p>
          <a:p>
            <a:endParaRPr lang="en-US" dirty="0"/>
          </a:p>
          <a:p>
            <a:r>
              <a:rPr lang="en-US" dirty="0"/>
              <a:t>We need to create ways that –</a:t>
            </a:r>
          </a:p>
          <a:p>
            <a:pPr lvl="1"/>
            <a:r>
              <a:rPr lang="en-US" dirty="0"/>
              <a:t>The right people see the right insights using data</a:t>
            </a:r>
          </a:p>
          <a:p>
            <a:pPr lvl="2"/>
            <a:r>
              <a:rPr lang="en-US" dirty="0"/>
              <a:t>Charts that highlight important insights</a:t>
            </a:r>
          </a:p>
          <a:p>
            <a:pPr lvl="1"/>
            <a:r>
              <a:rPr lang="en-US" dirty="0"/>
              <a:t>The right people know when to use their judgement rather than the data</a:t>
            </a:r>
          </a:p>
          <a:p>
            <a:pPr lvl="2"/>
            <a:r>
              <a:rPr lang="en-US" dirty="0"/>
              <a:t>Feedback on where data led to the wrong insights so it doesn’t occur again</a:t>
            </a:r>
          </a:p>
        </p:txBody>
      </p:sp>
    </p:spTree>
    <p:extLst>
      <p:ext uri="{BB962C8B-B14F-4D97-AF65-F5344CB8AC3E}">
        <p14:creationId xmlns:p14="http://schemas.microsoft.com/office/powerpoint/2010/main" val="138553795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92DAE-3D32-45D7-AA65-A1F1FA0B195D}"/>
              </a:ext>
            </a:extLst>
          </p:cNvPr>
          <p:cNvSpPr>
            <a:spLocks noGrp="1"/>
          </p:cNvSpPr>
          <p:nvPr>
            <p:ph type="title"/>
          </p:nvPr>
        </p:nvSpPr>
        <p:spPr/>
        <p:txBody>
          <a:bodyPr/>
          <a:lstStyle/>
          <a:p>
            <a:r>
              <a:rPr lang="en-US" dirty="0"/>
              <a:t>Exercise Q1 – discuss in groups </a:t>
            </a:r>
          </a:p>
        </p:txBody>
      </p:sp>
      <p:sp>
        <p:nvSpPr>
          <p:cNvPr id="3" name="Content Placeholder 2">
            <a:extLst>
              <a:ext uri="{FF2B5EF4-FFF2-40B4-BE49-F238E27FC236}">
                <a16:creationId xmlns:a16="http://schemas.microsoft.com/office/drawing/2014/main" id="{8085B81A-24C8-475E-9516-F64B698A4E99}"/>
              </a:ext>
            </a:extLst>
          </p:cNvPr>
          <p:cNvSpPr>
            <a:spLocks noGrp="1"/>
          </p:cNvSpPr>
          <p:nvPr>
            <p:ph idx="1"/>
          </p:nvPr>
        </p:nvSpPr>
        <p:spPr/>
        <p:txBody>
          <a:bodyPr/>
          <a:lstStyle/>
          <a:p>
            <a:r>
              <a:rPr lang="en-US" dirty="0"/>
              <a:t>How do you feel about the process currently used at each level now?</a:t>
            </a:r>
          </a:p>
          <a:p>
            <a:endParaRPr lang="en-US" dirty="0"/>
          </a:p>
        </p:txBody>
      </p:sp>
      <p:sp>
        <p:nvSpPr>
          <p:cNvPr id="4" name="Arrow: Left-Right 3">
            <a:extLst>
              <a:ext uri="{FF2B5EF4-FFF2-40B4-BE49-F238E27FC236}">
                <a16:creationId xmlns:a16="http://schemas.microsoft.com/office/drawing/2014/main" id="{6A6BB682-7F8B-48F4-A331-2B0B00C65B26}"/>
              </a:ext>
            </a:extLst>
          </p:cNvPr>
          <p:cNvSpPr/>
          <p:nvPr/>
        </p:nvSpPr>
        <p:spPr>
          <a:xfrm>
            <a:off x="2819400" y="3087687"/>
            <a:ext cx="7667625" cy="24765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DB2EB551-6E41-4A56-974D-B16ABA719C7D}"/>
              </a:ext>
            </a:extLst>
          </p:cNvPr>
          <p:cNvSpPr txBox="1"/>
          <p:nvPr/>
        </p:nvSpPr>
        <p:spPr>
          <a:xfrm>
            <a:off x="2324100" y="3406259"/>
            <a:ext cx="1143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1 - Lowest</a:t>
            </a:r>
          </a:p>
        </p:txBody>
      </p:sp>
      <p:sp>
        <p:nvSpPr>
          <p:cNvPr id="6" name="TextBox 5">
            <a:extLst>
              <a:ext uri="{FF2B5EF4-FFF2-40B4-BE49-F238E27FC236}">
                <a16:creationId xmlns:a16="http://schemas.microsoft.com/office/drawing/2014/main" id="{05690C45-643F-4F81-A892-95ECA0EF63FB}"/>
              </a:ext>
            </a:extLst>
          </p:cNvPr>
          <p:cNvSpPr txBox="1"/>
          <p:nvPr/>
        </p:nvSpPr>
        <p:spPr>
          <a:xfrm>
            <a:off x="9725024" y="3443247"/>
            <a:ext cx="13239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10 - Highest</a:t>
            </a:r>
          </a:p>
        </p:txBody>
      </p:sp>
      <p:sp>
        <p:nvSpPr>
          <p:cNvPr id="7" name="TextBox 6">
            <a:extLst>
              <a:ext uri="{FF2B5EF4-FFF2-40B4-BE49-F238E27FC236}">
                <a16:creationId xmlns:a16="http://schemas.microsoft.com/office/drawing/2014/main" id="{3CE74ED5-46AC-460A-8997-73FDB6BE7B76}"/>
              </a:ext>
            </a:extLst>
          </p:cNvPr>
          <p:cNvSpPr txBox="1"/>
          <p:nvPr/>
        </p:nvSpPr>
        <p:spPr>
          <a:xfrm>
            <a:off x="439475" y="3012171"/>
            <a:ext cx="140705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Flight Level 3</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Strategy</a:t>
            </a:r>
          </a:p>
        </p:txBody>
      </p:sp>
      <p:sp>
        <p:nvSpPr>
          <p:cNvPr id="8" name="Arrow: Left-Right 7">
            <a:extLst>
              <a:ext uri="{FF2B5EF4-FFF2-40B4-BE49-F238E27FC236}">
                <a16:creationId xmlns:a16="http://schemas.microsoft.com/office/drawing/2014/main" id="{CD3E7C7A-B7EB-4398-967C-1943BFECE818}"/>
              </a:ext>
            </a:extLst>
          </p:cNvPr>
          <p:cNvSpPr/>
          <p:nvPr/>
        </p:nvSpPr>
        <p:spPr>
          <a:xfrm>
            <a:off x="2819400" y="4364551"/>
            <a:ext cx="7667625" cy="247650"/>
          </a:xfrm>
          <a:prstGeom prst="lef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B6A08B5B-BBE0-468A-9B9F-66708C5E167D}"/>
              </a:ext>
            </a:extLst>
          </p:cNvPr>
          <p:cNvSpPr txBox="1"/>
          <p:nvPr/>
        </p:nvSpPr>
        <p:spPr>
          <a:xfrm>
            <a:off x="2324100" y="4683123"/>
            <a:ext cx="1143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1 - Lowest</a:t>
            </a:r>
          </a:p>
        </p:txBody>
      </p:sp>
      <p:sp>
        <p:nvSpPr>
          <p:cNvPr id="10" name="TextBox 9">
            <a:extLst>
              <a:ext uri="{FF2B5EF4-FFF2-40B4-BE49-F238E27FC236}">
                <a16:creationId xmlns:a16="http://schemas.microsoft.com/office/drawing/2014/main" id="{A238E410-C64D-4463-BC11-4EA5F596009F}"/>
              </a:ext>
            </a:extLst>
          </p:cNvPr>
          <p:cNvSpPr txBox="1"/>
          <p:nvPr/>
        </p:nvSpPr>
        <p:spPr>
          <a:xfrm>
            <a:off x="9725024" y="4720111"/>
            <a:ext cx="13239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10 - Highest</a:t>
            </a:r>
          </a:p>
        </p:txBody>
      </p:sp>
      <p:sp>
        <p:nvSpPr>
          <p:cNvPr id="11" name="TextBox 10">
            <a:extLst>
              <a:ext uri="{FF2B5EF4-FFF2-40B4-BE49-F238E27FC236}">
                <a16:creationId xmlns:a16="http://schemas.microsoft.com/office/drawing/2014/main" id="{36EC2AE1-1738-49D3-B99B-83187D7089FE}"/>
              </a:ext>
            </a:extLst>
          </p:cNvPr>
          <p:cNvSpPr txBox="1"/>
          <p:nvPr/>
        </p:nvSpPr>
        <p:spPr>
          <a:xfrm>
            <a:off x="439475" y="4289035"/>
            <a:ext cx="1477840"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Flight Level 2</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Multi-team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Co-ordination</a:t>
            </a:r>
          </a:p>
        </p:txBody>
      </p:sp>
      <p:sp>
        <p:nvSpPr>
          <p:cNvPr id="12" name="Arrow: Left-Right 11">
            <a:extLst>
              <a:ext uri="{FF2B5EF4-FFF2-40B4-BE49-F238E27FC236}">
                <a16:creationId xmlns:a16="http://schemas.microsoft.com/office/drawing/2014/main" id="{CFE79CA4-081D-4ABD-A74D-608702D6CA09}"/>
              </a:ext>
            </a:extLst>
          </p:cNvPr>
          <p:cNvSpPr/>
          <p:nvPr/>
        </p:nvSpPr>
        <p:spPr>
          <a:xfrm>
            <a:off x="2819400" y="5711432"/>
            <a:ext cx="7667625" cy="247650"/>
          </a:xfrm>
          <a:prstGeom prst="lef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2D30232F-FDCD-4147-8EBA-41B62A7863B3}"/>
              </a:ext>
            </a:extLst>
          </p:cNvPr>
          <p:cNvSpPr txBox="1"/>
          <p:nvPr/>
        </p:nvSpPr>
        <p:spPr>
          <a:xfrm>
            <a:off x="2324100" y="6030004"/>
            <a:ext cx="1143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1 - Lowest</a:t>
            </a:r>
          </a:p>
        </p:txBody>
      </p:sp>
      <p:sp>
        <p:nvSpPr>
          <p:cNvPr id="14" name="TextBox 13">
            <a:extLst>
              <a:ext uri="{FF2B5EF4-FFF2-40B4-BE49-F238E27FC236}">
                <a16:creationId xmlns:a16="http://schemas.microsoft.com/office/drawing/2014/main" id="{6A995D22-A40D-45F1-9D36-917E4297AE37}"/>
              </a:ext>
            </a:extLst>
          </p:cNvPr>
          <p:cNvSpPr txBox="1"/>
          <p:nvPr/>
        </p:nvSpPr>
        <p:spPr>
          <a:xfrm>
            <a:off x="9725024" y="6066992"/>
            <a:ext cx="13239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10 - Highest</a:t>
            </a:r>
          </a:p>
        </p:txBody>
      </p:sp>
      <p:sp>
        <p:nvSpPr>
          <p:cNvPr id="15" name="TextBox 14">
            <a:extLst>
              <a:ext uri="{FF2B5EF4-FFF2-40B4-BE49-F238E27FC236}">
                <a16:creationId xmlns:a16="http://schemas.microsoft.com/office/drawing/2014/main" id="{B9BEFB97-4DCB-43C2-830F-7B12724B99B7}"/>
              </a:ext>
            </a:extLst>
          </p:cNvPr>
          <p:cNvSpPr txBox="1"/>
          <p:nvPr/>
        </p:nvSpPr>
        <p:spPr>
          <a:xfrm>
            <a:off x="439475" y="5635916"/>
            <a:ext cx="140705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Flight Level 1</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Team</a:t>
            </a:r>
          </a:p>
        </p:txBody>
      </p:sp>
      <p:sp>
        <p:nvSpPr>
          <p:cNvPr id="16" name="Oval 15">
            <a:extLst>
              <a:ext uri="{FF2B5EF4-FFF2-40B4-BE49-F238E27FC236}">
                <a16:creationId xmlns:a16="http://schemas.microsoft.com/office/drawing/2014/main" id="{94EF83B9-3FDD-41FD-AA2C-0F3C70DE44DC}"/>
              </a:ext>
            </a:extLst>
          </p:cNvPr>
          <p:cNvSpPr/>
          <p:nvPr/>
        </p:nvSpPr>
        <p:spPr>
          <a:xfrm>
            <a:off x="6200775" y="2943225"/>
            <a:ext cx="533400" cy="5000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5</a:t>
            </a:r>
          </a:p>
        </p:txBody>
      </p:sp>
      <p:sp>
        <p:nvSpPr>
          <p:cNvPr id="17" name="Oval 16">
            <a:extLst>
              <a:ext uri="{FF2B5EF4-FFF2-40B4-BE49-F238E27FC236}">
                <a16:creationId xmlns:a16="http://schemas.microsoft.com/office/drawing/2014/main" id="{F7031452-34A3-4306-AD01-F5F8C61B6A47}"/>
              </a:ext>
            </a:extLst>
          </p:cNvPr>
          <p:cNvSpPr/>
          <p:nvPr/>
        </p:nvSpPr>
        <p:spPr>
          <a:xfrm>
            <a:off x="6200775" y="4238365"/>
            <a:ext cx="533400" cy="500022"/>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5</a:t>
            </a:r>
          </a:p>
        </p:txBody>
      </p:sp>
      <p:sp>
        <p:nvSpPr>
          <p:cNvPr id="18" name="Oval 17">
            <a:extLst>
              <a:ext uri="{FF2B5EF4-FFF2-40B4-BE49-F238E27FC236}">
                <a16:creationId xmlns:a16="http://schemas.microsoft.com/office/drawing/2014/main" id="{8131C1D5-6C6E-4993-AD90-9051C5E403FB}"/>
              </a:ext>
            </a:extLst>
          </p:cNvPr>
          <p:cNvSpPr/>
          <p:nvPr/>
        </p:nvSpPr>
        <p:spPr>
          <a:xfrm>
            <a:off x="6181725" y="5585246"/>
            <a:ext cx="533400" cy="50002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5</a:t>
            </a:r>
          </a:p>
        </p:txBody>
      </p:sp>
      <p:sp>
        <p:nvSpPr>
          <p:cNvPr id="19" name="TextBox 18">
            <a:extLst>
              <a:ext uri="{FF2B5EF4-FFF2-40B4-BE49-F238E27FC236}">
                <a16:creationId xmlns:a16="http://schemas.microsoft.com/office/drawing/2014/main" id="{4AFEB01F-3361-4FCE-A9EF-F9220EC3EB04}"/>
              </a:ext>
            </a:extLst>
          </p:cNvPr>
          <p:cNvSpPr txBox="1"/>
          <p:nvPr/>
        </p:nvSpPr>
        <p:spPr>
          <a:xfrm>
            <a:off x="3686173" y="2312677"/>
            <a:ext cx="535383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As a group decide on the current “satisfaction” number</a:t>
            </a:r>
          </a:p>
        </p:txBody>
      </p:sp>
    </p:spTree>
    <p:extLst>
      <p:ext uri="{BB962C8B-B14F-4D97-AF65-F5344CB8AC3E}">
        <p14:creationId xmlns:p14="http://schemas.microsoft.com/office/powerpoint/2010/main" val="150561107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92DAE-3D32-45D7-AA65-A1F1FA0B195D}"/>
              </a:ext>
            </a:extLst>
          </p:cNvPr>
          <p:cNvSpPr>
            <a:spLocks noGrp="1"/>
          </p:cNvSpPr>
          <p:nvPr>
            <p:ph type="title"/>
          </p:nvPr>
        </p:nvSpPr>
        <p:spPr/>
        <p:txBody>
          <a:bodyPr/>
          <a:lstStyle/>
          <a:p>
            <a:r>
              <a:rPr lang="en-US" dirty="0"/>
              <a:t>Exercise Q2 – discuss in groups </a:t>
            </a:r>
          </a:p>
        </p:txBody>
      </p:sp>
      <p:sp>
        <p:nvSpPr>
          <p:cNvPr id="3" name="Content Placeholder 2">
            <a:extLst>
              <a:ext uri="{FF2B5EF4-FFF2-40B4-BE49-F238E27FC236}">
                <a16:creationId xmlns:a16="http://schemas.microsoft.com/office/drawing/2014/main" id="{8085B81A-24C8-475E-9516-F64B698A4E99}"/>
              </a:ext>
            </a:extLst>
          </p:cNvPr>
          <p:cNvSpPr>
            <a:spLocks noGrp="1"/>
          </p:cNvSpPr>
          <p:nvPr>
            <p:ph idx="1"/>
          </p:nvPr>
        </p:nvSpPr>
        <p:spPr>
          <a:xfrm>
            <a:off x="838200" y="1825625"/>
            <a:ext cx="10515600" cy="529636"/>
          </a:xfrm>
        </p:spPr>
        <p:txBody>
          <a:bodyPr/>
          <a:lstStyle/>
          <a:p>
            <a:r>
              <a:rPr lang="en-US" dirty="0"/>
              <a:t>List the obstacles you see in moving the needle for each level right.</a:t>
            </a:r>
          </a:p>
          <a:p>
            <a:endParaRPr lang="en-US" dirty="0"/>
          </a:p>
        </p:txBody>
      </p:sp>
      <p:sp>
        <p:nvSpPr>
          <p:cNvPr id="7" name="TextBox 6">
            <a:extLst>
              <a:ext uri="{FF2B5EF4-FFF2-40B4-BE49-F238E27FC236}">
                <a16:creationId xmlns:a16="http://schemas.microsoft.com/office/drawing/2014/main" id="{3CE74ED5-46AC-460A-8997-73FDB6BE7B76}"/>
              </a:ext>
            </a:extLst>
          </p:cNvPr>
          <p:cNvSpPr txBox="1"/>
          <p:nvPr/>
        </p:nvSpPr>
        <p:spPr>
          <a:xfrm>
            <a:off x="421748" y="2568965"/>
            <a:ext cx="191116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solidFill>
                <a:effectLst/>
                <a:uLnTx/>
                <a:uFillTx/>
                <a:latin typeface="Calibri" panose="020F0502020204030204"/>
                <a:ea typeface="+mn-ea"/>
                <a:cs typeface="+mn-cs"/>
              </a:rPr>
              <a:t>Flight Level 3</a:t>
            </a:r>
            <a:br>
              <a:rPr kumimoji="0" lang="en-US" sz="1800" b="1" i="0" u="none" strike="noStrike" kern="1200" cap="none" spc="0" normalizeH="0" baseline="0" noProof="0" dirty="0">
                <a:ln>
                  <a:noFill/>
                </a:ln>
                <a:solidFill>
                  <a:srgbClr val="4472C4"/>
                </a:solidFill>
                <a:effectLst/>
                <a:uLnTx/>
                <a:uFillTx/>
                <a:latin typeface="Calibri" panose="020F0502020204030204"/>
                <a:ea typeface="+mn-ea"/>
                <a:cs typeface="+mn-cs"/>
              </a:rPr>
            </a:br>
            <a:r>
              <a:rPr kumimoji="0" lang="en-US" sz="1800" b="1" i="0" u="none" strike="noStrike" kern="1200" cap="none" spc="0" normalizeH="0" baseline="0" noProof="0" dirty="0">
                <a:ln>
                  <a:noFill/>
                </a:ln>
                <a:solidFill>
                  <a:srgbClr val="4472C4"/>
                </a:solidFill>
                <a:effectLst/>
                <a:uLnTx/>
                <a:uFillTx/>
                <a:latin typeface="Calibri" panose="020F0502020204030204"/>
                <a:ea typeface="+mn-ea"/>
                <a:cs typeface="+mn-cs"/>
              </a:rPr>
              <a:t>Strategy obstacles</a:t>
            </a:r>
          </a:p>
        </p:txBody>
      </p:sp>
      <p:sp>
        <p:nvSpPr>
          <p:cNvPr id="11" name="TextBox 10">
            <a:extLst>
              <a:ext uri="{FF2B5EF4-FFF2-40B4-BE49-F238E27FC236}">
                <a16:creationId xmlns:a16="http://schemas.microsoft.com/office/drawing/2014/main" id="{36EC2AE1-1738-49D3-B99B-83187D7089FE}"/>
              </a:ext>
            </a:extLst>
          </p:cNvPr>
          <p:cNvSpPr txBox="1"/>
          <p:nvPr/>
        </p:nvSpPr>
        <p:spPr>
          <a:xfrm>
            <a:off x="4724251" y="2430465"/>
            <a:ext cx="28158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AD47"/>
                </a:solidFill>
                <a:effectLst/>
                <a:uLnTx/>
                <a:uFillTx/>
                <a:latin typeface="Calibri" panose="020F0502020204030204"/>
                <a:ea typeface="+mn-ea"/>
                <a:cs typeface="+mn-cs"/>
              </a:rPr>
              <a:t>Flight Level 2</a:t>
            </a:r>
            <a:br>
              <a:rPr kumimoji="0" lang="en-US" sz="1800" b="1" i="0" u="none" strike="noStrike" kern="1200" cap="none" spc="0" normalizeH="0" baseline="0" noProof="0" dirty="0">
                <a:ln>
                  <a:noFill/>
                </a:ln>
                <a:solidFill>
                  <a:srgbClr val="70AD47"/>
                </a:solidFill>
                <a:effectLst/>
                <a:uLnTx/>
                <a:uFillTx/>
                <a:latin typeface="Calibri" panose="020F0502020204030204"/>
                <a:ea typeface="+mn-ea"/>
                <a:cs typeface="+mn-cs"/>
              </a:rPr>
            </a:br>
            <a:r>
              <a:rPr kumimoji="0" lang="en-US" sz="1800" b="1" i="0" u="none" strike="noStrike" kern="1200" cap="none" spc="0" normalizeH="0" baseline="0" noProof="0" dirty="0">
                <a:ln>
                  <a:noFill/>
                </a:ln>
                <a:solidFill>
                  <a:srgbClr val="70AD47"/>
                </a:solidFill>
                <a:effectLst/>
                <a:uLnTx/>
                <a:uFillTx/>
                <a:latin typeface="Calibri" panose="020F0502020204030204"/>
                <a:ea typeface="+mn-ea"/>
                <a:cs typeface="+mn-cs"/>
              </a:rPr>
              <a:t>Multi-team </a:t>
            </a:r>
            <a:br>
              <a:rPr kumimoji="0" lang="en-US" sz="1800" b="1" i="0" u="none" strike="noStrike" kern="1200" cap="none" spc="0" normalizeH="0" baseline="0" noProof="0" dirty="0">
                <a:ln>
                  <a:noFill/>
                </a:ln>
                <a:solidFill>
                  <a:srgbClr val="70AD47"/>
                </a:solidFill>
                <a:effectLst/>
                <a:uLnTx/>
                <a:uFillTx/>
                <a:latin typeface="Calibri" panose="020F0502020204030204"/>
                <a:ea typeface="+mn-ea"/>
                <a:cs typeface="+mn-cs"/>
              </a:rPr>
            </a:br>
            <a:r>
              <a:rPr kumimoji="0" lang="en-US" sz="1800" b="1" i="0" u="none" strike="noStrike" kern="1200" cap="none" spc="0" normalizeH="0" baseline="0" noProof="0" dirty="0">
                <a:ln>
                  <a:noFill/>
                </a:ln>
                <a:solidFill>
                  <a:srgbClr val="70AD47"/>
                </a:solidFill>
                <a:effectLst/>
                <a:uLnTx/>
                <a:uFillTx/>
                <a:latin typeface="Calibri" panose="020F0502020204030204"/>
                <a:ea typeface="+mn-ea"/>
                <a:cs typeface="+mn-cs"/>
              </a:rPr>
              <a:t>Co-ordination obstacles</a:t>
            </a:r>
          </a:p>
        </p:txBody>
      </p:sp>
      <p:sp>
        <p:nvSpPr>
          <p:cNvPr id="15" name="TextBox 14">
            <a:extLst>
              <a:ext uri="{FF2B5EF4-FFF2-40B4-BE49-F238E27FC236}">
                <a16:creationId xmlns:a16="http://schemas.microsoft.com/office/drawing/2014/main" id="{B9BEFB97-4DCB-43C2-830F-7B12724B99B7}"/>
              </a:ext>
            </a:extLst>
          </p:cNvPr>
          <p:cNvSpPr txBox="1"/>
          <p:nvPr/>
        </p:nvSpPr>
        <p:spPr>
          <a:xfrm>
            <a:off x="8731389" y="2430465"/>
            <a:ext cx="163352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D7D31"/>
                </a:solidFill>
                <a:effectLst/>
                <a:uLnTx/>
                <a:uFillTx/>
                <a:latin typeface="Calibri" panose="020F0502020204030204"/>
                <a:ea typeface="+mn-ea"/>
                <a:cs typeface="+mn-cs"/>
              </a:rPr>
              <a:t>Flight Level 1</a:t>
            </a:r>
            <a:br>
              <a:rPr kumimoji="0" lang="en-US" sz="1800" b="1" i="0" u="none" strike="noStrike" kern="1200" cap="none" spc="0" normalizeH="0" baseline="0" noProof="0" dirty="0">
                <a:ln>
                  <a:noFill/>
                </a:ln>
                <a:solidFill>
                  <a:srgbClr val="ED7D31"/>
                </a:solidFill>
                <a:effectLst/>
                <a:uLnTx/>
                <a:uFillTx/>
                <a:latin typeface="Calibri" panose="020F0502020204030204"/>
                <a:ea typeface="+mn-ea"/>
                <a:cs typeface="+mn-cs"/>
              </a:rPr>
            </a:br>
            <a:r>
              <a:rPr kumimoji="0" lang="en-US" sz="1800" b="1" i="0" u="none" strike="noStrike" kern="1200" cap="none" spc="0" normalizeH="0" baseline="0" noProof="0" dirty="0">
                <a:ln>
                  <a:noFill/>
                </a:ln>
                <a:solidFill>
                  <a:srgbClr val="ED7D31"/>
                </a:solidFill>
                <a:effectLst/>
                <a:uLnTx/>
                <a:uFillTx/>
                <a:latin typeface="Calibri" panose="020F0502020204030204"/>
                <a:ea typeface="+mn-ea"/>
                <a:cs typeface="+mn-cs"/>
              </a:rPr>
              <a:t>Team obstacles</a:t>
            </a:r>
          </a:p>
        </p:txBody>
      </p:sp>
      <p:sp>
        <p:nvSpPr>
          <p:cNvPr id="20" name="TextBox 19">
            <a:extLst>
              <a:ext uri="{FF2B5EF4-FFF2-40B4-BE49-F238E27FC236}">
                <a16:creationId xmlns:a16="http://schemas.microsoft.com/office/drawing/2014/main" id="{5F8754DE-9122-48B6-9055-725E6D1020DE}"/>
              </a:ext>
            </a:extLst>
          </p:cNvPr>
          <p:cNvSpPr txBox="1"/>
          <p:nvPr/>
        </p:nvSpPr>
        <p:spPr>
          <a:xfrm>
            <a:off x="238125" y="3429000"/>
            <a:ext cx="3286125"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Obstacle 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Obstacle 2</a:t>
            </a:r>
          </a:p>
        </p:txBody>
      </p:sp>
      <p:sp>
        <p:nvSpPr>
          <p:cNvPr id="21" name="TextBox 20">
            <a:extLst>
              <a:ext uri="{FF2B5EF4-FFF2-40B4-BE49-F238E27FC236}">
                <a16:creationId xmlns:a16="http://schemas.microsoft.com/office/drawing/2014/main" id="{9DA259DB-AEE0-44EE-9955-31D44F2BA361}"/>
              </a:ext>
            </a:extLst>
          </p:cNvPr>
          <p:cNvSpPr txBox="1"/>
          <p:nvPr/>
        </p:nvSpPr>
        <p:spPr>
          <a:xfrm>
            <a:off x="4814887" y="3429000"/>
            <a:ext cx="3286125"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Obstacle 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Obstacle 2</a:t>
            </a:r>
          </a:p>
        </p:txBody>
      </p:sp>
      <p:sp>
        <p:nvSpPr>
          <p:cNvPr id="22" name="TextBox 21">
            <a:extLst>
              <a:ext uri="{FF2B5EF4-FFF2-40B4-BE49-F238E27FC236}">
                <a16:creationId xmlns:a16="http://schemas.microsoft.com/office/drawing/2014/main" id="{E0E9597C-70A6-4E37-93FF-2FCE070FB9D2}"/>
              </a:ext>
            </a:extLst>
          </p:cNvPr>
          <p:cNvSpPr txBox="1"/>
          <p:nvPr/>
        </p:nvSpPr>
        <p:spPr>
          <a:xfrm>
            <a:off x="8731389" y="3353795"/>
            <a:ext cx="3286125"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Obstacle 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Obstacle 2</a:t>
            </a:r>
          </a:p>
        </p:txBody>
      </p:sp>
    </p:spTree>
    <p:extLst>
      <p:ext uri="{BB962C8B-B14F-4D97-AF65-F5344CB8AC3E}">
        <p14:creationId xmlns:p14="http://schemas.microsoft.com/office/powerpoint/2010/main" val="72407995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A22DF-2876-4680-9886-301E774BA8D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BFFEE758-A3F5-4AD8-BAD0-C2D55EFFD5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6471" y="0"/>
            <a:ext cx="10904340" cy="6642238"/>
          </a:xfrm>
        </p:spPr>
      </p:pic>
    </p:spTree>
    <p:extLst>
      <p:ext uri="{BB962C8B-B14F-4D97-AF65-F5344CB8AC3E}">
        <p14:creationId xmlns:p14="http://schemas.microsoft.com/office/powerpoint/2010/main" val="335513376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Freeform: Shape 62">
            <a:extLst>
              <a:ext uri="{FF2B5EF4-FFF2-40B4-BE49-F238E27FC236}">
                <a16:creationId xmlns:a16="http://schemas.microsoft.com/office/drawing/2014/main" id="{C672A5D3-E5FA-4BB2-B03C-02B389CE330A}"/>
              </a:ext>
            </a:extLst>
          </p:cNvPr>
          <p:cNvSpPr/>
          <p:nvPr/>
        </p:nvSpPr>
        <p:spPr>
          <a:xfrm rot="4849044" flipH="1">
            <a:off x="7254152" y="2367843"/>
            <a:ext cx="1256031" cy="716263"/>
          </a:xfrm>
          <a:custGeom>
            <a:avLst/>
            <a:gdLst>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07236 w 1256031"/>
              <a:gd name="connsiteY7" fmla="*/ 394805 h 716263"/>
              <a:gd name="connsiteX8" fmla="*/ 408252 w 1256031"/>
              <a:gd name="connsiteY8" fmla="*/ 395932 h 716263"/>
              <a:gd name="connsiteX9" fmla="*/ 716614 w 1256031"/>
              <a:gd name="connsiteY9" fmla="*/ 231328 h 716263"/>
              <a:gd name="connsiteX10" fmla="*/ 959864 w 1256031"/>
              <a:gd name="connsiteY10" fmla="*/ 475134 h 716263"/>
              <a:gd name="connsiteX11" fmla="*/ 887976 w 1256031"/>
              <a:gd name="connsiteY11" fmla="*/ 487843 h 716263"/>
              <a:gd name="connsiteX12" fmla="*/ 1104362 w 1256031"/>
              <a:gd name="connsiteY12" fmla="*/ 603639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07236 w 1256031"/>
              <a:gd name="connsiteY7" fmla="*/ 394805 h 716263"/>
              <a:gd name="connsiteX8" fmla="*/ 408252 w 1256031"/>
              <a:gd name="connsiteY8" fmla="*/ 395932 h 716263"/>
              <a:gd name="connsiteX9" fmla="*/ 716614 w 1256031"/>
              <a:gd name="connsiteY9" fmla="*/ 231328 h 716263"/>
              <a:gd name="connsiteX10" fmla="*/ 959864 w 1256031"/>
              <a:gd name="connsiteY10" fmla="*/ 475134 h 716263"/>
              <a:gd name="connsiteX11" fmla="*/ 887976 w 1256031"/>
              <a:gd name="connsiteY11" fmla="*/ 487843 h 716263"/>
              <a:gd name="connsiteX12" fmla="*/ 1104362 w 1256031"/>
              <a:gd name="connsiteY12" fmla="*/ 603639 h 716263"/>
              <a:gd name="connsiteX13" fmla="*/ 1256031 w 1256031"/>
              <a:gd name="connsiteY13"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07236 w 1256031"/>
              <a:gd name="connsiteY7" fmla="*/ 394805 h 716263"/>
              <a:gd name="connsiteX8" fmla="*/ 526726 w 1256031"/>
              <a:gd name="connsiteY8" fmla="*/ 345423 h 716263"/>
              <a:gd name="connsiteX9" fmla="*/ 716614 w 1256031"/>
              <a:gd name="connsiteY9" fmla="*/ 231328 h 716263"/>
              <a:gd name="connsiteX10" fmla="*/ 959864 w 1256031"/>
              <a:gd name="connsiteY10" fmla="*/ 475134 h 716263"/>
              <a:gd name="connsiteX11" fmla="*/ 887976 w 1256031"/>
              <a:gd name="connsiteY11" fmla="*/ 487843 h 716263"/>
              <a:gd name="connsiteX12" fmla="*/ 1104362 w 1256031"/>
              <a:gd name="connsiteY12" fmla="*/ 603639 h 716263"/>
              <a:gd name="connsiteX13" fmla="*/ 1256031 w 1256031"/>
              <a:gd name="connsiteY13"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526726 w 1256031"/>
              <a:gd name="connsiteY7" fmla="*/ 345423 h 716263"/>
              <a:gd name="connsiteX8" fmla="*/ 716614 w 1256031"/>
              <a:gd name="connsiteY8" fmla="*/ 231328 h 716263"/>
              <a:gd name="connsiteX9" fmla="*/ 959864 w 1256031"/>
              <a:gd name="connsiteY9" fmla="*/ 475134 h 716263"/>
              <a:gd name="connsiteX10" fmla="*/ 887976 w 1256031"/>
              <a:gd name="connsiteY10" fmla="*/ 487843 h 716263"/>
              <a:gd name="connsiteX11" fmla="*/ 1104362 w 1256031"/>
              <a:gd name="connsiteY11" fmla="*/ 603639 h 716263"/>
              <a:gd name="connsiteX12" fmla="*/ 1256031 w 1256031"/>
              <a:gd name="connsiteY12"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30430 w 1256031"/>
              <a:gd name="connsiteY7" fmla="*/ 383905 h 716263"/>
              <a:gd name="connsiteX8" fmla="*/ 716614 w 1256031"/>
              <a:gd name="connsiteY8" fmla="*/ 231328 h 716263"/>
              <a:gd name="connsiteX9" fmla="*/ 959864 w 1256031"/>
              <a:gd name="connsiteY9" fmla="*/ 475134 h 716263"/>
              <a:gd name="connsiteX10" fmla="*/ 887976 w 1256031"/>
              <a:gd name="connsiteY10" fmla="*/ 487843 h 716263"/>
              <a:gd name="connsiteX11" fmla="*/ 1104362 w 1256031"/>
              <a:gd name="connsiteY11" fmla="*/ 603639 h 716263"/>
              <a:gd name="connsiteX12" fmla="*/ 1256031 w 1256031"/>
              <a:gd name="connsiteY12"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23793 w 1256031"/>
              <a:gd name="connsiteY7" fmla="*/ 380154 h 716263"/>
              <a:gd name="connsiteX8" fmla="*/ 716614 w 1256031"/>
              <a:gd name="connsiteY8" fmla="*/ 231328 h 716263"/>
              <a:gd name="connsiteX9" fmla="*/ 959864 w 1256031"/>
              <a:gd name="connsiteY9" fmla="*/ 475134 h 716263"/>
              <a:gd name="connsiteX10" fmla="*/ 887976 w 1256031"/>
              <a:gd name="connsiteY10" fmla="*/ 487843 h 716263"/>
              <a:gd name="connsiteX11" fmla="*/ 1104362 w 1256031"/>
              <a:gd name="connsiteY11" fmla="*/ 603639 h 716263"/>
              <a:gd name="connsiteX12" fmla="*/ 1256031 w 1256031"/>
              <a:gd name="connsiteY12"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23793 w 1256031"/>
              <a:gd name="connsiteY7" fmla="*/ 380154 h 716263"/>
              <a:gd name="connsiteX8" fmla="*/ 716614 w 1256031"/>
              <a:gd name="connsiteY8" fmla="*/ 231328 h 716263"/>
              <a:gd name="connsiteX9" fmla="*/ 959864 w 1256031"/>
              <a:gd name="connsiteY9" fmla="*/ 475134 h 716263"/>
              <a:gd name="connsiteX10" fmla="*/ 887976 w 1256031"/>
              <a:gd name="connsiteY10" fmla="*/ 487843 h 716263"/>
              <a:gd name="connsiteX11" fmla="*/ 1104362 w 1256031"/>
              <a:gd name="connsiteY11" fmla="*/ 603639 h 716263"/>
              <a:gd name="connsiteX12" fmla="*/ 1256031 w 1256031"/>
              <a:gd name="connsiteY12"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31485 w 1256031"/>
              <a:gd name="connsiteY7" fmla="*/ 368055 h 716263"/>
              <a:gd name="connsiteX8" fmla="*/ 716614 w 1256031"/>
              <a:gd name="connsiteY8" fmla="*/ 231328 h 716263"/>
              <a:gd name="connsiteX9" fmla="*/ 959864 w 1256031"/>
              <a:gd name="connsiteY9" fmla="*/ 475134 h 716263"/>
              <a:gd name="connsiteX10" fmla="*/ 887976 w 1256031"/>
              <a:gd name="connsiteY10" fmla="*/ 487843 h 716263"/>
              <a:gd name="connsiteX11" fmla="*/ 1104362 w 1256031"/>
              <a:gd name="connsiteY11" fmla="*/ 603639 h 716263"/>
              <a:gd name="connsiteX12" fmla="*/ 1256031 w 1256031"/>
              <a:gd name="connsiteY12" fmla="*/ 422776 h 716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6031" h="716263">
                <a:moveTo>
                  <a:pt x="1256031" y="422776"/>
                </a:moveTo>
                <a:lnTo>
                  <a:pt x="1183996" y="435510"/>
                </a:lnTo>
                <a:cubicBezTo>
                  <a:pt x="1118455" y="227835"/>
                  <a:pt x="974223" y="72521"/>
                  <a:pt x="797730" y="19565"/>
                </a:cubicBezTo>
                <a:cubicBezTo>
                  <a:pt x="599376" y="-39950"/>
                  <a:pt x="390362" y="38599"/>
                  <a:pt x="253340" y="224151"/>
                </a:cubicBezTo>
                <a:lnTo>
                  <a:pt x="253658" y="224503"/>
                </a:lnTo>
                <a:lnTo>
                  <a:pt x="0" y="588575"/>
                </a:lnTo>
                <a:lnTo>
                  <a:pt x="183268" y="716263"/>
                </a:lnTo>
                <a:cubicBezTo>
                  <a:pt x="263443" y="604227"/>
                  <a:pt x="344984" y="485069"/>
                  <a:pt x="431485" y="368055"/>
                </a:cubicBezTo>
                <a:cubicBezTo>
                  <a:pt x="517986" y="251041"/>
                  <a:pt x="628551" y="213481"/>
                  <a:pt x="716614" y="231328"/>
                </a:cubicBezTo>
                <a:cubicBezTo>
                  <a:pt x="804677" y="249175"/>
                  <a:pt x="911875" y="344677"/>
                  <a:pt x="959864" y="475134"/>
                </a:cubicBezTo>
                <a:lnTo>
                  <a:pt x="887976" y="487843"/>
                </a:lnTo>
                <a:lnTo>
                  <a:pt x="1104362" y="603639"/>
                </a:lnTo>
                <a:lnTo>
                  <a:pt x="1256031" y="422776"/>
                </a:lnTo>
                <a:close/>
              </a:path>
            </a:pathLst>
          </a:cu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lear Sans" charset="0"/>
              <a:ea typeface="Clear Sans" charset="0"/>
              <a:cs typeface="Clear Sans" charset="0"/>
            </a:endParaRPr>
          </a:p>
        </p:txBody>
      </p:sp>
      <p:sp>
        <p:nvSpPr>
          <p:cNvPr id="15" name="Rectangle 14"/>
          <p:cNvSpPr/>
          <p:nvPr/>
        </p:nvSpPr>
        <p:spPr>
          <a:xfrm>
            <a:off x="4664362" y="6464075"/>
            <a:ext cx="2863284" cy="325795"/>
          </a:xfrm>
          <a:prstGeom prst="rect">
            <a:avLst/>
          </a:prstGeom>
        </p:spPr>
        <p:txBody>
          <a:bodyPr wrap="none">
            <a:spAutoFit/>
          </a:bodyPr>
          <a:lstStyle/>
          <a:p>
            <a:pPr marL="0" marR="0" lvl="0" indent="0" algn="ctr" defTabSz="495285" rtl="0" eaLnBrk="1" fontAlgn="auto" latinLnBrk="0" hangingPunct="1">
              <a:lnSpc>
                <a:spcPct val="100000"/>
              </a:lnSpc>
              <a:spcBef>
                <a:spcPts val="0"/>
              </a:spcBef>
              <a:spcAft>
                <a:spcPts val="0"/>
              </a:spcAft>
              <a:buClrTx/>
              <a:buSzTx/>
              <a:buFontTx/>
              <a:buNone/>
              <a:tabLst/>
              <a:defRPr/>
            </a:pPr>
            <a:r>
              <a:rPr kumimoji="0" lang="en-US" sz="1517" b="0" i="0" u="none" strike="noStrike" kern="1200" cap="none" spc="0" normalizeH="0" baseline="0" noProof="0" dirty="0">
                <a:ln>
                  <a:noFill/>
                </a:ln>
                <a:solidFill>
                  <a:prstClr val="black"/>
                </a:solidFill>
                <a:effectLst/>
                <a:uLnTx/>
                <a:uFillTx/>
                <a:latin typeface="Corbel" charset="0"/>
                <a:ea typeface="Corbel" charset="0"/>
                <a:cs typeface="Corbel" charset="0"/>
              </a:rPr>
              <a:t>agendashift.com/</a:t>
            </a:r>
            <a:r>
              <a:rPr kumimoji="0" lang="en-US" sz="1517" b="1" i="0" u="none" strike="noStrike" kern="1200" cap="none" spc="0" normalizeH="0" baseline="0" noProof="0" dirty="0">
                <a:ln>
                  <a:noFill/>
                </a:ln>
                <a:solidFill>
                  <a:prstClr val="black"/>
                </a:solidFill>
                <a:effectLst/>
                <a:uLnTx/>
                <a:uFillTx/>
                <a:latin typeface="Corbel" charset="0"/>
                <a:ea typeface="Corbel" charset="0"/>
                <a:cs typeface="Corbel" charset="0"/>
              </a:rPr>
              <a:t>15-minute-foto</a:t>
            </a:r>
            <a:endParaRPr kumimoji="0" lang="en-US" sz="1517" b="0" i="0" u="none" strike="noStrike" kern="1200" cap="none" spc="0" normalizeH="0" baseline="0" noProof="0" dirty="0">
              <a:ln>
                <a:noFill/>
              </a:ln>
              <a:solidFill>
                <a:prstClr val="black"/>
              </a:solidFill>
              <a:effectLst/>
              <a:uLnTx/>
              <a:uFillTx/>
              <a:latin typeface="Corbel" charset="0"/>
              <a:ea typeface="Corbel" charset="0"/>
              <a:cs typeface="Corbel" charset="0"/>
            </a:endParaRPr>
          </a:p>
        </p:txBody>
      </p:sp>
      <p:sp>
        <p:nvSpPr>
          <p:cNvPr id="12" name="Rectangle 11"/>
          <p:cNvSpPr/>
          <p:nvPr/>
        </p:nvSpPr>
        <p:spPr>
          <a:xfrm>
            <a:off x="4605565" y="1731341"/>
            <a:ext cx="2963706" cy="855428"/>
          </a:xfrm>
          <a:prstGeom prst="rect">
            <a:avLst/>
          </a:prstGeom>
          <a:solidFill>
            <a:schemeClr val="accent1">
              <a:lumMod val="60000"/>
              <a:lumOff val="40000"/>
            </a:schemeClr>
          </a:solidFill>
        </p:spPr>
        <p:txBody>
          <a:bodyPr wrap="square" anchor="ctr">
            <a:noAutofit/>
          </a:bodyPr>
          <a:lstStyle/>
          <a:p>
            <a:pPr marL="0" marR="0" lvl="0" indent="0" algn="ctr" defTabSz="495285" rtl="0" eaLnBrk="1" fontAlgn="auto" latinLnBrk="0" hangingPunct="1">
              <a:lnSpc>
                <a:spcPct val="100000"/>
              </a:lnSpc>
              <a:spcBef>
                <a:spcPts val="0"/>
              </a:spcBef>
              <a:spcAft>
                <a:spcPts val="650"/>
              </a:spcAft>
              <a:buClrTx/>
              <a:buSzTx/>
              <a:buFontTx/>
              <a:buNone/>
              <a:tabLst/>
              <a:defRPr/>
            </a:pPr>
            <a:r>
              <a:rPr kumimoji="0" lang="en-US" sz="2200" b="1" i="1" u="none" strike="noStrike" kern="1200" cap="none" spc="0" normalizeH="0" baseline="0" noProof="0" dirty="0">
                <a:ln>
                  <a:noFill/>
                </a:ln>
                <a:solidFill>
                  <a:prstClr val="black"/>
                </a:solidFill>
                <a:effectLst/>
                <a:uLnTx/>
                <a:uFillTx/>
                <a:latin typeface="Corbel" charset="0"/>
                <a:ea typeface="Corbel" charset="0"/>
                <a:cs typeface="Corbel" charset="0"/>
              </a:rPr>
              <a:t>What would you like</a:t>
            </a:r>
            <a:br>
              <a:rPr kumimoji="0" lang="en-US" sz="2200" b="1" i="1"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en-US" sz="2200" b="1" i="1" u="none" strike="noStrike" kern="1200" cap="none" spc="0" normalizeH="0" baseline="0" noProof="0" dirty="0">
                <a:ln>
                  <a:noFill/>
                </a:ln>
                <a:solidFill>
                  <a:prstClr val="black"/>
                </a:solidFill>
                <a:effectLst/>
                <a:uLnTx/>
                <a:uFillTx/>
                <a:latin typeface="Corbel" charset="0"/>
                <a:ea typeface="Corbel" charset="0"/>
                <a:cs typeface="Corbel" charset="0"/>
              </a:rPr>
              <a:t>to have happen?</a:t>
            </a:r>
          </a:p>
        </p:txBody>
      </p:sp>
      <p:sp>
        <p:nvSpPr>
          <p:cNvPr id="18" name="Rectangle 17"/>
          <p:cNvSpPr/>
          <p:nvPr/>
        </p:nvSpPr>
        <p:spPr>
          <a:xfrm>
            <a:off x="4259581" y="626481"/>
            <a:ext cx="3672839" cy="769441"/>
          </a:xfrm>
          <a:prstGeom prst="rect">
            <a:avLst/>
          </a:prstGeom>
        </p:spPr>
        <p:txBody>
          <a:bodyPr wrap="square">
            <a:spAutoFit/>
          </a:bodyPr>
          <a:lstStyle/>
          <a:p>
            <a:pPr marL="0" marR="0" lvl="0" indent="0" algn="ctr" defTabSz="495285" rtl="0" eaLnBrk="1" fontAlgn="auto" latinLnBrk="0" hangingPunct="1">
              <a:lnSpc>
                <a:spcPct val="100000"/>
              </a:lnSpc>
              <a:spcBef>
                <a:spcPts val="0"/>
              </a:spcBef>
              <a:spcAft>
                <a:spcPts val="650"/>
              </a:spcAft>
              <a:buClrTx/>
              <a:buSzTx/>
              <a:buFontTx/>
              <a:buNone/>
              <a:tabLst/>
              <a:defRPr/>
            </a:pP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And your first/next</a:t>
            </a:r>
            <a:b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obstacle?</a:t>
            </a:r>
          </a:p>
        </p:txBody>
      </p:sp>
      <p:sp>
        <p:nvSpPr>
          <p:cNvPr id="5" name="Rectangle 4"/>
          <p:cNvSpPr/>
          <p:nvPr/>
        </p:nvSpPr>
        <p:spPr>
          <a:xfrm>
            <a:off x="4605566" y="2973862"/>
            <a:ext cx="2963705" cy="2773135"/>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95285" rtl="0" eaLnBrk="1" fontAlgn="auto" latinLnBrk="0" hangingPunct="1">
              <a:lnSpc>
                <a:spcPct val="100000"/>
              </a:lnSpc>
              <a:spcBef>
                <a:spcPts val="0"/>
              </a:spcBef>
              <a:spcAft>
                <a:spcPts val="650"/>
              </a:spcAft>
              <a:buClrTx/>
              <a:buSzTx/>
              <a:buFontTx/>
              <a:buNone/>
              <a:tabLst/>
              <a:defRPr/>
            </a:pPr>
            <a:endPar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endParaRPr>
          </a:p>
        </p:txBody>
      </p:sp>
      <p:grpSp>
        <p:nvGrpSpPr>
          <p:cNvPr id="8" name="Group 7"/>
          <p:cNvGrpSpPr/>
          <p:nvPr/>
        </p:nvGrpSpPr>
        <p:grpSpPr>
          <a:xfrm>
            <a:off x="1252801" y="3468089"/>
            <a:ext cx="9686399" cy="1752281"/>
            <a:chOff x="102034" y="3230918"/>
            <a:chExt cx="9686399" cy="865611"/>
          </a:xfrm>
        </p:grpSpPr>
        <p:sp>
          <p:nvSpPr>
            <p:cNvPr id="4" name="Pentagon 3"/>
            <p:cNvSpPr/>
            <p:nvPr/>
          </p:nvSpPr>
          <p:spPr>
            <a:xfrm>
              <a:off x="5252210" y="3230920"/>
              <a:ext cx="4536223" cy="865609"/>
            </a:xfrm>
            <a:prstGeom prst="homePlate">
              <a:avLst/>
            </a:prstGeom>
            <a:gradFill flip="none" rotWithShape="1">
              <a:gsLst>
                <a:gs pos="0">
                  <a:schemeClr val="accent1">
                    <a:lumMod val="20000"/>
                    <a:lumOff val="80000"/>
                  </a:schemeClr>
                </a:gs>
                <a:gs pos="30000">
                  <a:schemeClr val="accent1">
                    <a:lumMod val="20000"/>
                    <a:lumOff val="80000"/>
                  </a:schemeClr>
                </a:gs>
                <a:gs pos="45000">
                  <a:schemeClr val="accent1">
                    <a:lumMod val="60000"/>
                    <a:lumOff val="40000"/>
                  </a:schemeClr>
                </a:gs>
                <a:gs pos="99000">
                  <a:schemeClr val="accent1">
                    <a:lumMod val="60000"/>
                    <a:lumOff val="4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Corbel" charset="0"/>
                <a:ea typeface="Corbel" charset="0"/>
                <a:cs typeface="Corbel" charset="0"/>
              </a:endParaRPr>
            </a:p>
          </p:txBody>
        </p:sp>
        <p:sp>
          <p:nvSpPr>
            <p:cNvPr id="21" name="Pentagon 20"/>
            <p:cNvSpPr/>
            <p:nvPr/>
          </p:nvSpPr>
          <p:spPr>
            <a:xfrm rot="10800000">
              <a:off x="102034" y="3230918"/>
              <a:ext cx="4835725" cy="865609"/>
            </a:xfrm>
            <a:prstGeom prst="homePlate">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Corbel" charset="0"/>
                <a:ea typeface="Corbel" charset="0"/>
                <a:cs typeface="Corbel" charset="0"/>
              </a:endParaRPr>
            </a:p>
          </p:txBody>
        </p:sp>
      </p:grpSp>
      <p:sp>
        <p:nvSpPr>
          <p:cNvPr id="2" name="Rectangle 1"/>
          <p:cNvSpPr/>
          <p:nvPr/>
        </p:nvSpPr>
        <p:spPr>
          <a:xfrm>
            <a:off x="7891455" y="3960272"/>
            <a:ext cx="3070583" cy="769441"/>
          </a:xfrm>
          <a:prstGeom prst="rect">
            <a:avLst/>
          </a:prstGeom>
        </p:spPr>
        <p:txBody>
          <a:bodyPr wrap="square">
            <a:spAutoFit/>
          </a:bodyPr>
          <a:lstStyle/>
          <a:p>
            <a:pPr marL="0" marR="0" lvl="0" indent="0" algn="l" defTabSz="495285" rtl="0" eaLnBrk="1" fontAlgn="auto" latinLnBrk="0" hangingPunct="1">
              <a:lnSpc>
                <a:spcPct val="100000"/>
              </a:lnSpc>
              <a:spcBef>
                <a:spcPts val="0"/>
              </a:spcBef>
              <a:spcAft>
                <a:spcPts val="650"/>
              </a:spcAft>
              <a:buClrTx/>
              <a:buSzTx/>
              <a:buFontTx/>
              <a:buNone/>
              <a:tabLst/>
              <a:defRPr/>
            </a:pPr>
            <a:r>
              <a:rPr kumimoji="0" lang="en-US" sz="2200" b="1" i="1" u="none" strike="noStrike" kern="1200" cap="none" spc="0" normalizeH="0" baseline="0" noProof="0" dirty="0">
                <a:ln>
                  <a:noFill/>
                </a:ln>
                <a:solidFill>
                  <a:prstClr val="black"/>
                </a:solidFill>
                <a:effectLst/>
                <a:uLnTx/>
                <a:uFillTx/>
                <a:latin typeface="Corbel" charset="0"/>
                <a:ea typeface="Corbel" charset="0"/>
                <a:cs typeface="Corbel" charset="0"/>
              </a:rPr>
              <a:t>And when X,</a:t>
            </a:r>
            <a:br>
              <a:rPr kumimoji="0" lang="en-US" sz="2200" b="1" i="1"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en-US" sz="2200" b="1" i="1" u="none" strike="noStrike" kern="1200" cap="none" spc="0" normalizeH="0" baseline="0" noProof="0" dirty="0">
                <a:ln>
                  <a:noFill/>
                </a:ln>
                <a:solidFill>
                  <a:prstClr val="black"/>
                </a:solidFill>
                <a:effectLst/>
                <a:uLnTx/>
                <a:uFillTx/>
                <a:latin typeface="Corbel" charset="0"/>
                <a:ea typeface="Corbel" charset="0"/>
                <a:cs typeface="Corbel" charset="0"/>
              </a:rPr>
              <a:t>  then what happens?</a:t>
            </a:r>
          </a:p>
        </p:txBody>
      </p:sp>
      <p:sp>
        <p:nvSpPr>
          <p:cNvPr id="10" name="Rectangle 9"/>
          <p:cNvSpPr/>
          <p:nvPr/>
        </p:nvSpPr>
        <p:spPr>
          <a:xfrm>
            <a:off x="4605566" y="2973862"/>
            <a:ext cx="2963705" cy="954000"/>
          </a:xfrm>
          <a:prstGeom prst="rect">
            <a:avLst/>
          </a:prstGeom>
        </p:spPr>
        <p:txBody>
          <a:bodyPr wrap="square" anchor="ctr">
            <a:noAutofit/>
          </a:bodyPr>
          <a:lstStyle/>
          <a:p>
            <a:pPr marL="0" marR="0" lvl="0" indent="0" algn="ctr" defTabSz="495285" rtl="0" eaLnBrk="1" fontAlgn="auto" latinLnBrk="0" hangingPunct="1">
              <a:lnSpc>
                <a:spcPct val="100000"/>
              </a:lnSpc>
              <a:spcBef>
                <a:spcPts val="0"/>
              </a:spcBef>
              <a:spcAft>
                <a:spcPts val="650"/>
              </a:spcAft>
              <a:buClrTx/>
              <a:buSzTx/>
              <a:buFontTx/>
              <a:buNone/>
              <a:tabLst/>
              <a:defRPr/>
            </a:pP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What kind of X?</a:t>
            </a:r>
          </a:p>
        </p:txBody>
      </p:sp>
      <p:sp>
        <p:nvSpPr>
          <p:cNvPr id="11" name="Rectangle 10"/>
          <p:cNvSpPr/>
          <p:nvPr/>
        </p:nvSpPr>
        <p:spPr>
          <a:xfrm>
            <a:off x="4605566" y="4777796"/>
            <a:ext cx="2963705" cy="954158"/>
          </a:xfrm>
          <a:prstGeom prst="rect">
            <a:avLst/>
          </a:prstGeom>
        </p:spPr>
        <p:txBody>
          <a:bodyPr wrap="square" anchor="ctr">
            <a:noAutofit/>
          </a:bodyPr>
          <a:lstStyle/>
          <a:p>
            <a:pPr marL="0" marR="0" lvl="0" indent="0" algn="ctr" defTabSz="495285" rtl="0" eaLnBrk="1" fontAlgn="auto" latinLnBrk="0" hangingPunct="1">
              <a:lnSpc>
                <a:spcPct val="100000"/>
              </a:lnSpc>
              <a:spcBef>
                <a:spcPts val="0"/>
              </a:spcBef>
              <a:spcAft>
                <a:spcPts val="650"/>
              </a:spcAft>
              <a:buClrTx/>
              <a:buSzTx/>
              <a:buFontTx/>
              <a:buNone/>
              <a:tabLst/>
              <a:defRPr/>
            </a:pP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Is there anything</a:t>
            </a:r>
            <a:b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else about X?</a:t>
            </a:r>
          </a:p>
        </p:txBody>
      </p:sp>
      <p:sp>
        <p:nvSpPr>
          <p:cNvPr id="20" name="Rectangle 19"/>
          <p:cNvSpPr/>
          <p:nvPr/>
        </p:nvSpPr>
        <p:spPr>
          <a:xfrm>
            <a:off x="4205002" y="3960272"/>
            <a:ext cx="3764833" cy="769441"/>
          </a:xfrm>
          <a:prstGeom prst="rect">
            <a:avLst/>
          </a:prstGeom>
        </p:spPr>
        <p:txBody>
          <a:bodyPr wrap="square" anchor="ctr">
            <a:spAutoFit/>
          </a:bodyPr>
          <a:lstStyle/>
          <a:p>
            <a:pPr marL="0" marR="0" lvl="0" indent="0" algn="ctr" defTabSz="495285" rtl="0" eaLnBrk="1" fontAlgn="auto" latinLnBrk="0" hangingPunct="1">
              <a:lnSpc>
                <a:spcPct val="100000"/>
              </a:lnSpc>
              <a:spcBef>
                <a:spcPts val="0"/>
              </a:spcBef>
              <a:spcAft>
                <a:spcPts val="650"/>
              </a:spcAft>
              <a:buClrTx/>
              <a:buSzTx/>
              <a:buFontTx/>
              <a:buNone/>
              <a:tabLst/>
              <a:defRPr/>
            </a:pP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What is happening</a:t>
            </a:r>
            <a:b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when X?</a:t>
            </a:r>
          </a:p>
        </p:txBody>
      </p:sp>
      <p:grpSp>
        <p:nvGrpSpPr>
          <p:cNvPr id="6" name="Group 5">
            <a:extLst>
              <a:ext uri="{FF2B5EF4-FFF2-40B4-BE49-F238E27FC236}">
                <a16:creationId xmlns:a16="http://schemas.microsoft.com/office/drawing/2014/main" id="{6EA8AB75-0A9D-F54F-8278-569644124769}"/>
              </a:ext>
            </a:extLst>
          </p:cNvPr>
          <p:cNvGrpSpPr/>
          <p:nvPr/>
        </p:nvGrpSpPr>
        <p:grpSpPr>
          <a:xfrm>
            <a:off x="1391275" y="3490554"/>
            <a:ext cx="3252582" cy="1771683"/>
            <a:chOff x="218935" y="3499222"/>
            <a:chExt cx="3252582" cy="1771683"/>
          </a:xfrm>
        </p:grpSpPr>
        <p:sp>
          <p:nvSpPr>
            <p:cNvPr id="3" name="Rectangle 2"/>
            <p:cNvSpPr/>
            <p:nvPr/>
          </p:nvSpPr>
          <p:spPr>
            <a:xfrm>
              <a:off x="218935" y="3499222"/>
              <a:ext cx="3252582" cy="769441"/>
            </a:xfrm>
            <a:prstGeom prst="rect">
              <a:avLst/>
            </a:prstGeom>
          </p:spPr>
          <p:txBody>
            <a:bodyPr wrap="square" anchor="ctr">
              <a:spAutoFit/>
            </a:bodyPr>
            <a:lstStyle/>
            <a:p>
              <a:pPr marL="0" marR="0" lvl="0" indent="0" algn="ctr" defTabSz="495285" rtl="0" eaLnBrk="1" fontAlgn="auto" latinLnBrk="0" hangingPunct="1">
                <a:lnSpc>
                  <a:spcPct val="100000"/>
                </a:lnSpc>
                <a:spcBef>
                  <a:spcPts val="0"/>
                </a:spcBef>
                <a:spcAft>
                  <a:spcPts val="650"/>
                </a:spcAft>
                <a:buClrTx/>
                <a:buSzTx/>
                <a:buFontTx/>
                <a:buNone/>
                <a:tabLst/>
                <a:defRPr/>
              </a:pP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What happens</a:t>
              </a:r>
              <a:b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  before X?</a:t>
              </a:r>
            </a:p>
          </p:txBody>
        </p:sp>
        <p:sp>
          <p:nvSpPr>
            <p:cNvPr id="27" name="Rectangle 26">
              <a:extLst>
                <a:ext uri="{FF2B5EF4-FFF2-40B4-BE49-F238E27FC236}">
                  <a16:creationId xmlns:a16="http://schemas.microsoft.com/office/drawing/2014/main" id="{E74EAFED-C50B-5243-A81D-C400DF08BDB0}"/>
                </a:ext>
              </a:extLst>
            </p:cNvPr>
            <p:cNvSpPr/>
            <p:nvPr/>
          </p:nvSpPr>
          <p:spPr>
            <a:xfrm>
              <a:off x="218935" y="4316746"/>
              <a:ext cx="3252582" cy="954159"/>
            </a:xfrm>
            <a:prstGeom prst="rect">
              <a:avLst/>
            </a:prstGeom>
          </p:spPr>
          <p:txBody>
            <a:bodyPr wrap="square" anchor="ctr">
              <a:noAutofit/>
            </a:bodyPr>
            <a:lstStyle/>
            <a:p>
              <a:pPr marL="0" marR="0" lvl="0" indent="0" algn="ctr" defTabSz="495285" rtl="0" eaLnBrk="1" fontAlgn="auto" latinLnBrk="0" hangingPunct="1">
                <a:lnSpc>
                  <a:spcPct val="100000"/>
                </a:lnSpc>
                <a:spcBef>
                  <a:spcPts val="0"/>
                </a:spcBef>
                <a:spcAft>
                  <a:spcPts val="650"/>
                </a:spcAft>
                <a:buClrTx/>
                <a:buSzTx/>
                <a:buFontTx/>
                <a:buNone/>
                <a:tabLst/>
                <a:defRPr/>
              </a:pP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Where does X</a:t>
              </a:r>
              <a:b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   come from?</a:t>
              </a:r>
            </a:p>
          </p:txBody>
        </p:sp>
      </p:grpSp>
      <p:sp>
        <p:nvSpPr>
          <p:cNvPr id="35" name="Right Arrow 34"/>
          <p:cNvSpPr/>
          <p:nvPr/>
        </p:nvSpPr>
        <p:spPr>
          <a:xfrm rot="16200000" flipH="1">
            <a:off x="5909258" y="1345047"/>
            <a:ext cx="356316" cy="420452"/>
          </a:xfrm>
          <a:prstGeom prst="rightArrow">
            <a:avLst>
              <a:gd name="adj1" fmla="val 56853"/>
              <a:gd name="adj2" fmla="val 49746"/>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95285"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a:ln>
                <a:noFill/>
              </a:ln>
              <a:solidFill>
                <a:prstClr val="white"/>
              </a:solidFill>
              <a:effectLst/>
              <a:uLnTx/>
              <a:uFillTx/>
              <a:latin typeface="Corbel" charset="0"/>
              <a:ea typeface="Corbel" charset="0"/>
              <a:cs typeface="Corbel" charset="0"/>
            </a:endParaRPr>
          </a:p>
        </p:txBody>
      </p:sp>
      <p:sp>
        <p:nvSpPr>
          <p:cNvPr id="40" name="Rectangle 39"/>
          <p:cNvSpPr/>
          <p:nvPr/>
        </p:nvSpPr>
        <p:spPr>
          <a:xfrm>
            <a:off x="1304105" y="133060"/>
            <a:ext cx="3017524" cy="1415772"/>
          </a:xfrm>
          <a:prstGeom prst="rect">
            <a:avLst/>
          </a:prstGeom>
        </p:spPr>
        <p:txBody>
          <a:bodyPr wrap="square">
            <a:spAutoFit/>
          </a:bodyPr>
          <a:lstStyle/>
          <a:p>
            <a:pPr marL="0" marR="0" lvl="0" indent="0" algn="l" defTabSz="495285" rtl="0" eaLnBrk="1" fontAlgn="auto" latinLnBrk="0" hangingPunct="1">
              <a:lnSpc>
                <a:spcPct val="100000"/>
              </a:lnSpc>
              <a:spcBef>
                <a:spcPts val="0"/>
              </a:spcBef>
              <a:spcAft>
                <a:spcPts val="650"/>
              </a:spcAft>
              <a:buClrTx/>
              <a:buSzTx/>
              <a:buFontTx/>
              <a:buNone/>
              <a:tabLst/>
              <a:defRPr/>
            </a:pPr>
            <a:r>
              <a:rPr kumimoji="0" lang="en-US" sz="3000" b="1" i="0" u="none" strike="noStrike" kern="1200" cap="none" spc="0" normalizeH="0" baseline="0" noProof="0" dirty="0">
                <a:ln>
                  <a:noFill/>
                </a:ln>
                <a:solidFill>
                  <a:prstClr val="black"/>
                </a:solidFill>
                <a:effectLst/>
                <a:uLnTx/>
                <a:uFillTx/>
                <a:latin typeface="Corbel" charset="0"/>
                <a:ea typeface="Corbel" charset="0"/>
                <a:cs typeface="Corbel" charset="0"/>
              </a:rPr>
              <a:t>15-minute FOTO</a:t>
            </a:r>
            <a:br>
              <a:rPr kumimoji="0" lang="en-US" sz="2000" b="0" i="0"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en-US" sz="1400" b="0" i="0" u="none" strike="noStrike" kern="1200" cap="none" spc="0" normalizeH="0" baseline="0" noProof="0" dirty="0">
                <a:ln>
                  <a:noFill/>
                </a:ln>
                <a:solidFill>
                  <a:prstClr val="black"/>
                </a:solidFill>
                <a:effectLst/>
                <a:uLnTx/>
                <a:uFillTx/>
                <a:latin typeface="Corbel" charset="0"/>
                <a:ea typeface="Corbel" charset="0"/>
                <a:cs typeface="Corbel" charset="0"/>
              </a:rPr>
              <a:t>From Obstacles To Outcomes –</a:t>
            </a:r>
            <a:br>
              <a:rPr kumimoji="0" lang="en-US" sz="1400" b="0" i="0"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en-US" sz="1400" b="0" i="0" u="none" strike="noStrike" kern="1200" cap="none" spc="0" normalizeH="0" baseline="0" noProof="0" dirty="0">
                <a:ln>
                  <a:noFill/>
                </a:ln>
                <a:solidFill>
                  <a:prstClr val="black"/>
                </a:solidFill>
                <a:effectLst/>
                <a:uLnTx/>
                <a:uFillTx/>
                <a:latin typeface="Corbel" charset="0"/>
                <a:ea typeface="Corbel" charset="0"/>
                <a:cs typeface="Corbel" charset="0"/>
              </a:rPr>
              <a:t>as many as you can generate in 15 minutes, using only </a:t>
            </a:r>
            <a:r>
              <a:rPr kumimoji="0" lang="en-US" sz="1400" b="0" i="1" u="none" strike="noStrike" kern="1200" cap="none" spc="0" normalizeH="0" baseline="0" noProof="0" dirty="0">
                <a:ln>
                  <a:noFill/>
                </a:ln>
                <a:solidFill>
                  <a:prstClr val="black"/>
                </a:solidFill>
                <a:effectLst/>
                <a:uLnTx/>
                <a:uFillTx/>
                <a:latin typeface="Corbel" charset="0"/>
                <a:ea typeface="Corbel" charset="0"/>
                <a:cs typeface="Corbel" charset="0"/>
              </a:rPr>
              <a:t>clean questions</a:t>
            </a:r>
            <a:br>
              <a:rPr kumimoji="0" lang="en-US" sz="1400" b="0" i="0"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en-US" sz="1400" b="0" i="0" u="none" strike="noStrike" kern="1200" cap="none" spc="0" normalizeH="0" baseline="0" noProof="0" dirty="0">
                <a:ln>
                  <a:noFill/>
                </a:ln>
                <a:solidFill>
                  <a:prstClr val="black"/>
                </a:solidFill>
                <a:effectLst/>
                <a:uLnTx/>
                <a:uFillTx/>
                <a:latin typeface="Corbel" charset="0"/>
                <a:ea typeface="Corbel" charset="0"/>
                <a:cs typeface="Corbel" charset="0"/>
              </a:rPr>
              <a:t>and (for the X’s) the client’s own words</a:t>
            </a:r>
          </a:p>
        </p:txBody>
      </p:sp>
      <p:pic>
        <p:nvPicPr>
          <p:cNvPr id="28" name="Picture 27">
            <a:extLst>
              <a:ext uri="{FF2B5EF4-FFF2-40B4-BE49-F238E27FC236}">
                <a16:creationId xmlns:a16="http://schemas.microsoft.com/office/drawing/2014/main" id="{1E219032-0B8B-014F-813E-7B36B548A015}"/>
              </a:ext>
            </a:extLst>
          </p:cNvPr>
          <p:cNvPicPr>
            <a:picLocks noChangeAspect="1"/>
          </p:cNvPicPr>
          <p:nvPr/>
        </p:nvPicPr>
        <p:blipFill>
          <a:blip r:embed="rId3"/>
          <a:stretch>
            <a:fillRect/>
          </a:stretch>
        </p:blipFill>
        <p:spPr>
          <a:xfrm>
            <a:off x="1304104" y="6464075"/>
            <a:ext cx="890056" cy="311409"/>
          </a:xfrm>
          <a:prstGeom prst="rect">
            <a:avLst/>
          </a:prstGeom>
        </p:spPr>
      </p:pic>
      <p:sp>
        <p:nvSpPr>
          <p:cNvPr id="29" name="TextBox 28">
            <a:extLst>
              <a:ext uri="{FF2B5EF4-FFF2-40B4-BE49-F238E27FC236}">
                <a16:creationId xmlns:a16="http://schemas.microsoft.com/office/drawing/2014/main" id="{D4283F86-1D2F-A446-8689-7CF5FE75E1E5}"/>
              </a:ext>
            </a:extLst>
          </p:cNvPr>
          <p:cNvSpPr txBox="1"/>
          <p:nvPr/>
        </p:nvSpPr>
        <p:spPr>
          <a:xfrm>
            <a:off x="2212234" y="6455365"/>
            <a:ext cx="2318407" cy="338554"/>
          </a:xfrm>
          <a:prstGeom prst="rect">
            <a:avLst/>
          </a:prstGeom>
          <a:noFill/>
        </p:spPr>
        <p:txBody>
          <a:bodyPr wrap="square" lIns="54000" r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orbel" charset="0"/>
                <a:ea typeface="Corbel" charset="0"/>
                <a:cs typeface="Corbel" charset="0"/>
              </a:rPr>
              <a:t>Copyright </a:t>
            </a:r>
            <a:r>
              <a:rPr kumimoji="0" lang="de-DE" sz="800" b="0" i="0" u="none" strike="noStrike" kern="1200" cap="none" spc="0" normalizeH="0" baseline="0" noProof="0" dirty="0">
                <a:ln>
                  <a:noFill/>
                </a:ln>
                <a:solidFill>
                  <a:prstClr val="black"/>
                </a:solidFill>
                <a:effectLst/>
                <a:uLnTx/>
                <a:uFillTx/>
                <a:latin typeface="Corbel" charset="0"/>
                <a:ea typeface="Corbel" charset="0"/>
                <a:cs typeface="Corbel" charset="0"/>
              </a:rPr>
              <a:t>© 2017-2019 Agendashift™</a:t>
            </a:r>
            <a:br>
              <a:rPr kumimoji="0" lang="de-DE" sz="800" b="0" i="0"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de-DE" sz="800" b="0" i="0" u="none" strike="noStrike" kern="1200" cap="none" spc="0" normalizeH="0" baseline="0" noProof="0" dirty="0">
                <a:ln>
                  <a:noFill/>
                </a:ln>
                <a:solidFill>
                  <a:prstClr val="black"/>
                </a:solidFill>
                <a:effectLst/>
                <a:uLnTx/>
                <a:uFillTx/>
                <a:latin typeface="Corbel" charset="0"/>
                <a:ea typeface="Corbel" charset="0"/>
                <a:cs typeface="Corbel" charset="0"/>
              </a:rPr>
              <a:t>Agendashift </a:t>
            </a:r>
            <a:r>
              <a:rPr kumimoji="0" lang="de-DE" sz="800" b="0" i="0" u="none" strike="noStrike" kern="1200" cap="none" spc="0" normalizeH="0" baseline="0" noProof="0" dirty="0" err="1">
                <a:ln>
                  <a:noFill/>
                </a:ln>
                <a:solidFill>
                  <a:prstClr val="black"/>
                </a:solidFill>
                <a:effectLst/>
                <a:uLnTx/>
                <a:uFillTx/>
                <a:latin typeface="Corbel" charset="0"/>
                <a:ea typeface="Corbel" charset="0"/>
                <a:cs typeface="Corbel" charset="0"/>
              </a:rPr>
              <a:t>is</a:t>
            </a:r>
            <a:r>
              <a:rPr kumimoji="0" lang="de-DE" sz="800" b="0" i="0" u="none" strike="noStrike" kern="1200" cap="none" spc="0" normalizeH="0" baseline="0" noProof="0" dirty="0">
                <a:ln>
                  <a:noFill/>
                </a:ln>
                <a:solidFill>
                  <a:prstClr val="black"/>
                </a:solidFill>
                <a:effectLst/>
                <a:uLnTx/>
                <a:uFillTx/>
                <a:latin typeface="Corbel" charset="0"/>
                <a:ea typeface="Corbel" charset="0"/>
                <a:cs typeface="Corbel" charset="0"/>
              </a:rPr>
              <a:t> a </a:t>
            </a:r>
            <a:r>
              <a:rPr kumimoji="0" lang="de-DE" sz="800" b="0" i="0" u="none" strike="noStrike" kern="1200" cap="none" spc="0" normalizeH="0" baseline="0" noProof="0" dirty="0" err="1">
                <a:ln>
                  <a:noFill/>
                </a:ln>
                <a:solidFill>
                  <a:prstClr val="black"/>
                </a:solidFill>
                <a:effectLst/>
                <a:uLnTx/>
                <a:uFillTx/>
                <a:latin typeface="Corbel" charset="0"/>
                <a:ea typeface="Corbel" charset="0"/>
                <a:cs typeface="Corbel" charset="0"/>
              </a:rPr>
              <a:t>trading</a:t>
            </a:r>
            <a:r>
              <a:rPr kumimoji="0" lang="de-DE" sz="800" b="0" i="0" u="none" strike="noStrike" kern="1200" cap="none" spc="0" normalizeH="0" baseline="0" noProof="0" dirty="0">
                <a:ln>
                  <a:noFill/>
                </a:ln>
                <a:solidFill>
                  <a:prstClr val="black"/>
                </a:solidFill>
                <a:effectLst/>
                <a:uLnTx/>
                <a:uFillTx/>
                <a:latin typeface="Corbel" charset="0"/>
                <a:ea typeface="Corbel" charset="0"/>
                <a:cs typeface="Corbel" charset="0"/>
              </a:rPr>
              <a:t> </a:t>
            </a:r>
            <a:r>
              <a:rPr kumimoji="0" lang="de-DE" sz="800" b="0" i="0" u="none" strike="noStrike" kern="1200" cap="none" spc="0" normalizeH="0" baseline="0" noProof="0" dirty="0" err="1">
                <a:ln>
                  <a:noFill/>
                </a:ln>
                <a:solidFill>
                  <a:prstClr val="black"/>
                </a:solidFill>
                <a:effectLst/>
                <a:uLnTx/>
                <a:uFillTx/>
                <a:latin typeface="Corbel" charset="0"/>
                <a:ea typeface="Corbel" charset="0"/>
                <a:cs typeface="Corbel" charset="0"/>
              </a:rPr>
              <a:t>name</a:t>
            </a:r>
            <a:r>
              <a:rPr kumimoji="0" lang="de-DE" sz="800" b="0" i="0" u="none" strike="noStrike" kern="1200" cap="none" spc="0" normalizeH="0" baseline="0" noProof="0" dirty="0">
                <a:ln>
                  <a:noFill/>
                </a:ln>
                <a:solidFill>
                  <a:prstClr val="black"/>
                </a:solidFill>
                <a:effectLst/>
                <a:uLnTx/>
                <a:uFillTx/>
                <a:latin typeface="Corbel" charset="0"/>
                <a:ea typeface="Corbel" charset="0"/>
                <a:cs typeface="Corbel" charset="0"/>
              </a:rPr>
              <a:t> </a:t>
            </a:r>
            <a:r>
              <a:rPr kumimoji="0" lang="de-DE" sz="800" b="0" i="0" u="none" strike="noStrike" kern="1200" cap="none" spc="0" normalizeH="0" baseline="0" noProof="0" dirty="0" err="1">
                <a:ln>
                  <a:noFill/>
                </a:ln>
                <a:solidFill>
                  <a:prstClr val="black"/>
                </a:solidFill>
                <a:effectLst/>
                <a:uLnTx/>
                <a:uFillTx/>
                <a:latin typeface="Corbel" charset="0"/>
                <a:ea typeface="Corbel" charset="0"/>
                <a:cs typeface="Corbel" charset="0"/>
              </a:rPr>
              <a:t>of</a:t>
            </a:r>
            <a:r>
              <a:rPr kumimoji="0" lang="de-DE" sz="800" b="0" i="0" u="none" strike="noStrike" kern="1200" cap="none" spc="0" normalizeH="0" baseline="0" noProof="0" dirty="0">
                <a:ln>
                  <a:noFill/>
                </a:ln>
                <a:solidFill>
                  <a:prstClr val="black"/>
                </a:solidFill>
                <a:effectLst/>
                <a:uLnTx/>
                <a:uFillTx/>
                <a:latin typeface="Corbel" charset="0"/>
                <a:ea typeface="Corbel" charset="0"/>
                <a:cs typeface="Corbel" charset="0"/>
              </a:rPr>
              <a:t> Positive </a:t>
            </a:r>
            <a:r>
              <a:rPr kumimoji="0" lang="de-DE" sz="800" b="0" i="0" u="none" strike="noStrike" kern="1200" cap="none" spc="0" normalizeH="0" baseline="0" noProof="0" dirty="0" err="1">
                <a:ln>
                  <a:noFill/>
                </a:ln>
                <a:solidFill>
                  <a:prstClr val="black"/>
                </a:solidFill>
                <a:effectLst/>
                <a:uLnTx/>
                <a:uFillTx/>
                <a:latin typeface="Corbel" charset="0"/>
                <a:ea typeface="Corbel" charset="0"/>
                <a:cs typeface="Corbel" charset="0"/>
              </a:rPr>
              <a:t>Incline</a:t>
            </a:r>
            <a:r>
              <a:rPr kumimoji="0" lang="de-DE" sz="800" b="0" i="0" u="none" strike="noStrike" kern="1200" cap="none" spc="0" normalizeH="0" baseline="0" noProof="0" dirty="0">
                <a:ln>
                  <a:noFill/>
                </a:ln>
                <a:solidFill>
                  <a:prstClr val="black"/>
                </a:solidFill>
                <a:effectLst/>
                <a:uLnTx/>
                <a:uFillTx/>
                <a:latin typeface="Corbel" charset="0"/>
                <a:ea typeface="Corbel" charset="0"/>
                <a:cs typeface="Corbel" charset="0"/>
              </a:rPr>
              <a:t> Ltd</a:t>
            </a:r>
            <a:endParaRPr kumimoji="0" lang="en-US" sz="800" b="0" i="0" u="none" strike="noStrike" kern="1200" cap="none" spc="0" normalizeH="0" baseline="0" noProof="0" dirty="0">
              <a:ln>
                <a:noFill/>
              </a:ln>
              <a:solidFill>
                <a:prstClr val="black"/>
              </a:solidFill>
              <a:effectLst/>
              <a:uLnTx/>
              <a:uFillTx/>
              <a:latin typeface="Corbel" charset="0"/>
              <a:ea typeface="Corbel" charset="0"/>
              <a:cs typeface="Corbel" charset="0"/>
            </a:endParaRPr>
          </a:p>
        </p:txBody>
      </p:sp>
      <p:pic>
        <p:nvPicPr>
          <p:cNvPr id="30" name="Picture 29" descr="logo.png">
            <a:extLst>
              <a:ext uri="{FF2B5EF4-FFF2-40B4-BE49-F238E27FC236}">
                <a16:creationId xmlns:a16="http://schemas.microsoft.com/office/drawing/2014/main" id="{42C0F4C2-D7FD-BD49-8C1C-212B767E61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8258" y="6406571"/>
            <a:ext cx="467901" cy="420361"/>
          </a:xfrm>
          <a:prstGeom prst="rect">
            <a:avLst/>
          </a:prstGeom>
        </p:spPr>
      </p:pic>
      <p:sp>
        <p:nvSpPr>
          <p:cNvPr id="32" name="Rectangle 31">
            <a:extLst>
              <a:ext uri="{FF2B5EF4-FFF2-40B4-BE49-F238E27FC236}">
                <a16:creationId xmlns:a16="http://schemas.microsoft.com/office/drawing/2014/main" id="{36F7E088-2202-5A48-B6AE-3C7F729DFDCE}"/>
              </a:ext>
            </a:extLst>
          </p:cNvPr>
          <p:cNvSpPr/>
          <p:nvPr/>
        </p:nvSpPr>
        <p:spPr>
          <a:xfrm>
            <a:off x="7663904" y="6464075"/>
            <a:ext cx="2590774" cy="325795"/>
          </a:xfrm>
          <a:prstGeom prst="rect">
            <a:avLst/>
          </a:prstGeom>
        </p:spPr>
        <p:txBody>
          <a:bodyPr wrap="none">
            <a:spAutoFit/>
          </a:bodyPr>
          <a:lstStyle/>
          <a:p>
            <a:pPr marL="0" marR="0" lvl="0" indent="0" algn="ctr" defTabSz="495285" rtl="0" eaLnBrk="1" fontAlgn="auto" latinLnBrk="0" hangingPunct="1">
              <a:lnSpc>
                <a:spcPct val="100000"/>
              </a:lnSpc>
              <a:spcBef>
                <a:spcPts val="0"/>
              </a:spcBef>
              <a:spcAft>
                <a:spcPts val="0"/>
              </a:spcAft>
              <a:buClrTx/>
              <a:buSzTx/>
              <a:buFontTx/>
              <a:buNone/>
              <a:tabLst/>
              <a:defRPr/>
            </a:pPr>
            <a:r>
              <a:rPr kumimoji="0" lang="en-US" sz="1517" b="0" i="0" u="none" strike="noStrike" kern="1200" cap="none" spc="0" normalizeH="0" baseline="0" noProof="0" dirty="0">
                <a:ln>
                  <a:noFill/>
                </a:ln>
                <a:solidFill>
                  <a:prstClr val="black"/>
                </a:solidFill>
                <a:effectLst/>
                <a:uLnTx/>
                <a:uFillTx/>
                <a:latin typeface="Corbel" charset="0"/>
                <a:ea typeface="Corbel" charset="0"/>
                <a:cs typeface="Corbel" charset="0"/>
              </a:rPr>
              <a:t>#</a:t>
            </a:r>
            <a:r>
              <a:rPr kumimoji="0" lang="en-US" sz="1517" b="0" i="0" u="none" strike="noStrike" kern="1200" cap="none" spc="0" normalizeH="0" baseline="0" noProof="0" dirty="0" err="1">
                <a:ln>
                  <a:noFill/>
                </a:ln>
                <a:solidFill>
                  <a:prstClr val="black"/>
                </a:solidFill>
                <a:effectLst/>
                <a:uLnTx/>
                <a:uFillTx/>
                <a:latin typeface="Corbel" charset="0"/>
                <a:ea typeface="Corbel" charset="0"/>
                <a:cs typeface="Corbel" charset="0"/>
              </a:rPr>
              <a:t>agendashift</a:t>
            </a:r>
            <a:r>
              <a:rPr kumimoji="0" lang="en-US" sz="1517" b="0" i="0" u="none" strike="noStrike" kern="1200" cap="none" spc="0" normalizeH="0" baseline="0" noProof="0" dirty="0">
                <a:ln>
                  <a:noFill/>
                </a:ln>
                <a:solidFill>
                  <a:prstClr val="black"/>
                </a:solidFill>
                <a:effectLst/>
                <a:uLnTx/>
                <a:uFillTx/>
                <a:latin typeface="Corbel" charset="0"/>
                <a:ea typeface="Corbel" charset="0"/>
                <a:cs typeface="Corbel" charset="0"/>
              </a:rPr>
              <a:t> #</a:t>
            </a:r>
            <a:r>
              <a:rPr kumimoji="0" lang="en-US" sz="1517" b="0" i="0" u="none" strike="noStrike" kern="1200" cap="none" spc="0" normalizeH="0" baseline="0" noProof="0" dirty="0" err="1">
                <a:ln>
                  <a:noFill/>
                </a:ln>
                <a:solidFill>
                  <a:prstClr val="black"/>
                </a:solidFill>
                <a:effectLst/>
                <a:uLnTx/>
                <a:uFillTx/>
                <a:latin typeface="Corbel" charset="0"/>
                <a:ea typeface="Corbel" charset="0"/>
                <a:cs typeface="Corbel" charset="0"/>
              </a:rPr>
              <a:t>cleanlanguage</a:t>
            </a:r>
            <a:endParaRPr kumimoji="0" lang="en-US" sz="1517" b="0" i="0" u="none" strike="noStrike" kern="1200" cap="none" spc="0" normalizeH="0" baseline="0" noProof="0" dirty="0">
              <a:ln>
                <a:noFill/>
              </a:ln>
              <a:solidFill>
                <a:prstClr val="black"/>
              </a:solidFill>
              <a:effectLst/>
              <a:uLnTx/>
              <a:uFillTx/>
              <a:latin typeface="Corbel" charset="0"/>
              <a:ea typeface="Corbel" charset="0"/>
              <a:cs typeface="Corbel" charset="0"/>
            </a:endParaRPr>
          </a:p>
        </p:txBody>
      </p:sp>
      <p:cxnSp>
        <p:nvCxnSpPr>
          <p:cNvPr id="9" name="Straight Connector 8">
            <a:extLst>
              <a:ext uri="{FF2B5EF4-FFF2-40B4-BE49-F238E27FC236}">
                <a16:creationId xmlns:a16="http://schemas.microsoft.com/office/drawing/2014/main" id="{7A306BAE-3ADF-AA40-800F-C95C52D680BA}"/>
              </a:ext>
            </a:extLst>
          </p:cNvPr>
          <p:cNvCxnSpPr>
            <a:cxnSpLocks/>
          </p:cNvCxnSpPr>
          <p:nvPr/>
        </p:nvCxnSpPr>
        <p:spPr>
          <a:xfrm>
            <a:off x="6297643" y="2754807"/>
            <a:ext cx="1634777" cy="0"/>
          </a:xfrm>
          <a:prstGeom prst="line">
            <a:avLst/>
          </a:prstGeom>
          <a:ln>
            <a:solidFill>
              <a:schemeClr val="accent1">
                <a:lumMod val="60000"/>
                <a:lumOff val="4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9C729C0B-22B1-F546-9E7D-39FCE3CCC8DD}"/>
              </a:ext>
            </a:extLst>
          </p:cNvPr>
          <p:cNvCxnSpPr>
            <a:cxnSpLocks/>
          </p:cNvCxnSpPr>
          <p:nvPr/>
        </p:nvCxnSpPr>
        <p:spPr>
          <a:xfrm>
            <a:off x="1255345" y="2754807"/>
            <a:ext cx="4621844" cy="0"/>
          </a:xfrm>
          <a:prstGeom prst="line">
            <a:avLst/>
          </a:prstGeom>
          <a:ln>
            <a:solidFill>
              <a:schemeClr val="accent1">
                <a:lumMod val="60000"/>
                <a:lumOff val="4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7" name="Right Arrow 36">
            <a:extLst>
              <a:ext uri="{FF2B5EF4-FFF2-40B4-BE49-F238E27FC236}">
                <a16:creationId xmlns:a16="http://schemas.microsoft.com/office/drawing/2014/main" id="{17DEFEE9-DA95-8443-AD1E-5D17586A19AE}"/>
              </a:ext>
            </a:extLst>
          </p:cNvPr>
          <p:cNvSpPr/>
          <p:nvPr/>
        </p:nvSpPr>
        <p:spPr>
          <a:xfrm rot="16200000" flipH="1">
            <a:off x="5884871" y="2583123"/>
            <a:ext cx="405091" cy="420452"/>
          </a:xfrm>
          <a:prstGeom prst="rightArrow">
            <a:avLst>
              <a:gd name="adj1" fmla="val 56853"/>
              <a:gd name="adj2" fmla="val 49746"/>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95285"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a:ln>
                <a:noFill/>
              </a:ln>
              <a:solidFill>
                <a:prstClr val="white"/>
              </a:solidFill>
              <a:effectLst/>
              <a:uLnTx/>
              <a:uFillTx/>
              <a:latin typeface="Corbel" charset="0"/>
              <a:ea typeface="Corbel" charset="0"/>
              <a:cs typeface="Corbel" charset="0"/>
            </a:endParaRPr>
          </a:p>
        </p:txBody>
      </p:sp>
      <p:sp>
        <p:nvSpPr>
          <p:cNvPr id="17" name="TextBox 16">
            <a:extLst>
              <a:ext uri="{FF2B5EF4-FFF2-40B4-BE49-F238E27FC236}">
                <a16:creationId xmlns:a16="http://schemas.microsoft.com/office/drawing/2014/main" id="{2C43E9BD-2839-DD4E-B73D-FED5AD750E06}"/>
              </a:ext>
            </a:extLst>
          </p:cNvPr>
          <p:cNvSpPr txBox="1"/>
          <p:nvPr/>
        </p:nvSpPr>
        <p:spPr>
          <a:xfrm>
            <a:off x="9061378" y="2767355"/>
            <a:ext cx="11769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mn-ea"/>
                <a:cs typeface="+mn-cs"/>
              </a:rPr>
              <a:t>Outcomes</a:t>
            </a:r>
          </a:p>
        </p:txBody>
      </p:sp>
      <p:sp>
        <p:nvSpPr>
          <p:cNvPr id="38" name="TextBox 37">
            <a:extLst>
              <a:ext uri="{FF2B5EF4-FFF2-40B4-BE49-F238E27FC236}">
                <a16:creationId xmlns:a16="http://schemas.microsoft.com/office/drawing/2014/main" id="{2AD986D1-97F5-E449-811A-49AC5673D6A9}"/>
              </a:ext>
            </a:extLst>
          </p:cNvPr>
          <p:cNvSpPr txBox="1"/>
          <p:nvPr/>
        </p:nvSpPr>
        <p:spPr>
          <a:xfrm>
            <a:off x="9087026" y="2362797"/>
            <a:ext cx="112562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mn-ea"/>
                <a:cs typeface="+mn-cs"/>
              </a:rPr>
              <a:t>Obstacles</a:t>
            </a:r>
          </a:p>
        </p:txBody>
      </p:sp>
      <p:cxnSp>
        <p:nvCxnSpPr>
          <p:cNvPr id="39" name="Straight Connector 38">
            <a:extLst>
              <a:ext uri="{FF2B5EF4-FFF2-40B4-BE49-F238E27FC236}">
                <a16:creationId xmlns:a16="http://schemas.microsoft.com/office/drawing/2014/main" id="{6F736CF0-2A03-ED40-A742-CE630999B9E6}"/>
              </a:ext>
            </a:extLst>
          </p:cNvPr>
          <p:cNvCxnSpPr>
            <a:cxnSpLocks/>
          </p:cNvCxnSpPr>
          <p:nvPr/>
        </p:nvCxnSpPr>
        <p:spPr>
          <a:xfrm>
            <a:off x="8307731" y="2754807"/>
            <a:ext cx="2603759" cy="0"/>
          </a:xfrm>
          <a:prstGeom prst="line">
            <a:avLst/>
          </a:prstGeom>
          <a:ln>
            <a:solidFill>
              <a:schemeClr val="accent1">
                <a:lumMod val="60000"/>
                <a:lumOff val="4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56" name="Freeform: Shape 55">
            <a:extLst>
              <a:ext uri="{FF2B5EF4-FFF2-40B4-BE49-F238E27FC236}">
                <a16:creationId xmlns:a16="http://schemas.microsoft.com/office/drawing/2014/main" id="{9E0E7B58-6728-4761-B701-2BEE3D441172}"/>
              </a:ext>
            </a:extLst>
          </p:cNvPr>
          <p:cNvSpPr/>
          <p:nvPr/>
        </p:nvSpPr>
        <p:spPr>
          <a:xfrm>
            <a:off x="7568080" y="2973629"/>
            <a:ext cx="363153" cy="494463"/>
          </a:xfrm>
          <a:custGeom>
            <a:avLst/>
            <a:gdLst>
              <a:gd name="connsiteX0" fmla="*/ 1517 w 915917"/>
              <a:gd name="connsiteY0" fmla="*/ 0 h 914400"/>
              <a:gd name="connsiteX1" fmla="*/ 458717 w 915917"/>
              <a:gd name="connsiteY1" fmla="*/ 457200 h 914400"/>
              <a:gd name="connsiteX2" fmla="*/ 915917 w 915917"/>
              <a:gd name="connsiteY2" fmla="*/ 914400 h 914400"/>
              <a:gd name="connsiteX3" fmla="*/ 914400 w 915917"/>
              <a:gd name="connsiteY3" fmla="*/ 914400 h 914400"/>
              <a:gd name="connsiteX4" fmla="*/ 519002 w 915917"/>
              <a:gd name="connsiteY4" fmla="*/ 914400 h 914400"/>
              <a:gd name="connsiteX5" fmla="*/ 1517 w 915917"/>
              <a:gd name="connsiteY5" fmla="*/ 914400 h 914400"/>
              <a:gd name="connsiteX6" fmla="*/ 0 w 915917"/>
              <a:gd name="connsiteY6" fmla="*/ 914247 h 914400"/>
              <a:gd name="connsiteX7" fmla="*/ 1517 w 915917"/>
              <a:gd name="connsiteY7" fmla="*/ 914247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5917" h="914400">
                <a:moveTo>
                  <a:pt x="1517" y="0"/>
                </a:moveTo>
                <a:cubicBezTo>
                  <a:pt x="254022" y="0"/>
                  <a:pt x="458717" y="204695"/>
                  <a:pt x="458717" y="457200"/>
                </a:cubicBezTo>
                <a:cubicBezTo>
                  <a:pt x="458717" y="709705"/>
                  <a:pt x="663412" y="914400"/>
                  <a:pt x="915917" y="914400"/>
                </a:cubicBezTo>
                <a:lnTo>
                  <a:pt x="914400" y="914400"/>
                </a:lnTo>
                <a:lnTo>
                  <a:pt x="519002" y="914400"/>
                </a:lnTo>
                <a:lnTo>
                  <a:pt x="1517" y="914400"/>
                </a:lnTo>
                <a:lnTo>
                  <a:pt x="0" y="914247"/>
                </a:lnTo>
                <a:lnTo>
                  <a:pt x="1517" y="914247"/>
                </a:lnTo>
                <a:close/>
              </a:path>
            </a:pathLst>
          </a:custGeom>
          <a:solidFill>
            <a:srgbClr val="DCE6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lear Sans" charset="0"/>
              <a:ea typeface="Clear Sans" charset="0"/>
              <a:cs typeface="Clear Sans" charset="0"/>
            </a:endParaRPr>
          </a:p>
        </p:txBody>
      </p:sp>
      <p:sp>
        <p:nvSpPr>
          <p:cNvPr id="57" name="Freeform: Shape 56">
            <a:extLst>
              <a:ext uri="{FF2B5EF4-FFF2-40B4-BE49-F238E27FC236}">
                <a16:creationId xmlns:a16="http://schemas.microsoft.com/office/drawing/2014/main" id="{9A6C9D82-E72B-49D1-A55D-3A406F1DA3DE}"/>
              </a:ext>
            </a:extLst>
          </p:cNvPr>
          <p:cNvSpPr/>
          <p:nvPr/>
        </p:nvSpPr>
        <p:spPr>
          <a:xfrm flipH="1">
            <a:off x="4246297" y="2974182"/>
            <a:ext cx="363153" cy="493911"/>
          </a:xfrm>
          <a:custGeom>
            <a:avLst/>
            <a:gdLst>
              <a:gd name="connsiteX0" fmla="*/ 1517 w 915917"/>
              <a:gd name="connsiteY0" fmla="*/ 0 h 914400"/>
              <a:gd name="connsiteX1" fmla="*/ 458717 w 915917"/>
              <a:gd name="connsiteY1" fmla="*/ 457200 h 914400"/>
              <a:gd name="connsiteX2" fmla="*/ 915917 w 915917"/>
              <a:gd name="connsiteY2" fmla="*/ 914400 h 914400"/>
              <a:gd name="connsiteX3" fmla="*/ 914400 w 915917"/>
              <a:gd name="connsiteY3" fmla="*/ 914400 h 914400"/>
              <a:gd name="connsiteX4" fmla="*/ 519002 w 915917"/>
              <a:gd name="connsiteY4" fmla="*/ 914400 h 914400"/>
              <a:gd name="connsiteX5" fmla="*/ 1517 w 915917"/>
              <a:gd name="connsiteY5" fmla="*/ 914400 h 914400"/>
              <a:gd name="connsiteX6" fmla="*/ 0 w 915917"/>
              <a:gd name="connsiteY6" fmla="*/ 914247 h 914400"/>
              <a:gd name="connsiteX7" fmla="*/ 1517 w 915917"/>
              <a:gd name="connsiteY7" fmla="*/ 914247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5917" h="914400">
                <a:moveTo>
                  <a:pt x="1517" y="0"/>
                </a:moveTo>
                <a:cubicBezTo>
                  <a:pt x="254022" y="0"/>
                  <a:pt x="458717" y="204695"/>
                  <a:pt x="458717" y="457200"/>
                </a:cubicBezTo>
                <a:cubicBezTo>
                  <a:pt x="458717" y="709705"/>
                  <a:pt x="663412" y="914400"/>
                  <a:pt x="915917" y="914400"/>
                </a:cubicBezTo>
                <a:lnTo>
                  <a:pt x="914400" y="914400"/>
                </a:lnTo>
                <a:lnTo>
                  <a:pt x="519002" y="914400"/>
                </a:lnTo>
                <a:lnTo>
                  <a:pt x="1517" y="914400"/>
                </a:lnTo>
                <a:lnTo>
                  <a:pt x="0" y="914247"/>
                </a:lnTo>
                <a:lnTo>
                  <a:pt x="1517" y="914247"/>
                </a:lnTo>
                <a:close/>
              </a:path>
            </a:pathLst>
          </a:custGeom>
          <a:solidFill>
            <a:srgbClr val="DCE6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lear Sans" charset="0"/>
              <a:ea typeface="Clear Sans" charset="0"/>
              <a:cs typeface="Clear Sans" charset="0"/>
            </a:endParaRPr>
          </a:p>
        </p:txBody>
      </p:sp>
      <p:sp>
        <p:nvSpPr>
          <p:cNvPr id="58" name="Freeform: Shape 57">
            <a:extLst>
              <a:ext uri="{FF2B5EF4-FFF2-40B4-BE49-F238E27FC236}">
                <a16:creationId xmlns:a16="http://schemas.microsoft.com/office/drawing/2014/main" id="{EACE39C9-FC6D-474B-B4F9-9DDF9A772BB0}"/>
              </a:ext>
            </a:extLst>
          </p:cNvPr>
          <p:cNvSpPr/>
          <p:nvPr/>
        </p:nvSpPr>
        <p:spPr>
          <a:xfrm flipH="1" flipV="1">
            <a:off x="4246893" y="5220367"/>
            <a:ext cx="363153" cy="526628"/>
          </a:xfrm>
          <a:custGeom>
            <a:avLst/>
            <a:gdLst>
              <a:gd name="connsiteX0" fmla="*/ 1517 w 915917"/>
              <a:gd name="connsiteY0" fmla="*/ 0 h 914400"/>
              <a:gd name="connsiteX1" fmla="*/ 458717 w 915917"/>
              <a:gd name="connsiteY1" fmla="*/ 457200 h 914400"/>
              <a:gd name="connsiteX2" fmla="*/ 915917 w 915917"/>
              <a:gd name="connsiteY2" fmla="*/ 914400 h 914400"/>
              <a:gd name="connsiteX3" fmla="*/ 914400 w 915917"/>
              <a:gd name="connsiteY3" fmla="*/ 914400 h 914400"/>
              <a:gd name="connsiteX4" fmla="*/ 519002 w 915917"/>
              <a:gd name="connsiteY4" fmla="*/ 914400 h 914400"/>
              <a:gd name="connsiteX5" fmla="*/ 1517 w 915917"/>
              <a:gd name="connsiteY5" fmla="*/ 914400 h 914400"/>
              <a:gd name="connsiteX6" fmla="*/ 0 w 915917"/>
              <a:gd name="connsiteY6" fmla="*/ 914247 h 914400"/>
              <a:gd name="connsiteX7" fmla="*/ 1517 w 915917"/>
              <a:gd name="connsiteY7" fmla="*/ 914247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5917" h="914400">
                <a:moveTo>
                  <a:pt x="1517" y="0"/>
                </a:moveTo>
                <a:cubicBezTo>
                  <a:pt x="254022" y="0"/>
                  <a:pt x="458717" y="204695"/>
                  <a:pt x="458717" y="457200"/>
                </a:cubicBezTo>
                <a:cubicBezTo>
                  <a:pt x="458717" y="709705"/>
                  <a:pt x="663412" y="914400"/>
                  <a:pt x="915917" y="914400"/>
                </a:cubicBezTo>
                <a:lnTo>
                  <a:pt x="914400" y="914400"/>
                </a:lnTo>
                <a:lnTo>
                  <a:pt x="519002" y="914400"/>
                </a:lnTo>
                <a:lnTo>
                  <a:pt x="1517" y="914400"/>
                </a:lnTo>
                <a:lnTo>
                  <a:pt x="0" y="914247"/>
                </a:lnTo>
                <a:lnTo>
                  <a:pt x="1517" y="914247"/>
                </a:lnTo>
                <a:close/>
              </a:path>
            </a:pathLst>
          </a:custGeom>
          <a:solidFill>
            <a:srgbClr val="DCE6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lear Sans" charset="0"/>
              <a:ea typeface="Clear Sans" charset="0"/>
              <a:cs typeface="Clear Sans" charset="0"/>
            </a:endParaRPr>
          </a:p>
        </p:txBody>
      </p:sp>
      <p:sp>
        <p:nvSpPr>
          <p:cNvPr id="59" name="Freeform: Shape 58">
            <a:extLst>
              <a:ext uri="{FF2B5EF4-FFF2-40B4-BE49-F238E27FC236}">
                <a16:creationId xmlns:a16="http://schemas.microsoft.com/office/drawing/2014/main" id="{ACDE87B8-AB52-47BF-843E-367A96E6FF1A}"/>
              </a:ext>
            </a:extLst>
          </p:cNvPr>
          <p:cNvSpPr/>
          <p:nvPr/>
        </p:nvSpPr>
        <p:spPr>
          <a:xfrm flipV="1">
            <a:off x="7568081" y="5220365"/>
            <a:ext cx="363153" cy="526628"/>
          </a:xfrm>
          <a:custGeom>
            <a:avLst/>
            <a:gdLst>
              <a:gd name="connsiteX0" fmla="*/ 1517 w 915917"/>
              <a:gd name="connsiteY0" fmla="*/ 0 h 914400"/>
              <a:gd name="connsiteX1" fmla="*/ 458717 w 915917"/>
              <a:gd name="connsiteY1" fmla="*/ 457200 h 914400"/>
              <a:gd name="connsiteX2" fmla="*/ 915917 w 915917"/>
              <a:gd name="connsiteY2" fmla="*/ 914400 h 914400"/>
              <a:gd name="connsiteX3" fmla="*/ 914400 w 915917"/>
              <a:gd name="connsiteY3" fmla="*/ 914400 h 914400"/>
              <a:gd name="connsiteX4" fmla="*/ 519002 w 915917"/>
              <a:gd name="connsiteY4" fmla="*/ 914400 h 914400"/>
              <a:gd name="connsiteX5" fmla="*/ 1517 w 915917"/>
              <a:gd name="connsiteY5" fmla="*/ 914400 h 914400"/>
              <a:gd name="connsiteX6" fmla="*/ 0 w 915917"/>
              <a:gd name="connsiteY6" fmla="*/ 914247 h 914400"/>
              <a:gd name="connsiteX7" fmla="*/ 1517 w 915917"/>
              <a:gd name="connsiteY7" fmla="*/ 914247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5917" h="914400">
                <a:moveTo>
                  <a:pt x="1517" y="0"/>
                </a:moveTo>
                <a:cubicBezTo>
                  <a:pt x="254022" y="0"/>
                  <a:pt x="458717" y="204695"/>
                  <a:pt x="458717" y="457200"/>
                </a:cubicBezTo>
                <a:cubicBezTo>
                  <a:pt x="458717" y="709705"/>
                  <a:pt x="663412" y="914400"/>
                  <a:pt x="915917" y="914400"/>
                </a:cubicBezTo>
                <a:lnTo>
                  <a:pt x="914400" y="914400"/>
                </a:lnTo>
                <a:lnTo>
                  <a:pt x="519002" y="914400"/>
                </a:lnTo>
                <a:lnTo>
                  <a:pt x="1517" y="914400"/>
                </a:lnTo>
                <a:lnTo>
                  <a:pt x="0" y="914247"/>
                </a:lnTo>
                <a:lnTo>
                  <a:pt x="1517" y="914247"/>
                </a:lnTo>
                <a:close/>
              </a:path>
            </a:pathLst>
          </a:custGeom>
          <a:solidFill>
            <a:srgbClr val="DCE6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lear Sans" charset="0"/>
              <a:ea typeface="Clear Sans" charset="0"/>
              <a:cs typeface="Clear Sans" charset="0"/>
            </a:endParaRPr>
          </a:p>
        </p:txBody>
      </p:sp>
      <p:sp>
        <p:nvSpPr>
          <p:cNvPr id="64" name="Freeform: Shape 63">
            <a:extLst>
              <a:ext uri="{FF2B5EF4-FFF2-40B4-BE49-F238E27FC236}">
                <a16:creationId xmlns:a16="http://schemas.microsoft.com/office/drawing/2014/main" id="{082B54ED-244E-4909-BA49-0FFAA7A9C403}"/>
              </a:ext>
            </a:extLst>
          </p:cNvPr>
          <p:cNvSpPr/>
          <p:nvPr/>
        </p:nvSpPr>
        <p:spPr>
          <a:xfrm rot="16750956">
            <a:off x="3664652" y="2373998"/>
            <a:ext cx="1256031" cy="716263"/>
          </a:xfrm>
          <a:custGeom>
            <a:avLst/>
            <a:gdLst>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07236 w 1256031"/>
              <a:gd name="connsiteY7" fmla="*/ 394805 h 716263"/>
              <a:gd name="connsiteX8" fmla="*/ 408252 w 1256031"/>
              <a:gd name="connsiteY8" fmla="*/ 395932 h 716263"/>
              <a:gd name="connsiteX9" fmla="*/ 716614 w 1256031"/>
              <a:gd name="connsiteY9" fmla="*/ 231328 h 716263"/>
              <a:gd name="connsiteX10" fmla="*/ 959864 w 1256031"/>
              <a:gd name="connsiteY10" fmla="*/ 475134 h 716263"/>
              <a:gd name="connsiteX11" fmla="*/ 887976 w 1256031"/>
              <a:gd name="connsiteY11" fmla="*/ 487843 h 716263"/>
              <a:gd name="connsiteX12" fmla="*/ 1104362 w 1256031"/>
              <a:gd name="connsiteY12" fmla="*/ 603639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07236 w 1256031"/>
              <a:gd name="connsiteY7" fmla="*/ 394805 h 716263"/>
              <a:gd name="connsiteX8" fmla="*/ 408252 w 1256031"/>
              <a:gd name="connsiteY8" fmla="*/ 395932 h 716263"/>
              <a:gd name="connsiteX9" fmla="*/ 716614 w 1256031"/>
              <a:gd name="connsiteY9" fmla="*/ 231328 h 716263"/>
              <a:gd name="connsiteX10" fmla="*/ 959864 w 1256031"/>
              <a:gd name="connsiteY10" fmla="*/ 475134 h 716263"/>
              <a:gd name="connsiteX11" fmla="*/ 887976 w 1256031"/>
              <a:gd name="connsiteY11" fmla="*/ 487843 h 716263"/>
              <a:gd name="connsiteX12" fmla="*/ 1104362 w 1256031"/>
              <a:gd name="connsiteY12" fmla="*/ 603639 h 716263"/>
              <a:gd name="connsiteX13" fmla="*/ 1256031 w 1256031"/>
              <a:gd name="connsiteY13"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07236 w 1256031"/>
              <a:gd name="connsiteY7" fmla="*/ 394805 h 716263"/>
              <a:gd name="connsiteX8" fmla="*/ 526726 w 1256031"/>
              <a:gd name="connsiteY8" fmla="*/ 345423 h 716263"/>
              <a:gd name="connsiteX9" fmla="*/ 716614 w 1256031"/>
              <a:gd name="connsiteY9" fmla="*/ 231328 h 716263"/>
              <a:gd name="connsiteX10" fmla="*/ 959864 w 1256031"/>
              <a:gd name="connsiteY10" fmla="*/ 475134 h 716263"/>
              <a:gd name="connsiteX11" fmla="*/ 887976 w 1256031"/>
              <a:gd name="connsiteY11" fmla="*/ 487843 h 716263"/>
              <a:gd name="connsiteX12" fmla="*/ 1104362 w 1256031"/>
              <a:gd name="connsiteY12" fmla="*/ 603639 h 716263"/>
              <a:gd name="connsiteX13" fmla="*/ 1256031 w 1256031"/>
              <a:gd name="connsiteY13"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526726 w 1256031"/>
              <a:gd name="connsiteY7" fmla="*/ 345423 h 716263"/>
              <a:gd name="connsiteX8" fmla="*/ 716614 w 1256031"/>
              <a:gd name="connsiteY8" fmla="*/ 231328 h 716263"/>
              <a:gd name="connsiteX9" fmla="*/ 959864 w 1256031"/>
              <a:gd name="connsiteY9" fmla="*/ 475134 h 716263"/>
              <a:gd name="connsiteX10" fmla="*/ 887976 w 1256031"/>
              <a:gd name="connsiteY10" fmla="*/ 487843 h 716263"/>
              <a:gd name="connsiteX11" fmla="*/ 1104362 w 1256031"/>
              <a:gd name="connsiteY11" fmla="*/ 603639 h 716263"/>
              <a:gd name="connsiteX12" fmla="*/ 1256031 w 1256031"/>
              <a:gd name="connsiteY12"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30430 w 1256031"/>
              <a:gd name="connsiteY7" fmla="*/ 383905 h 716263"/>
              <a:gd name="connsiteX8" fmla="*/ 716614 w 1256031"/>
              <a:gd name="connsiteY8" fmla="*/ 231328 h 716263"/>
              <a:gd name="connsiteX9" fmla="*/ 959864 w 1256031"/>
              <a:gd name="connsiteY9" fmla="*/ 475134 h 716263"/>
              <a:gd name="connsiteX10" fmla="*/ 887976 w 1256031"/>
              <a:gd name="connsiteY10" fmla="*/ 487843 h 716263"/>
              <a:gd name="connsiteX11" fmla="*/ 1104362 w 1256031"/>
              <a:gd name="connsiteY11" fmla="*/ 603639 h 716263"/>
              <a:gd name="connsiteX12" fmla="*/ 1256031 w 1256031"/>
              <a:gd name="connsiteY12"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23793 w 1256031"/>
              <a:gd name="connsiteY7" fmla="*/ 380154 h 716263"/>
              <a:gd name="connsiteX8" fmla="*/ 716614 w 1256031"/>
              <a:gd name="connsiteY8" fmla="*/ 231328 h 716263"/>
              <a:gd name="connsiteX9" fmla="*/ 959864 w 1256031"/>
              <a:gd name="connsiteY9" fmla="*/ 475134 h 716263"/>
              <a:gd name="connsiteX10" fmla="*/ 887976 w 1256031"/>
              <a:gd name="connsiteY10" fmla="*/ 487843 h 716263"/>
              <a:gd name="connsiteX11" fmla="*/ 1104362 w 1256031"/>
              <a:gd name="connsiteY11" fmla="*/ 603639 h 716263"/>
              <a:gd name="connsiteX12" fmla="*/ 1256031 w 1256031"/>
              <a:gd name="connsiteY12"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23793 w 1256031"/>
              <a:gd name="connsiteY7" fmla="*/ 380154 h 716263"/>
              <a:gd name="connsiteX8" fmla="*/ 716614 w 1256031"/>
              <a:gd name="connsiteY8" fmla="*/ 231328 h 716263"/>
              <a:gd name="connsiteX9" fmla="*/ 959864 w 1256031"/>
              <a:gd name="connsiteY9" fmla="*/ 475134 h 716263"/>
              <a:gd name="connsiteX10" fmla="*/ 887976 w 1256031"/>
              <a:gd name="connsiteY10" fmla="*/ 487843 h 716263"/>
              <a:gd name="connsiteX11" fmla="*/ 1104362 w 1256031"/>
              <a:gd name="connsiteY11" fmla="*/ 603639 h 716263"/>
              <a:gd name="connsiteX12" fmla="*/ 1256031 w 1256031"/>
              <a:gd name="connsiteY12"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31485 w 1256031"/>
              <a:gd name="connsiteY7" fmla="*/ 368055 h 716263"/>
              <a:gd name="connsiteX8" fmla="*/ 716614 w 1256031"/>
              <a:gd name="connsiteY8" fmla="*/ 231328 h 716263"/>
              <a:gd name="connsiteX9" fmla="*/ 959864 w 1256031"/>
              <a:gd name="connsiteY9" fmla="*/ 475134 h 716263"/>
              <a:gd name="connsiteX10" fmla="*/ 887976 w 1256031"/>
              <a:gd name="connsiteY10" fmla="*/ 487843 h 716263"/>
              <a:gd name="connsiteX11" fmla="*/ 1104362 w 1256031"/>
              <a:gd name="connsiteY11" fmla="*/ 603639 h 716263"/>
              <a:gd name="connsiteX12" fmla="*/ 1256031 w 1256031"/>
              <a:gd name="connsiteY12" fmla="*/ 422776 h 716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6031" h="716263">
                <a:moveTo>
                  <a:pt x="1256031" y="422776"/>
                </a:moveTo>
                <a:lnTo>
                  <a:pt x="1183996" y="435510"/>
                </a:lnTo>
                <a:cubicBezTo>
                  <a:pt x="1118455" y="227835"/>
                  <a:pt x="974223" y="72521"/>
                  <a:pt x="797730" y="19565"/>
                </a:cubicBezTo>
                <a:cubicBezTo>
                  <a:pt x="599376" y="-39950"/>
                  <a:pt x="390362" y="38599"/>
                  <a:pt x="253340" y="224151"/>
                </a:cubicBezTo>
                <a:lnTo>
                  <a:pt x="253658" y="224503"/>
                </a:lnTo>
                <a:lnTo>
                  <a:pt x="0" y="588575"/>
                </a:lnTo>
                <a:lnTo>
                  <a:pt x="183268" y="716263"/>
                </a:lnTo>
                <a:cubicBezTo>
                  <a:pt x="263443" y="604227"/>
                  <a:pt x="344984" y="485069"/>
                  <a:pt x="431485" y="368055"/>
                </a:cubicBezTo>
                <a:cubicBezTo>
                  <a:pt x="517986" y="251041"/>
                  <a:pt x="628551" y="213481"/>
                  <a:pt x="716614" y="231328"/>
                </a:cubicBezTo>
                <a:cubicBezTo>
                  <a:pt x="804677" y="249175"/>
                  <a:pt x="911875" y="344677"/>
                  <a:pt x="959864" y="475134"/>
                </a:cubicBezTo>
                <a:lnTo>
                  <a:pt x="887976" y="487843"/>
                </a:lnTo>
                <a:lnTo>
                  <a:pt x="1104362" y="603639"/>
                </a:lnTo>
                <a:lnTo>
                  <a:pt x="1256031" y="422776"/>
                </a:lnTo>
                <a:close/>
              </a:path>
            </a:pathLst>
          </a:cu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lear Sans" charset="0"/>
              <a:ea typeface="Clear Sans" charset="0"/>
              <a:cs typeface="Clear Sans" charset="0"/>
            </a:endParaRPr>
          </a:p>
        </p:txBody>
      </p:sp>
    </p:spTree>
    <p:extLst>
      <p:ext uri="{BB962C8B-B14F-4D97-AF65-F5344CB8AC3E}">
        <p14:creationId xmlns:p14="http://schemas.microsoft.com/office/powerpoint/2010/main" val="30293807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B11605-9491-45DA-9FBF-8D33657585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624" y="28100"/>
            <a:ext cx="10764752" cy="6801799"/>
          </a:xfrm>
          <a:prstGeom prst="rect">
            <a:avLst/>
          </a:prstGeom>
        </p:spPr>
      </p:pic>
    </p:spTree>
    <p:extLst>
      <p:ext uri="{BB962C8B-B14F-4D97-AF65-F5344CB8AC3E}">
        <p14:creationId xmlns:p14="http://schemas.microsoft.com/office/powerpoint/2010/main" val="130596716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26EE8E-B5A8-432F-B000-788705506C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702" y="175758"/>
            <a:ext cx="11250595" cy="6506483"/>
          </a:xfrm>
          <a:prstGeom prst="rect">
            <a:avLst/>
          </a:prstGeom>
        </p:spPr>
      </p:pic>
    </p:spTree>
    <p:extLst>
      <p:ext uri="{BB962C8B-B14F-4D97-AF65-F5344CB8AC3E}">
        <p14:creationId xmlns:p14="http://schemas.microsoft.com/office/powerpoint/2010/main" val="31531960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133F34-0249-4193-B2ED-5BF0FE5F48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000" y="0"/>
            <a:ext cx="10656000" cy="6858000"/>
          </a:xfrm>
          <a:prstGeom prst="rect">
            <a:avLst/>
          </a:prstGeom>
        </p:spPr>
      </p:pic>
    </p:spTree>
    <p:extLst>
      <p:ext uri="{BB962C8B-B14F-4D97-AF65-F5344CB8AC3E}">
        <p14:creationId xmlns:p14="http://schemas.microsoft.com/office/powerpoint/2010/main" val="124037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231119-6072-4D7D-A415-A59A10FCBE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197" y="0"/>
            <a:ext cx="11051606" cy="6858000"/>
          </a:xfrm>
          <a:prstGeom prst="rect">
            <a:avLst/>
          </a:prstGeom>
        </p:spPr>
      </p:pic>
    </p:spTree>
    <p:extLst>
      <p:ext uri="{BB962C8B-B14F-4D97-AF65-F5344CB8AC3E}">
        <p14:creationId xmlns:p14="http://schemas.microsoft.com/office/powerpoint/2010/main" val="359891148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18EF86-4202-4A81-842D-930BBB5387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518" y="109074"/>
            <a:ext cx="11202963" cy="6639852"/>
          </a:xfrm>
          <a:prstGeom prst="rect">
            <a:avLst/>
          </a:prstGeom>
        </p:spPr>
      </p:pic>
    </p:spTree>
    <p:extLst>
      <p:ext uri="{BB962C8B-B14F-4D97-AF65-F5344CB8AC3E}">
        <p14:creationId xmlns:p14="http://schemas.microsoft.com/office/powerpoint/2010/main" val="670828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a:graphicFrameLocks/>
          </p:cNvGraphicFramePr>
          <p:nvPr/>
        </p:nvGraphicFramePr>
        <p:xfrm>
          <a:off x="148654" y="469103"/>
          <a:ext cx="12029812" cy="61910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1096676" y="91737"/>
            <a:ext cx="4764189" cy="461665"/>
          </a:xfrm>
          <a:prstGeom prst="rect">
            <a:avLst/>
          </a:prstGeom>
          <a:noFill/>
        </p:spPr>
        <p:txBody>
          <a:bodyPr wrap="none" rtlCol="0">
            <a:spAutoFit/>
          </a:bodyPr>
          <a:lstStyle/>
          <a:p>
            <a:r>
              <a:rPr lang="en-US" sz="2400" dirty="0"/>
              <a:t>Throughput per week for 100 teams</a:t>
            </a:r>
          </a:p>
        </p:txBody>
      </p:sp>
      <p:cxnSp>
        <p:nvCxnSpPr>
          <p:cNvPr id="6" name="Straight Connector 5">
            <a:extLst>
              <a:ext uri="{FF2B5EF4-FFF2-40B4-BE49-F238E27FC236}">
                <a16:creationId xmlns:a16="http://schemas.microsoft.com/office/drawing/2014/main" id="{B723F914-7D30-4218-AFA0-2D98225B35CB}"/>
              </a:ext>
            </a:extLst>
          </p:cNvPr>
          <p:cNvCxnSpPr/>
          <p:nvPr/>
        </p:nvCxnSpPr>
        <p:spPr>
          <a:xfrm>
            <a:off x="4211993" y="3108960"/>
            <a:ext cx="1298791" cy="694944"/>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986E940-D646-4463-A33E-B11237128330}"/>
              </a:ext>
            </a:extLst>
          </p:cNvPr>
          <p:cNvCxnSpPr>
            <a:cxnSpLocks/>
          </p:cNvCxnSpPr>
          <p:nvPr/>
        </p:nvCxnSpPr>
        <p:spPr>
          <a:xfrm flipV="1">
            <a:off x="2826802" y="3456432"/>
            <a:ext cx="1303938" cy="64008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5565DA9-D98A-4CA7-81A0-05B3E9739B04}"/>
              </a:ext>
            </a:extLst>
          </p:cNvPr>
          <p:cNvCxnSpPr>
            <a:cxnSpLocks/>
          </p:cNvCxnSpPr>
          <p:nvPr/>
        </p:nvCxnSpPr>
        <p:spPr>
          <a:xfrm flipV="1">
            <a:off x="6437171" y="2645664"/>
            <a:ext cx="1426669" cy="565261"/>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361A927-1CED-4849-8384-B6E7B45C44E5}"/>
              </a:ext>
            </a:extLst>
          </p:cNvPr>
          <p:cNvCxnSpPr>
            <a:cxnSpLocks/>
          </p:cNvCxnSpPr>
          <p:nvPr/>
        </p:nvCxnSpPr>
        <p:spPr>
          <a:xfrm flipV="1">
            <a:off x="8076892" y="2060448"/>
            <a:ext cx="1079300" cy="678522"/>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51F71D6-961B-4272-9D0B-DC4BBC8FDC09}"/>
              </a:ext>
            </a:extLst>
          </p:cNvPr>
          <p:cNvCxnSpPr>
            <a:cxnSpLocks/>
          </p:cNvCxnSpPr>
          <p:nvPr/>
        </p:nvCxnSpPr>
        <p:spPr>
          <a:xfrm flipV="1">
            <a:off x="9204083" y="2060448"/>
            <a:ext cx="713335" cy="412414"/>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B24A143-44ED-42A5-B076-BA8CCCECC8F2}"/>
              </a:ext>
            </a:extLst>
          </p:cNvPr>
          <p:cNvCxnSpPr>
            <a:cxnSpLocks/>
          </p:cNvCxnSpPr>
          <p:nvPr/>
        </p:nvCxnSpPr>
        <p:spPr>
          <a:xfrm>
            <a:off x="5854759" y="3117068"/>
            <a:ext cx="582412" cy="339364"/>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59A3A92-FC38-4E37-AE45-5C634111DD7C}"/>
              </a:ext>
            </a:extLst>
          </p:cNvPr>
          <p:cNvCxnSpPr>
            <a:cxnSpLocks/>
          </p:cNvCxnSpPr>
          <p:nvPr/>
        </p:nvCxnSpPr>
        <p:spPr>
          <a:xfrm flipV="1">
            <a:off x="1248446" y="3803904"/>
            <a:ext cx="1497103" cy="64008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A3684FC-E82A-4F04-9FCD-A06A624011EB}"/>
              </a:ext>
            </a:extLst>
          </p:cNvPr>
          <p:cNvCxnSpPr>
            <a:cxnSpLocks/>
          </p:cNvCxnSpPr>
          <p:nvPr/>
        </p:nvCxnSpPr>
        <p:spPr>
          <a:xfrm flipV="1">
            <a:off x="10441213" y="1595718"/>
            <a:ext cx="1087399" cy="803991"/>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6465EFC-9C30-4969-AAEA-B3479D82752C}"/>
              </a:ext>
            </a:extLst>
          </p:cNvPr>
          <p:cNvCxnSpPr>
            <a:cxnSpLocks/>
          </p:cNvCxnSpPr>
          <p:nvPr/>
        </p:nvCxnSpPr>
        <p:spPr>
          <a:xfrm>
            <a:off x="5387788" y="3944471"/>
            <a:ext cx="206188" cy="1326776"/>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0BA619C-D118-4FE8-BD30-A13668FDDB0E}"/>
              </a:ext>
            </a:extLst>
          </p:cNvPr>
          <p:cNvCxnSpPr>
            <a:cxnSpLocks/>
          </p:cNvCxnSpPr>
          <p:nvPr/>
        </p:nvCxnSpPr>
        <p:spPr>
          <a:xfrm>
            <a:off x="10031506" y="2330824"/>
            <a:ext cx="161365" cy="2788023"/>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B475CA2-E126-49F3-B332-08A79ACEB5EC}"/>
              </a:ext>
            </a:extLst>
          </p:cNvPr>
          <p:cNvCxnSpPr>
            <a:cxnSpLocks/>
          </p:cNvCxnSpPr>
          <p:nvPr/>
        </p:nvCxnSpPr>
        <p:spPr>
          <a:xfrm flipH="1">
            <a:off x="10273553" y="2563906"/>
            <a:ext cx="71718" cy="2312894"/>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C0D7996-17CC-4703-B351-40B43DD6CAB9}"/>
              </a:ext>
            </a:extLst>
          </p:cNvPr>
          <p:cNvCxnSpPr>
            <a:cxnSpLocks/>
          </p:cNvCxnSpPr>
          <p:nvPr/>
        </p:nvCxnSpPr>
        <p:spPr>
          <a:xfrm flipH="1">
            <a:off x="5660073" y="3108960"/>
            <a:ext cx="137642" cy="1830593"/>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987722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DDED08-BA1E-4034-9F33-8BDC358E3F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736" y="0"/>
            <a:ext cx="10878527" cy="6858000"/>
          </a:xfrm>
          <a:prstGeom prst="rect">
            <a:avLst/>
          </a:prstGeom>
        </p:spPr>
      </p:pic>
    </p:spTree>
    <p:extLst>
      <p:ext uri="{BB962C8B-B14F-4D97-AF65-F5344CB8AC3E}">
        <p14:creationId xmlns:p14="http://schemas.microsoft.com/office/powerpoint/2010/main" val="14273976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03FE93-A11A-40DD-9115-FBB043F93D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229" y="18574"/>
            <a:ext cx="11231542" cy="6820852"/>
          </a:xfrm>
          <a:prstGeom prst="rect">
            <a:avLst/>
          </a:prstGeom>
        </p:spPr>
      </p:pic>
    </p:spTree>
    <p:extLst>
      <p:ext uri="{BB962C8B-B14F-4D97-AF65-F5344CB8AC3E}">
        <p14:creationId xmlns:p14="http://schemas.microsoft.com/office/powerpoint/2010/main" val="353658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Freeform: Shape 62">
            <a:extLst>
              <a:ext uri="{FF2B5EF4-FFF2-40B4-BE49-F238E27FC236}">
                <a16:creationId xmlns:a16="http://schemas.microsoft.com/office/drawing/2014/main" id="{C672A5D3-E5FA-4BB2-B03C-02B389CE330A}"/>
              </a:ext>
            </a:extLst>
          </p:cNvPr>
          <p:cNvSpPr/>
          <p:nvPr/>
        </p:nvSpPr>
        <p:spPr>
          <a:xfrm rot="4849044" flipH="1">
            <a:off x="7254152" y="2367843"/>
            <a:ext cx="1256031" cy="716263"/>
          </a:xfrm>
          <a:custGeom>
            <a:avLst/>
            <a:gdLst>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07236 w 1256031"/>
              <a:gd name="connsiteY7" fmla="*/ 394805 h 716263"/>
              <a:gd name="connsiteX8" fmla="*/ 408252 w 1256031"/>
              <a:gd name="connsiteY8" fmla="*/ 395932 h 716263"/>
              <a:gd name="connsiteX9" fmla="*/ 716614 w 1256031"/>
              <a:gd name="connsiteY9" fmla="*/ 231328 h 716263"/>
              <a:gd name="connsiteX10" fmla="*/ 959864 w 1256031"/>
              <a:gd name="connsiteY10" fmla="*/ 475134 h 716263"/>
              <a:gd name="connsiteX11" fmla="*/ 887976 w 1256031"/>
              <a:gd name="connsiteY11" fmla="*/ 487843 h 716263"/>
              <a:gd name="connsiteX12" fmla="*/ 1104362 w 1256031"/>
              <a:gd name="connsiteY12" fmla="*/ 603639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07236 w 1256031"/>
              <a:gd name="connsiteY7" fmla="*/ 394805 h 716263"/>
              <a:gd name="connsiteX8" fmla="*/ 408252 w 1256031"/>
              <a:gd name="connsiteY8" fmla="*/ 395932 h 716263"/>
              <a:gd name="connsiteX9" fmla="*/ 716614 w 1256031"/>
              <a:gd name="connsiteY9" fmla="*/ 231328 h 716263"/>
              <a:gd name="connsiteX10" fmla="*/ 959864 w 1256031"/>
              <a:gd name="connsiteY10" fmla="*/ 475134 h 716263"/>
              <a:gd name="connsiteX11" fmla="*/ 887976 w 1256031"/>
              <a:gd name="connsiteY11" fmla="*/ 487843 h 716263"/>
              <a:gd name="connsiteX12" fmla="*/ 1104362 w 1256031"/>
              <a:gd name="connsiteY12" fmla="*/ 603639 h 716263"/>
              <a:gd name="connsiteX13" fmla="*/ 1256031 w 1256031"/>
              <a:gd name="connsiteY13"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07236 w 1256031"/>
              <a:gd name="connsiteY7" fmla="*/ 394805 h 716263"/>
              <a:gd name="connsiteX8" fmla="*/ 526726 w 1256031"/>
              <a:gd name="connsiteY8" fmla="*/ 345423 h 716263"/>
              <a:gd name="connsiteX9" fmla="*/ 716614 w 1256031"/>
              <a:gd name="connsiteY9" fmla="*/ 231328 h 716263"/>
              <a:gd name="connsiteX10" fmla="*/ 959864 w 1256031"/>
              <a:gd name="connsiteY10" fmla="*/ 475134 h 716263"/>
              <a:gd name="connsiteX11" fmla="*/ 887976 w 1256031"/>
              <a:gd name="connsiteY11" fmla="*/ 487843 h 716263"/>
              <a:gd name="connsiteX12" fmla="*/ 1104362 w 1256031"/>
              <a:gd name="connsiteY12" fmla="*/ 603639 h 716263"/>
              <a:gd name="connsiteX13" fmla="*/ 1256031 w 1256031"/>
              <a:gd name="connsiteY13"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526726 w 1256031"/>
              <a:gd name="connsiteY7" fmla="*/ 345423 h 716263"/>
              <a:gd name="connsiteX8" fmla="*/ 716614 w 1256031"/>
              <a:gd name="connsiteY8" fmla="*/ 231328 h 716263"/>
              <a:gd name="connsiteX9" fmla="*/ 959864 w 1256031"/>
              <a:gd name="connsiteY9" fmla="*/ 475134 h 716263"/>
              <a:gd name="connsiteX10" fmla="*/ 887976 w 1256031"/>
              <a:gd name="connsiteY10" fmla="*/ 487843 h 716263"/>
              <a:gd name="connsiteX11" fmla="*/ 1104362 w 1256031"/>
              <a:gd name="connsiteY11" fmla="*/ 603639 h 716263"/>
              <a:gd name="connsiteX12" fmla="*/ 1256031 w 1256031"/>
              <a:gd name="connsiteY12"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30430 w 1256031"/>
              <a:gd name="connsiteY7" fmla="*/ 383905 h 716263"/>
              <a:gd name="connsiteX8" fmla="*/ 716614 w 1256031"/>
              <a:gd name="connsiteY8" fmla="*/ 231328 h 716263"/>
              <a:gd name="connsiteX9" fmla="*/ 959864 w 1256031"/>
              <a:gd name="connsiteY9" fmla="*/ 475134 h 716263"/>
              <a:gd name="connsiteX10" fmla="*/ 887976 w 1256031"/>
              <a:gd name="connsiteY10" fmla="*/ 487843 h 716263"/>
              <a:gd name="connsiteX11" fmla="*/ 1104362 w 1256031"/>
              <a:gd name="connsiteY11" fmla="*/ 603639 h 716263"/>
              <a:gd name="connsiteX12" fmla="*/ 1256031 w 1256031"/>
              <a:gd name="connsiteY12"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23793 w 1256031"/>
              <a:gd name="connsiteY7" fmla="*/ 380154 h 716263"/>
              <a:gd name="connsiteX8" fmla="*/ 716614 w 1256031"/>
              <a:gd name="connsiteY8" fmla="*/ 231328 h 716263"/>
              <a:gd name="connsiteX9" fmla="*/ 959864 w 1256031"/>
              <a:gd name="connsiteY9" fmla="*/ 475134 h 716263"/>
              <a:gd name="connsiteX10" fmla="*/ 887976 w 1256031"/>
              <a:gd name="connsiteY10" fmla="*/ 487843 h 716263"/>
              <a:gd name="connsiteX11" fmla="*/ 1104362 w 1256031"/>
              <a:gd name="connsiteY11" fmla="*/ 603639 h 716263"/>
              <a:gd name="connsiteX12" fmla="*/ 1256031 w 1256031"/>
              <a:gd name="connsiteY12"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23793 w 1256031"/>
              <a:gd name="connsiteY7" fmla="*/ 380154 h 716263"/>
              <a:gd name="connsiteX8" fmla="*/ 716614 w 1256031"/>
              <a:gd name="connsiteY8" fmla="*/ 231328 h 716263"/>
              <a:gd name="connsiteX9" fmla="*/ 959864 w 1256031"/>
              <a:gd name="connsiteY9" fmla="*/ 475134 h 716263"/>
              <a:gd name="connsiteX10" fmla="*/ 887976 w 1256031"/>
              <a:gd name="connsiteY10" fmla="*/ 487843 h 716263"/>
              <a:gd name="connsiteX11" fmla="*/ 1104362 w 1256031"/>
              <a:gd name="connsiteY11" fmla="*/ 603639 h 716263"/>
              <a:gd name="connsiteX12" fmla="*/ 1256031 w 1256031"/>
              <a:gd name="connsiteY12"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31485 w 1256031"/>
              <a:gd name="connsiteY7" fmla="*/ 368055 h 716263"/>
              <a:gd name="connsiteX8" fmla="*/ 716614 w 1256031"/>
              <a:gd name="connsiteY8" fmla="*/ 231328 h 716263"/>
              <a:gd name="connsiteX9" fmla="*/ 959864 w 1256031"/>
              <a:gd name="connsiteY9" fmla="*/ 475134 h 716263"/>
              <a:gd name="connsiteX10" fmla="*/ 887976 w 1256031"/>
              <a:gd name="connsiteY10" fmla="*/ 487843 h 716263"/>
              <a:gd name="connsiteX11" fmla="*/ 1104362 w 1256031"/>
              <a:gd name="connsiteY11" fmla="*/ 603639 h 716263"/>
              <a:gd name="connsiteX12" fmla="*/ 1256031 w 1256031"/>
              <a:gd name="connsiteY12" fmla="*/ 422776 h 716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6031" h="716263">
                <a:moveTo>
                  <a:pt x="1256031" y="422776"/>
                </a:moveTo>
                <a:lnTo>
                  <a:pt x="1183996" y="435510"/>
                </a:lnTo>
                <a:cubicBezTo>
                  <a:pt x="1118455" y="227835"/>
                  <a:pt x="974223" y="72521"/>
                  <a:pt x="797730" y="19565"/>
                </a:cubicBezTo>
                <a:cubicBezTo>
                  <a:pt x="599376" y="-39950"/>
                  <a:pt x="390362" y="38599"/>
                  <a:pt x="253340" y="224151"/>
                </a:cubicBezTo>
                <a:lnTo>
                  <a:pt x="253658" y="224503"/>
                </a:lnTo>
                <a:lnTo>
                  <a:pt x="0" y="588575"/>
                </a:lnTo>
                <a:lnTo>
                  <a:pt x="183268" y="716263"/>
                </a:lnTo>
                <a:cubicBezTo>
                  <a:pt x="263443" y="604227"/>
                  <a:pt x="344984" y="485069"/>
                  <a:pt x="431485" y="368055"/>
                </a:cubicBezTo>
                <a:cubicBezTo>
                  <a:pt x="517986" y="251041"/>
                  <a:pt x="628551" y="213481"/>
                  <a:pt x="716614" y="231328"/>
                </a:cubicBezTo>
                <a:cubicBezTo>
                  <a:pt x="804677" y="249175"/>
                  <a:pt x="911875" y="344677"/>
                  <a:pt x="959864" y="475134"/>
                </a:cubicBezTo>
                <a:lnTo>
                  <a:pt x="887976" y="487843"/>
                </a:lnTo>
                <a:lnTo>
                  <a:pt x="1104362" y="603639"/>
                </a:lnTo>
                <a:lnTo>
                  <a:pt x="1256031" y="422776"/>
                </a:lnTo>
                <a:close/>
              </a:path>
            </a:pathLst>
          </a:cu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lear Sans" charset="0"/>
              <a:ea typeface="Clear Sans" charset="0"/>
              <a:cs typeface="Clear Sans" charset="0"/>
            </a:endParaRPr>
          </a:p>
        </p:txBody>
      </p:sp>
      <p:sp>
        <p:nvSpPr>
          <p:cNvPr id="15" name="Rectangle 14"/>
          <p:cNvSpPr/>
          <p:nvPr/>
        </p:nvSpPr>
        <p:spPr>
          <a:xfrm>
            <a:off x="4664362" y="6464075"/>
            <a:ext cx="2863284" cy="325795"/>
          </a:xfrm>
          <a:prstGeom prst="rect">
            <a:avLst/>
          </a:prstGeom>
        </p:spPr>
        <p:txBody>
          <a:bodyPr wrap="none">
            <a:spAutoFit/>
          </a:bodyPr>
          <a:lstStyle/>
          <a:p>
            <a:pPr marL="0" marR="0" lvl="0" indent="0" algn="ctr" defTabSz="495285" rtl="0" eaLnBrk="1" fontAlgn="auto" latinLnBrk="0" hangingPunct="1">
              <a:lnSpc>
                <a:spcPct val="100000"/>
              </a:lnSpc>
              <a:spcBef>
                <a:spcPts val="0"/>
              </a:spcBef>
              <a:spcAft>
                <a:spcPts val="0"/>
              </a:spcAft>
              <a:buClrTx/>
              <a:buSzTx/>
              <a:buFontTx/>
              <a:buNone/>
              <a:tabLst/>
              <a:defRPr/>
            </a:pPr>
            <a:r>
              <a:rPr kumimoji="0" lang="en-US" sz="1517" b="0" i="0" u="none" strike="noStrike" kern="1200" cap="none" spc="0" normalizeH="0" baseline="0" noProof="0" dirty="0">
                <a:ln>
                  <a:noFill/>
                </a:ln>
                <a:solidFill>
                  <a:prstClr val="black"/>
                </a:solidFill>
                <a:effectLst/>
                <a:uLnTx/>
                <a:uFillTx/>
                <a:latin typeface="Corbel" charset="0"/>
                <a:ea typeface="Corbel" charset="0"/>
                <a:cs typeface="Corbel" charset="0"/>
              </a:rPr>
              <a:t>agendashift.com/</a:t>
            </a:r>
            <a:r>
              <a:rPr kumimoji="0" lang="en-US" sz="1517" b="1" i="0" u="none" strike="noStrike" kern="1200" cap="none" spc="0" normalizeH="0" baseline="0" noProof="0" dirty="0">
                <a:ln>
                  <a:noFill/>
                </a:ln>
                <a:solidFill>
                  <a:prstClr val="black"/>
                </a:solidFill>
                <a:effectLst/>
                <a:uLnTx/>
                <a:uFillTx/>
                <a:latin typeface="Corbel" charset="0"/>
                <a:ea typeface="Corbel" charset="0"/>
                <a:cs typeface="Corbel" charset="0"/>
              </a:rPr>
              <a:t>15-minute-foto</a:t>
            </a:r>
            <a:endParaRPr kumimoji="0" lang="en-US" sz="1517" b="0" i="0" u="none" strike="noStrike" kern="1200" cap="none" spc="0" normalizeH="0" baseline="0" noProof="0" dirty="0">
              <a:ln>
                <a:noFill/>
              </a:ln>
              <a:solidFill>
                <a:prstClr val="black"/>
              </a:solidFill>
              <a:effectLst/>
              <a:uLnTx/>
              <a:uFillTx/>
              <a:latin typeface="Corbel" charset="0"/>
              <a:ea typeface="Corbel" charset="0"/>
              <a:cs typeface="Corbel" charset="0"/>
            </a:endParaRPr>
          </a:p>
        </p:txBody>
      </p:sp>
      <p:sp>
        <p:nvSpPr>
          <p:cNvPr id="12" name="Rectangle 11"/>
          <p:cNvSpPr/>
          <p:nvPr/>
        </p:nvSpPr>
        <p:spPr>
          <a:xfrm>
            <a:off x="4605565" y="1731341"/>
            <a:ext cx="2963706" cy="855428"/>
          </a:xfrm>
          <a:prstGeom prst="rect">
            <a:avLst/>
          </a:prstGeom>
          <a:solidFill>
            <a:schemeClr val="accent1">
              <a:lumMod val="60000"/>
              <a:lumOff val="40000"/>
            </a:schemeClr>
          </a:solidFill>
        </p:spPr>
        <p:txBody>
          <a:bodyPr wrap="square" anchor="ctr">
            <a:noAutofit/>
          </a:bodyPr>
          <a:lstStyle/>
          <a:p>
            <a:pPr marL="0" marR="0" lvl="0" indent="0" algn="ctr" defTabSz="495285" rtl="0" eaLnBrk="1" fontAlgn="auto" latinLnBrk="0" hangingPunct="1">
              <a:lnSpc>
                <a:spcPct val="100000"/>
              </a:lnSpc>
              <a:spcBef>
                <a:spcPts val="0"/>
              </a:spcBef>
              <a:spcAft>
                <a:spcPts val="650"/>
              </a:spcAft>
              <a:buClrTx/>
              <a:buSzTx/>
              <a:buFontTx/>
              <a:buNone/>
              <a:tabLst/>
              <a:defRPr/>
            </a:pPr>
            <a:r>
              <a:rPr kumimoji="0" lang="en-US" sz="2200" b="1" i="1" u="none" strike="noStrike" kern="1200" cap="none" spc="0" normalizeH="0" baseline="0" noProof="0" dirty="0">
                <a:ln>
                  <a:noFill/>
                </a:ln>
                <a:solidFill>
                  <a:prstClr val="black"/>
                </a:solidFill>
                <a:effectLst/>
                <a:uLnTx/>
                <a:uFillTx/>
                <a:latin typeface="Corbel" charset="0"/>
                <a:ea typeface="Corbel" charset="0"/>
                <a:cs typeface="Corbel" charset="0"/>
              </a:rPr>
              <a:t>What would you like</a:t>
            </a:r>
            <a:br>
              <a:rPr kumimoji="0" lang="en-US" sz="2200" b="1" i="1"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en-US" sz="2200" b="1" i="1" u="none" strike="noStrike" kern="1200" cap="none" spc="0" normalizeH="0" baseline="0" noProof="0" dirty="0">
                <a:ln>
                  <a:noFill/>
                </a:ln>
                <a:solidFill>
                  <a:prstClr val="black"/>
                </a:solidFill>
                <a:effectLst/>
                <a:uLnTx/>
                <a:uFillTx/>
                <a:latin typeface="Corbel" charset="0"/>
                <a:ea typeface="Corbel" charset="0"/>
                <a:cs typeface="Corbel" charset="0"/>
              </a:rPr>
              <a:t>to have happen?</a:t>
            </a:r>
          </a:p>
        </p:txBody>
      </p:sp>
      <p:sp>
        <p:nvSpPr>
          <p:cNvPr id="18" name="Rectangle 17"/>
          <p:cNvSpPr/>
          <p:nvPr/>
        </p:nvSpPr>
        <p:spPr>
          <a:xfrm>
            <a:off x="4259581" y="626481"/>
            <a:ext cx="3672839" cy="769441"/>
          </a:xfrm>
          <a:prstGeom prst="rect">
            <a:avLst/>
          </a:prstGeom>
        </p:spPr>
        <p:txBody>
          <a:bodyPr wrap="square">
            <a:spAutoFit/>
          </a:bodyPr>
          <a:lstStyle/>
          <a:p>
            <a:pPr marL="0" marR="0" lvl="0" indent="0" algn="ctr" defTabSz="495285" rtl="0" eaLnBrk="1" fontAlgn="auto" latinLnBrk="0" hangingPunct="1">
              <a:lnSpc>
                <a:spcPct val="100000"/>
              </a:lnSpc>
              <a:spcBef>
                <a:spcPts val="0"/>
              </a:spcBef>
              <a:spcAft>
                <a:spcPts val="650"/>
              </a:spcAft>
              <a:buClrTx/>
              <a:buSzTx/>
              <a:buFontTx/>
              <a:buNone/>
              <a:tabLst/>
              <a:defRPr/>
            </a:pP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And your first/next</a:t>
            </a:r>
            <a:b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obstacle?</a:t>
            </a:r>
          </a:p>
        </p:txBody>
      </p:sp>
      <p:sp>
        <p:nvSpPr>
          <p:cNvPr id="5" name="Rectangle 4"/>
          <p:cNvSpPr/>
          <p:nvPr/>
        </p:nvSpPr>
        <p:spPr>
          <a:xfrm>
            <a:off x="4605566" y="2973862"/>
            <a:ext cx="2963705" cy="2773135"/>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95285" rtl="0" eaLnBrk="1" fontAlgn="auto" latinLnBrk="0" hangingPunct="1">
              <a:lnSpc>
                <a:spcPct val="100000"/>
              </a:lnSpc>
              <a:spcBef>
                <a:spcPts val="0"/>
              </a:spcBef>
              <a:spcAft>
                <a:spcPts val="650"/>
              </a:spcAft>
              <a:buClrTx/>
              <a:buSzTx/>
              <a:buFontTx/>
              <a:buNone/>
              <a:tabLst/>
              <a:defRPr/>
            </a:pPr>
            <a:endPar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endParaRPr>
          </a:p>
        </p:txBody>
      </p:sp>
      <p:grpSp>
        <p:nvGrpSpPr>
          <p:cNvPr id="8" name="Group 7"/>
          <p:cNvGrpSpPr/>
          <p:nvPr/>
        </p:nvGrpSpPr>
        <p:grpSpPr>
          <a:xfrm>
            <a:off x="1252801" y="3468089"/>
            <a:ext cx="9686399" cy="1752281"/>
            <a:chOff x="102034" y="3230918"/>
            <a:chExt cx="9686399" cy="865611"/>
          </a:xfrm>
        </p:grpSpPr>
        <p:sp>
          <p:nvSpPr>
            <p:cNvPr id="4" name="Pentagon 3"/>
            <p:cNvSpPr/>
            <p:nvPr/>
          </p:nvSpPr>
          <p:spPr>
            <a:xfrm>
              <a:off x="5252210" y="3230920"/>
              <a:ext cx="4536223" cy="865609"/>
            </a:xfrm>
            <a:prstGeom prst="homePlate">
              <a:avLst/>
            </a:prstGeom>
            <a:gradFill flip="none" rotWithShape="1">
              <a:gsLst>
                <a:gs pos="0">
                  <a:schemeClr val="accent1">
                    <a:lumMod val="20000"/>
                    <a:lumOff val="80000"/>
                  </a:schemeClr>
                </a:gs>
                <a:gs pos="30000">
                  <a:schemeClr val="accent1">
                    <a:lumMod val="20000"/>
                    <a:lumOff val="80000"/>
                  </a:schemeClr>
                </a:gs>
                <a:gs pos="45000">
                  <a:schemeClr val="accent1">
                    <a:lumMod val="60000"/>
                    <a:lumOff val="40000"/>
                  </a:schemeClr>
                </a:gs>
                <a:gs pos="99000">
                  <a:schemeClr val="accent1">
                    <a:lumMod val="60000"/>
                    <a:lumOff val="4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Corbel" charset="0"/>
                <a:ea typeface="Corbel" charset="0"/>
                <a:cs typeface="Corbel" charset="0"/>
              </a:endParaRPr>
            </a:p>
          </p:txBody>
        </p:sp>
        <p:sp>
          <p:nvSpPr>
            <p:cNvPr id="21" name="Pentagon 20"/>
            <p:cNvSpPr/>
            <p:nvPr/>
          </p:nvSpPr>
          <p:spPr>
            <a:xfrm rot="10800000">
              <a:off x="102034" y="3230918"/>
              <a:ext cx="4835725" cy="865609"/>
            </a:xfrm>
            <a:prstGeom prst="homePlate">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Corbel" charset="0"/>
                <a:ea typeface="Corbel" charset="0"/>
                <a:cs typeface="Corbel" charset="0"/>
              </a:endParaRPr>
            </a:p>
          </p:txBody>
        </p:sp>
      </p:grpSp>
      <p:sp>
        <p:nvSpPr>
          <p:cNvPr id="2" name="Rectangle 1"/>
          <p:cNvSpPr/>
          <p:nvPr/>
        </p:nvSpPr>
        <p:spPr>
          <a:xfrm>
            <a:off x="7891455" y="3960272"/>
            <a:ext cx="3070583" cy="769441"/>
          </a:xfrm>
          <a:prstGeom prst="rect">
            <a:avLst/>
          </a:prstGeom>
        </p:spPr>
        <p:txBody>
          <a:bodyPr wrap="square">
            <a:spAutoFit/>
          </a:bodyPr>
          <a:lstStyle/>
          <a:p>
            <a:pPr marL="0" marR="0" lvl="0" indent="0" algn="l" defTabSz="495285" rtl="0" eaLnBrk="1" fontAlgn="auto" latinLnBrk="0" hangingPunct="1">
              <a:lnSpc>
                <a:spcPct val="100000"/>
              </a:lnSpc>
              <a:spcBef>
                <a:spcPts val="0"/>
              </a:spcBef>
              <a:spcAft>
                <a:spcPts val="650"/>
              </a:spcAft>
              <a:buClrTx/>
              <a:buSzTx/>
              <a:buFontTx/>
              <a:buNone/>
              <a:tabLst/>
              <a:defRPr/>
            </a:pPr>
            <a:r>
              <a:rPr kumimoji="0" lang="en-US" sz="2200" b="1" i="1" u="none" strike="noStrike" kern="1200" cap="none" spc="0" normalizeH="0" baseline="0" noProof="0" dirty="0">
                <a:ln>
                  <a:noFill/>
                </a:ln>
                <a:solidFill>
                  <a:prstClr val="black"/>
                </a:solidFill>
                <a:effectLst/>
                <a:uLnTx/>
                <a:uFillTx/>
                <a:latin typeface="Corbel" charset="0"/>
                <a:ea typeface="Corbel" charset="0"/>
                <a:cs typeface="Corbel" charset="0"/>
              </a:rPr>
              <a:t>And when X,</a:t>
            </a:r>
            <a:br>
              <a:rPr kumimoji="0" lang="en-US" sz="2200" b="1" i="1"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en-US" sz="2200" b="1" i="1" u="none" strike="noStrike" kern="1200" cap="none" spc="0" normalizeH="0" baseline="0" noProof="0" dirty="0">
                <a:ln>
                  <a:noFill/>
                </a:ln>
                <a:solidFill>
                  <a:prstClr val="black"/>
                </a:solidFill>
                <a:effectLst/>
                <a:uLnTx/>
                <a:uFillTx/>
                <a:latin typeface="Corbel" charset="0"/>
                <a:ea typeface="Corbel" charset="0"/>
                <a:cs typeface="Corbel" charset="0"/>
              </a:rPr>
              <a:t>  then what happens?</a:t>
            </a:r>
          </a:p>
        </p:txBody>
      </p:sp>
      <p:sp>
        <p:nvSpPr>
          <p:cNvPr id="10" name="Rectangle 9"/>
          <p:cNvSpPr/>
          <p:nvPr/>
        </p:nvSpPr>
        <p:spPr>
          <a:xfrm>
            <a:off x="4605566" y="2973862"/>
            <a:ext cx="2963705" cy="954000"/>
          </a:xfrm>
          <a:prstGeom prst="rect">
            <a:avLst/>
          </a:prstGeom>
        </p:spPr>
        <p:txBody>
          <a:bodyPr wrap="square" anchor="ctr">
            <a:noAutofit/>
          </a:bodyPr>
          <a:lstStyle/>
          <a:p>
            <a:pPr marL="0" marR="0" lvl="0" indent="0" algn="ctr" defTabSz="495285" rtl="0" eaLnBrk="1" fontAlgn="auto" latinLnBrk="0" hangingPunct="1">
              <a:lnSpc>
                <a:spcPct val="100000"/>
              </a:lnSpc>
              <a:spcBef>
                <a:spcPts val="0"/>
              </a:spcBef>
              <a:spcAft>
                <a:spcPts val="650"/>
              </a:spcAft>
              <a:buClrTx/>
              <a:buSzTx/>
              <a:buFontTx/>
              <a:buNone/>
              <a:tabLst/>
              <a:defRPr/>
            </a:pP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What kind of X?</a:t>
            </a:r>
          </a:p>
        </p:txBody>
      </p:sp>
      <p:sp>
        <p:nvSpPr>
          <p:cNvPr id="11" name="Rectangle 10"/>
          <p:cNvSpPr/>
          <p:nvPr/>
        </p:nvSpPr>
        <p:spPr>
          <a:xfrm>
            <a:off x="4605566" y="4777796"/>
            <a:ext cx="2963705" cy="954158"/>
          </a:xfrm>
          <a:prstGeom prst="rect">
            <a:avLst/>
          </a:prstGeom>
        </p:spPr>
        <p:txBody>
          <a:bodyPr wrap="square" anchor="ctr">
            <a:noAutofit/>
          </a:bodyPr>
          <a:lstStyle/>
          <a:p>
            <a:pPr marL="0" marR="0" lvl="0" indent="0" algn="ctr" defTabSz="495285" rtl="0" eaLnBrk="1" fontAlgn="auto" latinLnBrk="0" hangingPunct="1">
              <a:lnSpc>
                <a:spcPct val="100000"/>
              </a:lnSpc>
              <a:spcBef>
                <a:spcPts val="0"/>
              </a:spcBef>
              <a:spcAft>
                <a:spcPts val="650"/>
              </a:spcAft>
              <a:buClrTx/>
              <a:buSzTx/>
              <a:buFontTx/>
              <a:buNone/>
              <a:tabLst/>
              <a:defRPr/>
            </a:pP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Is there anything</a:t>
            </a:r>
            <a:b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else about X?</a:t>
            </a:r>
          </a:p>
        </p:txBody>
      </p:sp>
      <p:sp>
        <p:nvSpPr>
          <p:cNvPr id="20" name="Rectangle 19"/>
          <p:cNvSpPr/>
          <p:nvPr/>
        </p:nvSpPr>
        <p:spPr>
          <a:xfrm>
            <a:off x="4205002" y="3960272"/>
            <a:ext cx="3764833" cy="769441"/>
          </a:xfrm>
          <a:prstGeom prst="rect">
            <a:avLst/>
          </a:prstGeom>
        </p:spPr>
        <p:txBody>
          <a:bodyPr wrap="square" anchor="ctr">
            <a:spAutoFit/>
          </a:bodyPr>
          <a:lstStyle/>
          <a:p>
            <a:pPr marL="0" marR="0" lvl="0" indent="0" algn="ctr" defTabSz="495285" rtl="0" eaLnBrk="1" fontAlgn="auto" latinLnBrk="0" hangingPunct="1">
              <a:lnSpc>
                <a:spcPct val="100000"/>
              </a:lnSpc>
              <a:spcBef>
                <a:spcPts val="0"/>
              </a:spcBef>
              <a:spcAft>
                <a:spcPts val="650"/>
              </a:spcAft>
              <a:buClrTx/>
              <a:buSzTx/>
              <a:buFontTx/>
              <a:buNone/>
              <a:tabLst/>
              <a:defRPr/>
            </a:pP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What is happening</a:t>
            </a:r>
            <a:b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when X?</a:t>
            </a:r>
          </a:p>
        </p:txBody>
      </p:sp>
      <p:grpSp>
        <p:nvGrpSpPr>
          <p:cNvPr id="6" name="Group 5">
            <a:extLst>
              <a:ext uri="{FF2B5EF4-FFF2-40B4-BE49-F238E27FC236}">
                <a16:creationId xmlns:a16="http://schemas.microsoft.com/office/drawing/2014/main" id="{6EA8AB75-0A9D-F54F-8278-569644124769}"/>
              </a:ext>
            </a:extLst>
          </p:cNvPr>
          <p:cNvGrpSpPr/>
          <p:nvPr/>
        </p:nvGrpSpPr>
        <p:grpSpPr>
          <a:xfrm>
            <a:off x="1391275" y="3490554"/>
            <a:ext cx="3252582" cy="1771683"/>
            <a:chOff x="218935" y="3499222"/>
            <a:chExt cx="3252582" cy="1771683"/>
          </a:xfrm>
        </p:grpSpPr>
        <p:sp>
          <p:nvSpPr>
            <p:cNvPr id="3" name="Rectangle 2"/>
            <p:cNvSpPr/>
            <p:nvPr/>
          </p:nvSpPr>
          <p:spPr>
            <a:xfrm>
              <a:off x="218935" y="3499222"/>
              <a:ext cx="3252582" cy="769441"/>
            </a:xfrm>
            <a:prstGeom prst="rect">
              <a:avLst/>
            </a:prstGeom>
          </p:spPr>
          <p:txBody>
            <a:bodyPr wrap="square" anchor="ctr">
              <a:spAutoFit/>
            </a:bodyPr>
            <a:lstStyle/>
            <a:p>
              <a:pPr marL="0" marR="0" lvl="0" indent="0" algn="ctr" defTabSz="495285" rtl="0" eaLnBrk="1" fontAlgn="auto" latinLnBrk="0" hangingPunct="1">
                <a:lnSpc>
                  <a:spcPct val="100000"/>
                </a:lnSpc>
                <a:spcBef>
                  <a:spcPts val="0"/>
                </a:spcBef>
                <a:spcAft>
                  <a:spcPts val="650"/>
                </a:spcAft>
                <a:buClrTx/>
                <a:buSzTx/>
                <a:buFontTx/>
                <a:buNone/>
                <a:tabLst/>
                <a:defRPr/>
              </a:pP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What happens</a:t>
              </a:r>
              <a:b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  before X?</a:t>
              </a:r>
            </a:p>
          </p:txBody>
        </p:sp>
        <p:sp>
          <p:nvSpPr>
            <p:cNvPr id="27" name="Rectangle 26">
              <a:extLst>
                <a:ext uri="{FF2B5EF4-FFF2-40B4-BE49-F238E27FC236}">
                  <a16:creationId xmlns:a16="http://schemas.microsoft.com/office/drawing/2014/main" id="{E74EAFED-C50B-5243-A81D-C400DF08BDB0}"/>
                </a:ext>
              </a:extLst>
            </p:cNvPr>
            <p:cNvSpPr/>
            <p:nvPr/>
          </p:nvSpPr>
          <p:spPr>
            <a:xfrm>
              <a:off x="218935" y="4316746"/>
              <a:ext cx="3252582" cy="954159"/>
            </a:xfrm>
            <a:prstGeom prst="rect">
              <a:avLst/>
            </a:prstGeom>
          </p:spPr>
          <p:txBody>
            <a:bodyPr wrap="square" anchor="ctr">
              <a:noAutofit/>
            </a:bodyPr>
            <a:lstStyle/>
            <a:p>
              <a:pPr marL="0" marR="0" lvl="0" indent="0" algn="ctr" defTabSz="495285" rtl="0" eaLnBrk="1" fontAlgn="auto" latinLnBrk="0" hangingPunct="1">
                <a:lnSpc>
                  <a:spcPct val="100000"/>
                </a:lnSpc>
                <a:spcBef>
                  <a:spcPts val="0"/>
                </a:spcBef>
                <a:spcAft>
                  <a:spcPts val="650"/>
                </a:spcAft>
                <a:buClrTx/>
                <a:buSzTx/>
                <a:buFontTx/>
                <a:buNone/>
                <a:tabLst/>
                <a:defRPr/>
              </a:pP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Where does X</a:t>
              </a:r>
              <a:b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en-US" sz="2200" b="0" i="1" u="none" strike="noStrike" kern="1200" cap="none" spc="0" normalizeH="0" baseline="0" noProof="0" dirty="0">
                  <a:ln>
                    <a:noFill/>
                  </a:ln>
                  <a:solidFill>
                    <a:prstClr val="black"/>
                  </a:solidFill>
                  <a:effectLst/>
                  <a:uLnTx/>
                  <a:uFillTx/>
                  <a:latin typeface="Corbel" charset="0"/>
                  <a:ea typeface="Corbel" charset="0"/>
                  <a:cs typeface="Corbel" charset="0"/>
                </a:rPr>
                <a:t>   come from?</a:t>
              </a:r>
            </a:p>
          </p:txBody>
        </p:sp>
      </p:grpSp>
      <p:sp>
        <p:nvSpPr>
          <p:cNvPr id="35" name="Right Arrow 34"/>
          <p:cNvSpPr/>
          <p:nvPr/>
        </p:nvSpPr>
        <p:spPr>
          <a:xfrm rot="16200000" flipH="1">
            <a:off x="5909258" y="1345047"/>
            <a:ext cx="356316" cy="420452"/>
          </a:xfrm>
          <a:prstGeom prst="rightArrow">
            <a:avLst>
              <a:gd name="adj1" fmla="val 56853"/>
              <a:gd name="adj2" fmla="val 49746"/>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95285"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a:ln>
                <a:noFill/>
              </a:ln>
              <a:solidFill>
                <a:prstClr val="white"/>
              </a:solidFill>
              <a:effectLst/>
              <a:uLnTx/>
              <a:uFillTx/>
              <a:latin typeface="Corbel" charset="0"/>
              <a:ea typeface="Corbel" charset="0"/>
              <a:cs typeface="Corbel" charset="0"/>
            </a:endParaRPr>
          </a:p>
        </p:txBody>
      </p:sp>
      <p:sp>
        <p:nvSpPr>
          <p:cNvPr id="40" name="Rectangle 39"/>
          <p:cNvSpPr/>
          <p:nvPr/>
        </p:nvSpPr>
        <p:spPr>
          <a:xfrm>
            <a:off x="1304105" y="133060"/>
            <a:ext cx="3017524" cy="1415772"/>
          </a:xfrm>
          <a:prstGeom prst="rect">
            <a:avLst/>
          </a:prstGeom>
        </p:spPr>
        <p:txBody>
          <a:bodyPr wrap="square">
            <a:spAutoFit/>
          </a:bodyPr>
          <a:lstStyle/>
          <a:p>
            <a:pPr marL="0" marR="0" lvl="0" indent="0" algn="l" defTabSz="495285" rtl="0" eaLnBrk="1" fontAlgn="auto" latinLnBrk="0" hangingPunct="1">
              <a:lnSpc>
                <a:spcPct val="100000"/>
              </a:lnSpc>
              <a:spcBef>
                <a:spcPts val="0"/>
              </a:spcBef>
              <a:spcAft>
                <a:spcPts val="650"/>
              </a:spcAft>
              <a:buClrTx/>
              <a:buSzTx/>
              <a:buFontTx/>
              <a:buNone/>
              <a:tabLst/>
              <a:defRPr/>
            </a:pPr>
            <a:r>
              <a:rPr kumimoji="0" lang="en-US" sz="3000" b="1" i="0" u="none" strike="noStrike" kern="1200" cap="none" spc="0" normalizeH="0" baseline="0" noProof="0" dirty="0">
                <a:ln>
                  <a:noFill/>
                </a:ln>
                <a:solidFill>
                  <a:prstClr val="black"/>
                </a:solidFill>
                <a:effectLst/>
                <a:uLnTx/>
                <a:uFillTx/>
                <a:latin typeface="Corbel" charset="0"/>
                <a:ea typeface="Corbel" charset="0"/>
                <a:cs typeface="Corbel" charset="0"/>
              </a:rPr>
              <a:t>15-minute FOTO</a:t>
            </a:r>
            <a:br>
              <a:rPr kumimoji="0" lang="en-US" sz="2000" b="0" i="0"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en-US" sz="1400" b="0" i="0" u="none" strike="noStrike" kern="1200" cap="none" spc="0" normalizeH="0" baseline="0" noProof="0" dirty="0">
                <a:ln>
                  <a:noFill/>
                </a:ln>
                <a:solidFill>
                  <a:prstClr val="black"/>
                </a:solidFill>
                <a:effectLst/>
                <a:uLnTx/>
                <a:uFillTx/>
                <a:latin typeface="Corbel" charset="0"/>
                <a:ea typeface="Corbel" charset="0"/>
                <a:cs typeface="Corbel" charset="0"/>
              </a:rPr>
              <a:t>From Obstacles To Outcomes –</a:t>
            </a:r>
            <a:br>
              <a:rPr kumimoji="0" lang="en-US" sz="1400" b="0" i="0"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en-US" sz="1400" b="0" i="0" u="none" strike="noStrike" kern="1200" cap="none" spc="0" normalizeH="0" baseline="0" noProof="0" dirty="0">
                <a:ln>
                  <a:noFill/>
                </a:ln>
                <a:solidFill>
                  <a:prstClr val="black"/>
                </a:solidFill>
                <a:effectLst/>
                <a:uLnTx/>
                <a:uFillTx/>
                <a:latin typeface="Corbel" charset="0"/>
                <a:ea typeface="Corbel" charset="0"/>
                <a:cs typeface="Corbel" charset="0"/>
              </a:rPr>
              <a:t>as many as you can generate in 15 minutes, using only </a:t>
            </a:r>
            <a:r>
              <a:rPr kumimoji="0" lang="en-US" sz="1400" b="0" i="1" u="none" strike="noStrike" kern="1200" cap="none" spc="0" normalizeH="0" baseline="0" noProof="0" dirty="0">
                <a:ln>
                  <a:noFill/>
                </a:ln>
                <a:solidFill>
                  <a:prstClr val="black"/>
                </a:solidFill>
                <a:effectLst/>
                <a:uLnTx/>
                <a:uFillTx/>
                <a:latin typeface="Corbel" charset="0"/>
                <a:ea typeface="Corbel" charset="0"/>
                <a:cs typeface="Corbel" charset="0"/>
              </a:rPr>
              <a:t>clean questions</a:t>
            </a:r>
            <a:br>
              <a:rPr kumimoji="0" lang="en-US" sz="1400" b="0" i="0"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en-US" sz="1400" b="0" i="0" u="none" strike="noStrike" kern="1200" cap="none" spc="0" normalizeH="0" baseline="0" noProof="0" dirty="0">
                <a:ln>
                  <a:noFill/>
                </a:ln>
                <a:solidFill>
                  <a:prstClr val="black"/>
                </a:solidFill>
                <a:effectLst/>
                <a:uLnTx/>
                <a:uFillTx/>
                <a:latin typeface="Corbel" charset="0"/>
                <a:ea typeface="Corbel" charset="0"/>
                <a:cs typeface="Corbel" charset="0"/>
              </a:rPr>
              <a:t>and (for the X’s) the client’s own words</a:t>
            </a:r>
          </a:p>
        </p:txBody>
      </p:sp>
      <p:pic>
        <p:nvPicPr>
          <p:cNvPr id="28" name="Picture 27">
            <a:extLst>
              <a:ext uri="{FF2B5EF4-FFF2-40B4-BE49-F238E27FC236}">
                <a16:creationId xmlns:a16="http://schemas.microsoft.com/office/drawing/2014/main" id="{1E219032-0B8B-014F-813E-7B36B548A015}"/>
              </a:ext>
            </a:extLst>
          </p:cNvPr>
          <p:cNvPicPr>
            <a:picLocks noChangeAspect="1"/>
          </p:cNvPicPr>
          <p:nvPr/>
        </p:nvPicPr>
        <p:blipFill>
          <a:blip r:embed="rId3"/>
          <a:stretch>
            <a:fillRect/>
          </a:stretch>
        </p:blipFill>
        <p:spPr>
          <a:xfrm>
            <a:off x="1304104" y="6464075"/>
            <a:ext cx="890056" cy="311409"/>
          </a:xfrm>
          <a:prstGeom prst="rect">
            <a:avLst/>
          </a:prstGeom>
        </p:spPr>
      </p:pic>
      <p:sp>
        <p:nvSpPr>
          <p:cNvPr id="29" name="TextBox 28">
            <a:extLst>
              <a:ext uri="{FF2B5EF4-FFF2-40B4-BE49-F238E27FC236}">
                <a16:creationId xmlns:a16="http://schemas.microsoft.com/office/drawing/2014/main" id="{D4283F86-1D2F-A446-8689-7CF5FE75E1E5}"/>
              </a:ext>
            </a:extLst>
          </p:cNvPr>
          <p:cNvSpPr txBox="1"/>
          <p:nvPr/>
        </p:nvSpPr>
        <p:spPr>
          <a:xfrm>
            <a:off x="2212234" y="6455365"/>
            <a:ext cx="2318407" cy="338554"/>
          </a:xfrm>
          <a:prstGeom prst="rect">
            <a:avLst/>
          </a:prstGeom>
          <a:noFill/>
        </p:spPr>
        <p:txBody>
          <a:bodyPr wrap="square" lIns="54000" r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orbel" charset="0"/>
                <a:ea typeface="Corbel" charset="0"/>
                <a:cs typeface="Corbel" charset="0"/>
              </a:rPr>
              <a:t>Copyright </a:t>
            </a:r>
            <a:r>
              <a:rPr kumimoji="0" lang="de-DE" sz="800" b="0" i="0" u="none" strike="noStrike" kern="1200" cap="none" spc="0" normalizeH="0" baseline="0" noProof="0" dirty="0">
                <a:ln>
                  <a:noFill/>
                </a:ln>
                <a:solidFill>
                  <a:prstClr val="black"/>
                </a:solidFill>
                <a:effectLst/>
                <a:uLnTx/>
                <a:uFillTx/>
                <a:latin typeface="Corbel" charset="0"/>
                <a:ea typeface="Corbel" charset="0"/>
                <a:cs typeface="Corbel" charset="0"/>
              </a:rPr>
              <a:t>© 2017-2019 Agendashift™</a:t>
            </a:r>
            <a:br>
              <a:rPr kumimoji="0" lang="de-DE" sz="800" b="0" i="0" u="none" strike="noStrike" kern="1200" cap="none" spc="0" normalizeH="0" baseline="0" noProof="0" dirty="0">
                <a:ln>
                  <a:noFill/>
                </a:ln>
                <a:solidFill>
                  <a:prstClr val="black"/>
                </a:solidFill>
                <a:effectLst/>
                <a:uLnTx/>
                <a:uFillTx/>
                <a:latin typeface="Corbel" charset="0"/>
                <a:ea typeface="Corbel" charset="0"/>
                <a:cs typeface="Corbel" charset="0"/>
              </a:rPr>
            </a:br>
            <a:r>
              <a:rPr kumimoji="0" lang="de-DE" sz="800" b="0" i="0" u="none" strike="noStrike" kern="1200" cap="none" spc="0" normalizeH="0" baseline="0" noProof="0" dirty="0">
                <a:ln>
                  <a:noFill/>
                </a:ln>
                <a:solidFill>
                  <a:prstClr val="black"/>
                </a:solidFill>
                <a:effectLst/>
                <a:uLnTx/>
                <a:uFillTx/>
                <a:latin typeface="Corbel" charset="0"/>
                <a:ea typeface="Corbel" charset="0"/>
                <a:cs typeface="Corbel" charset="0"/>
              </a:rPr>
              <a:t>Agendashift </a:t>
            </a:r>
            <a:r>
              <a:rPr kumimoji="0" lang="de-DE" sz="800" b="0" i="0" u="none" strike="noStrike" kern="1200" cap="none" spc="0" normalizeH="0" baseline="0" noProof="0" dirty="0" err="1">
                <a:ln>
                  <a:noFill/>
                </a:ln>
                <a:solidFill>
                  <a:prstClr val="black"/>
                </a:solidFill>
                <a:effectLst/>
                <a:uLnTx/>
                <a:uFillTx/>
                <a:latin typeface="Corbel" charset="0"/>
                <a:ea typeface="Corbel" charset="0"/>
                <a:cs typeface="Corbel" charset="0"/>
              </a:rPr>
              <a:t>is</a:t>
            </a:r>
            <a:r>
              <a:rPr kumimoji="0" lang="de-DE" sz="800" b="0" i="0" u="none" strike="noStrike" kern="1200" cap="none" spc="0" normalizeH="0" baseline="0" noProof="0" dirty="0">
                <a:ln>
                  <a:noFill/>
                </a:ln>
                <a:solidFill>
                  <a:prstClr val="black"/>
                </a:solidFill>
                <a:effectLst/>
                <a:uLnTx/>
                <a:uFillTx/>
                <a:latin typeface="Corbel" charset="0"/>
                <a:ea typeface="Corbel" charset="0"/>
                <a:cs typeface="Corbel" charset="0"/>
              </a:rPr>
              <a:t> a </a:t>
            </a:r>
            <a:r>
              <a:rPr kumimoji="0" lang="de-DE" sz="800" b="0" i="0" u="none" strike="noStrike" kern="1200" cap="none" spc="0" normalizeH="0" baseline="0" noProof="0" dirty="0" err="1">
                <a:ln>
                  <a:noFill/>
                </a:ln>
                <a:solidFill>
                  <a:prstClr val="black"/>
                </a:solidFill>
                <a:effectLst/>
                <a:uLnTx/>
                <a:uFillTx/>
                <a:latin typeface="Corbel" charset="0"/>
                <a:ea typeface="Corbel" charset="0"/>
                <a:cs typeface="Corbel" charset="0"/>
              </a:rPr>
              <a:t>trading</a:t>
            </a:r>
            <a:r>
              <a:rPr kumimoji="0" lang="de-DE" sz="800" b="0" i="0" u="none" strike="noStrike" kern="1200" cap="none" spc="0" normalizeH="0" baseline="0" noProof="0" dirty="0">
                <a:ln>
                  <a:noFill/>
                </a:ln>
                <a:solidFill>
                  <a:prstClr val="black"/>
                </a:solidFill>
                <a:effectLst/>
                <a:uLnTx/>
                <a:uFillTx/>
                <a:latin typeface="Corbel" charset="0"/>
                <a:ea typeface="Corbel" charset="0"/>
                <a:cs typeface="Corbel" charset="0"/>
              </a:rPr>
              <a:t> </a:t>
            </a:r>
            <a:r>
              <a:rPr kumimoji="0" lang="de-DE" sz="800" b="0" i="0" u="none" strike="noStrike" kern="1200" cap="none" spc="0" normalizeH="0" baseline="0" noProof="0" dirty="0" err="1">
                <a:ln>
                  <a:noFill/>
                </a:ln>
                <a:solidFill>
                  <a:prstClr val="black"/>
                </a:solidFill>
                <a:effectLst/>
                <a:uLnTx/>
                <a:uFillTx/>
                <a:latin typeface="Corbel" charset="0"/>
                <a:ea typeface="Corbel" charset="0"/>
                <a:cs typeface="Corbel" charset="0"/>
              </a:rPr>
              <a:t>name</a:t>
            </a:r>
            <a:r>
              <a:rPr kumimoji="0" lang="de-DE" sz="800" b="0" i="0" u="none" strike="noStrike" kern="1200" cap="none" spc="0" normalizeH="0" baseline="0" noProof="0" dirty="0">
                <a:ln>
                  <a:noFill/>
                </a:ln>
                <a:solidFill>
                  <a:prstClr val="black"/>
                </a:solidFill>
                <a:effectLst/>
                <a:uLnTx/>
                <a:uFillTx/>
                <a:latin typeface="Corbel" charset="0"/>
                <a:ea typeface="Corbel" charset="0"/>
                <a:cs typeface="Corbel" charset="0"/>
              </a:rPr>
              <a:t> </a:t>
            </a:r>
            <a:r>
              <a:rPr kumimoji="0" lang="de-DE" sz="800" b="0" i="0" u="none" strike="noStrike" kern="1200" cap="none" spc="0" normalizeH="0" baseline="0" noProof="0" dirty="0" err="1">
                <a:ln>
                  <a:noFill/>
                </a:ln>
                <a:solidFill>
                  <a:prstClr val="black"/>
                </a:solidFill>
                <a:effectLst/>
                <a:uLnTx/>
                <a:uFillTx/>
                <a:latin typeface="Corbel" charset="0"/>
                <a:ea typeface="Corbel" charset="0"/>
                <a:cs typeface="Corbel" charset="0"/>
              </a:rPr>
              <a:t>of</a:t>
            </a:r>
            <a:r>
              <a:rPr kumimoji="0" lang="de-DE" sz="800" b="0" i="0" u="none" strike="noStrike" kern="1200" cap="none" spc="0" normalizeH="0" baseline="0" noProof="0" dirty="0">
                <a:ln>
                  <a:noFill/>
                </a:ln>
                <a:solidFill>
                  <a:prstClr val="black"/>
                </a:solidFill>
                <a:effectLst/>
                <a:uLnTx/>
                <a:uFillTx/>
                <a:latin typeface="Corbel" charset="0"/>
                <a:ea typeface="Corbel" charset="0"/>
                <a:cs typeface="Corbel" charset="0"/>
              </a:rPr>
              <a:t> Positive </a:t>
            </a:r>
            <a:r>
              <a:rPr kumimoji="0" lang="de-DE" sz="800" b="0" i="0" u="none" strike="noStrike" kern="1200" cap="none" spc="0" normalizeH="0" baseline="0" noProof="0" dirty="0" err="1">
                <a:ln>
                  <a:noFill/>
                </a:ln>
                <a:solidFill>
                  <a:prstClr val="black"/>
                </a:solidFill>
                <a:effectLst/>
                <a:uLnTx/>
                <a:uFillTx/>
                <a:latin typeface="Corbel" charset="0"/>
                <a:ea typeface="Corbel" charset="0"/>
                <a:cs typeface="Corbel" charset="0"/>
              </a:rPr>
              <a:t>Incline</a:t>
            </a:r>
            <a:r>
              <a:rPr kumimoji="0" lang="de-DE" sz="800" b="0" i="0" u="none" strike="noStrike" kern="1200" cap="none" spc="0" normalizeH="0" baseline="0" noProof="0" dirty="0">
                <a:ln>
                  <a:noFill/>
                </a:ln>
                <a:solidFill>
                  <a:prstClr val="black"/>
                </a:solidFill>
                <a:effectLst/>
                <a:uLnTx/>
                <a:uFillTx/>
                <a:latin typeface="Corbel" charset="0"/>
                <a:ea typeface="Corbel" charset="0"/>
                <a:cs typeface="Corbel" charset="0"/>
              </a:rPr>
              <a:t> Ltd</a:t>
            </a:r>
            <a:endParaRPr kumimoji="0" lang="en-US" sz="800" b="0" i="0" u="none" strike="noStrike" kern="1200" cap="none" spc="0" normalizeH="0" baseline="0" noProof="0" dirty="0">
              <a:ln>
                <a:noFill/>
              </a:ln>
              <a:solidFill>
                <a:prstClr val="black"/>
              </a:solidFill>
              <a:effectLst/>
              <a:uLnTx/>
              <a:uFillTx/>
              <a:latin typeface="Corbel" charset="0"/>
              <a:ea typeface="Corbel" charset="0"/>
              <a:cs typeface="Corbel" charset="0"/>
            </a:endParaRPr>
          </a:p>
        </p:txBody>
      </p:sp>
      <p:pic>
        <p:nvPicPr>
          <p:cNvPr id="30" name="Picture 29" descr="logo.png">
            <a:extLst>
              <a:ext uri="{FF2B5EF4-FFF2-40B4-BE49-F238E27FC236}">
                <a16:creationId xmlns:a16="http://schemas.microsoft.com/office/drawing/2014/main" id="{42C0F4C2-D7FD-BD49-8C1C-212B767E61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8258" y="6406571"/>
            <a:ext cx="467901" cy="420361"/>
          </a:xfrm>
          <a:prstGeom prst="rect">
            <a:avLst/>
          </a:prstGeom>
        </p:spPr>
      </p:pic>
      <p:sp>
        <p:nvSpPr>
          <p:cNvPr id="32" name="Rectangle 31">
            <a:extLst>
              <a:ext uri="{FF2B5EF4-FFF2-40B4-BE49-F238E27FC236}">
                <a16:creationId xmlns:a16="http://schemas.microsoft.com/office/drawing/2014/main" id="{36F7E088-2202-5A48-B6AE-3C7F729DFDCE}"/>
              </a:ext>
            </a:extLst>
          </p:cNvPr>
          <p:cNvSpPr/>
          <p:nvPr/>
        </p:nvSpPr>
        <p:spPr>
          <a:xfrm>
            <a:off x="7663904" y="6464075"/>
            <a:ext cx="2590774" cy="325795"/>
          </a:xfrm>
          <a:prstGeom prst="rect">
            <a:avLst/>
          </a:prstGeom>
        </p:spPr>
        <p:txBody>
          <a:bodyPr wrap="none">
            <a:spAutoFit/>
          </a:bodyPr>
          <a:lstStyle/>
          <a:p>
            <a:pPr marL="0" marR="0" lvl="0" indent="0" algn="ctr" defTabSz="495285" rtl="0" eaLnBrk="1" fontAlgn="auto" latinLnBrk="0" hangingPunct="1">
              <a:lnSpc>
                <a:spcPct val="100000"/>
              </a:lnSpc>
              <a:spcBef>
                <a:spcPts val="0"/>
              </a:spcBef>
              <a:spcAft>
                <a:spcPts val="0"/>
              </a:spcAft>
              <a:buClrTx/>
              <a:buSzTx/>
              <a:buFontTx/>
              <a:buNone/>
              <a:tabLst/>
              <a:defRPr/>
            </a:pPr>
            <a:r>
              <a:rPr kumimoji="0" lang="en-US" sz="1517" b="0" i="0" u="none" strike="noStrike" kern="1200" cap="none" spc="0" normalizeH="0" baseline="0" noProof="0" dirty="0">
                <a:ln>
                  <a:noFill/>
                </a:ln>
                <a:solidFill>
                  <a:prstClr val="black"/>
                </a:solidFill>
                <a:effectLst/>
                <a:uLnTx/>
                <a:uFillTx/>
                <a:latin typeface="Corbel" charset="0"/>
                <a:ea typeface="Corbel" charset="0"/>
                <a:cs typeface="Corbel" charset="0"/>
              </a:rPr>
              <a:t>#</a:t>
            </a:r>
            <a:r>
              <a:rPr kumimoji="0" lang="en-US" sz="1517" b="0" i="0" u="none" strike="noStrike" kern="1200" cap="none" spc="0" normalizeH="0" baseline="0" noProof="0" dirty="0" err="1">
                <a:ln>
                  <a:noFill/>
                </a:ln>
                <a:solidFill>
                  <a:prstClr val="black"/>
                </a:solidFill>
                <a:effectLst/>
                <a:uLnTx/>
                <a:uFillTx/>
                <a:latin typeface="Corbel" charset="0"/>
                <a:ea typeface="Corbel" charset="0"/>
                <a:cs typeface="Corbel" charset="0"/>
              </a:rPr>
              <a:t>agendashift</a:t>
            </a:r>
            <a:r>
              <a:rPr kumimoji="0" lang="en-US" sz="1517" b="0" i="0" u="none" strike="noStrike" kern="1200" cap="none" spc="0" normalizeH="0" baseline="0" noProof="0" dirty="0">
                <a:ln>
                  <a:noFill/>
                </a:ln>
                <a:solidFill>
                  <a:prstClr val="black"/>
                </a:solidFill>
                <a:effectLst/>
                <a:uLnTx/>
                <a:uFillTx/>
                <a:latin typeface="Corbel" charset="0"/>
                <a:ea typeface="Corbel" charset="0"/>
                <a:cs typeface="Corbel" charset="0"/>
              </a:rPr>
              <a:t> #</a:t>
            </a:r>
            <a:r>
              <a:rPr kumimoji="0" lang="en-US" sz="1517" b="0" i="0" u="none" strike="noStrike" kern="1200" cap="none" spc="0" normalizeH="0" baseline="0" noProof="0" dirty="0" err="1">
                <a:ln>
                  <a:noFill/>
                </a:ln>
                <a:solidFill>
                  <a:prstClr val="black"/>
                </a:solidFill>
                <a:effectLst/>
                <a:uLnTx/>
                <a:uFillTx/>
                <a:latin typeface="Corbel" charset="0"/>
                <a:ea typeface="Corbel" charset="0"/>
                <a:cs typeface="Corbel" charset="0"/>
              </a:rPr>
              <a:t>cleanlanguage</a:t>
            </a:r>
            <a:endParaRPr kumimoji="0" lang="en-US" sz="1517" b="0" i="0" u="none" strike="noStrike" kern="1200" cap="none" spc="0" normalizeH="0" baseline="0" noProof="0" dirty="0">
              <a:ln>
                <a:noFill/>
              </a:ln>
              <a:solidFill>
                <a:prstClr val="black"/>
              </a:solidFill>
              <a:effectLst/>
              <a:uLnTx/>
              <a:uFillTx/>
              <a:latin typeface="Corbel" charset="0"/>
              <a:ea typeface="Corbel" charset="0"/>
              <a:cs typeface="Corbel" charset="0"/>
            </a:endParaRPr>
          </a:p>
        </p:txBody>
      </p:sp>
      <p:cxnSp>
        <p:nvCxnSpPr>
          <p:cNvPr id="9" name="Straight Connector 8">
            <a:extLst>
              <a:ext uri="{FF2B5EF4-FFF2-40B4-BE49-F238E27FC236}">
                <a16:creationId xmlns:a16="http://schemas.microsoft.com/office/drawing/2014/main" id="{7A306BAE-3ADF-AA40-800F-C95C52D680BA}"/>
              </a:ext>
            </a:extLst>
          </p:cNvPr>
          <p:cNvCxnSpPr>
            <a:cxnSpLocks/>
          </p:cNvCxnSpPr>
          <p:nvPr/>
        </p:nvCxnSpPr>
        <p:spPr>
          <a:xfrm>
            <a:off x="6297643" y="2754807"/>
            <a:ext cx="1634777" cy="0"/>
          </a:xfrm>
          <a:prstGeom prst="line">
            <a:avLst/>
          </a:prstGeom>
          <a:ln>
            <a:solidFill>
              <a:schemeClr val="accent1">
                <a:lumMod val="60000"/>
                <a:lumOff val="4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9C729C0B-22B1-F546-9E7D-39FCE3CCC8DD}"/>
              </a:ext>
            </a:extLst>
          </p:cNvPr>
          <p:cNvCxnSpPr>
            <a:cxnSpLocks/>
          </p:cNvCxnSpPr>
          <p:nvPr/>
        </p:nvCxnSpPr>
        <p:spPr>
          <a:xfrm>
            <a:off x="1255345" y="2754807"/>
            <a:ext cx="4621844" cy="0"/>
          </a:xfrm>
          <a:prstGeom prst="line">
            <a:avLst/>
          </a:prstGeom>
          <a:ln>
            <a:solidFill>
              <a:schemeClr val="accent1">
                <a:lumMod val="60000"/>
                <a:lumOff val="4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7" name="Right Arrow 36">
            <a:extLst>
              <a:ext uri="{FF2B5EF4-FFF2-40B4-BE49-F238E27FC236}">
                <a16:creationId xmlns:a16="http://schemas.microsoft.com/office/drawing/2014/main" id="{17DEFEE9-DA95-8443-AD1E-5D17586A19AE}"/>
              </a:ext>
            </a:extLst>
          </p:cNvPr>
          <p:cNvSpPr/>
          <p:nvPr/>
        </p:nvSpPr>
        <p:spPr>
          <a:xfrm rot="16200000" flipH="1">
            <a:off x="5884871" y="2583123"/>
            <a:ext cx="405091" cy="420452"/>
          </a:xfrm>
          <a:prstGeom prst="rightArrow">
            <a:avLst>
              <a:gd name="adj1" fmla="val 56853"/>
              <a:gd name="adj2" fmla="val 49746"/>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95285"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a:ln>
                <a:noFill/>
              </a:ln>
              <a:solidFill>
                <a:prstClr val="white"/>
              </a:solidFill>
              <a:effectLst/>
              <a:uLnTx/>
              <a:uFillTx/>
              <a:latin typeface="Corbel" charset="0"/>
              <a:ea typeface="Corbel" charset="0"/>
              <a:cs typeface="Corbel" charset="0"/>
            </a:endParaRPr>
          </a:p>
        </p:txBody>
      </p:sp>
      <p:sp>
        <p:nvSpPr>
          <p:cNvPr id="17" name="TextBox 16">
            <a:extLst>
              <a:ext uri="{FF2B5EF4-FFF2-40B4-BE49-F238E27FC236}">
                <a16:creationId xmlns:a16="http://schemas.microsoft.com/office/drawing/2014/main" id="{2C43E9BD-2839-DD4E-B73D-FED5AD750E06}"/>
              </a:ext>
            </a:extLst>
          </p:cNvPr>
          <p:cNvSpPr txBox="1"/>
          <p:nvPr/>
        </p:nvSpPr>
        <p:spPr>
          <a:xfrm>
            <a:off x="9061378" y="2767355"/>
            <a:ext cx="11769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mn-ea"/>
                <a:cs typeface="+mn-cs"/>
              </a:rPr>
              <a:t>Outcomes</a:t>
            </a:r>
          </a:p>
        </p:txBody>
      </p:sp>
      <p:sp>
        <p:nvSpPr>
          <p:cNvPr id="38" name="TextBox 37">
            <a:extLst>
              <a:ext uri="{FF2B5EF4-FFF2-40B4-BE49-F238E27FC236}">
                <a16:creationId xmlns:a16="http://schemas.microsoft.com/office/drawing/2014/main" id="{2AD986D1-97F5-E449-811A-49AC5673D6A9}"/>
              </a:ext>
            </a:extLst>
          </p:cNvPr>
          <p:cNvSpPr txBox="1"/>
          <p:nvPr/>
        </p:nvSpPr>
        <p:spPr>
          <a:xfrm>
            <a:off x="9087026" y="2362797"/>
            <a:ext cx="112562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mn-ea"/>
                <a:cs typeface="+mn-cs"/>
              </a:rPr>
              <a:t>Obstacles</a:t>
            </a:r>
          </a:p>
        </p:txBody>
      </p:sp>
      <p:cxnSp>
        <p:nvCxnSpPr>
          <p:cNvPr id="39" name="Straight Connector 38">
            <a:extLst>
              <a:ext uri="{FF2B5EF4-FFF2-40B4-BE49-F238E27FC236}">
                <a16:creationId xmlns:a16="http://schemas.microsoft.com/office/drawing/2014/main" id="{6F736CF0-2A03-ED40-A742-CE630999B9E6}"/>
              </a:ext>
            </a:extLst>
          </p:cNvPr>
          <p:cNvCxnSpPr>
            <a:cxnSpLocks/>
          </p:cNvCxnSpPr>
          <p:nvPr/>
        </p:nvCxnSpPr>
        <p:spPr>
          <a:xfrm>
            <a:off x="8307731" y="2754807"/>
            <a:ext cx="2603759" cy="0"/>
          </a:xfrm>
          <a:prstGeom prst="line">
            <a:avLst/>
          </a:prstGeom>
          <a:ln>
            <a:solidFill>
              <a:schemeClr val="accent1">
                <a:lumMod val="60000"/>
                <a:lumOff val="4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56" name="Freeform: Shape 55">
            <a:extLst>
              <a:ext uri="{FF2B5EF4-FFF2-40B4-BE49-F238E27FC236}">
                <a16:creationId xmlns:a16="http://schemas.microsoft.com/office/drawing/2014/main" id="{9E0E7B58-6728-4761-B701-2BEE3D441172}"/>
              </a:ext>
            </a:extLst>
          </p:cNvPr>
          <p:cNvSpPr/>
          <p:nvPr/>
        </p:nvSpPr>
        <p:spPr>
          <a:xfrm>
            <a:off x="7568080" y="2973629"/>
            <a:ext cx="363153" cy="494463"/>
          </a:xfrm>
          <a:custGeom>
            <a:avLst/>
            <a:gdLst>
              <a:gd name="connsiteX0" fmla="*/ 1517 w 915917"/>
              <a:gd name="connsiteY0" fmla="*/ 0 h 914400"/>
              <a:gd name="connsiteX1" fmla="*/ 458717 w 915917"/>
              <a:gd name="connsiteY1" fmla="*/ 457200 h 914400"/>
              <a:gd name="connsiteX2" fmla="*/ 915917 w 915917"/>
              <a:gd name="connsiteY2" fmla="*/ 914400 h 914400"/>
              <a:gd name="connsiteX3" fmla="*/ 914400 w 915917"/>
              <a:gd name="connsiteY3" fmla="*/ 914400 h 914400"/>
              <a:gd name="connsiteX4" fmla="*/ 519002 w 915917"/>
              <a:gd name="connsiteY4" fmla="*/ 914400 h 914400"/>
              <a:gd name="connsiteX5" fmla="*/ 1517 w 915917"/>
              <a:gd name="connsiteY5" fmla="*/ 914400 h 914400"/>
              <a:gd name="connsiteX6" fmla="*/ 0 w 915917"/>
              <a:gd name="connsiteY6" fmla="*/ 914247 h 914400"/>
              <a:gd name="connsiteX7" fmla="*/ 1517 w 915917"/>
              <a:gd name="connsiteY7" fmla="*/ 914247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5917" h="914400">
                <a:moveTo>
                  <a:pt x="1517" y="0"/>
                </a:moveTo>
                <a:cubicBezTo>
                  <a:pt x="254022" y="0"/>
                  <a:pt x="458717" y="204695"/>
                  <a:pt x="458717" y="457200"/>
                </a:cubicBezTo>
                <a:cubicBezTo>
                  <a:pt x="458717" y="709705"/>
                  <a:pt x="663412" y="914400"/>
                  <a:pt x="915917" y="914400"/>
                </a:cubicBezTo>
                <a:lnTo>
                  <a:pt x="914400" y="914400"/>
                </a:lnTo>
                <a:lnTo>
                  <a:pt x="519002" y="914400"/>
                </a:lnTo>
                <a:lnTo>
                  <a:pt x="1517" y="914400"/>
                </a:lnTo>
                <a:lnTo>
                  <a:pt x="0" y="914247"/>
                </a:lnTo>
                <a:lnTo>
                  <a:pt x="1517" y="914247"/>
                </a:lnTo>
                <a:close/>
              </a:path>
            </a:pathLst>
          </a:custGeom>
          <a:solidFill>
            <a:srgbClr val="DCE6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lear Sans" charset="0"/>
              <a:ea typeface="Clear Sans" charset="0"/>
              <a:cs typeface="Clear Sans" charset="0"/>
            </a:endParaRPr>
          </a:p>
        </p:txBody>
      </p:sp>
      <p:sp>
        <p:nvSpPr>
          <p:cNvPr id="57" name="Freeform: Shape 56">
            <a:extLst>
              <a:ext uri="{FF2B5EF4-FFF2-40B4-BE49-F238E27FC236}">
                <a16:creationId xmlns:a16="http://schemas.microsoft.com/office/drawing/2014/main" id="{9A6C9D82-E72B-49D1-A55D-3A406F1DA3DE}"/>
              </a:ext>
            </a:extLst>
          </p:cNvPr>
          <p:cNvSpPr/>
          <p:nvPr/>
        </p:nvSpPr>
        <p:spPr>
          <a:xfrm flipH="1">
            <a:off x="4246297" y="2974182"/>
            <a:ext cx="363153" cy="493911"/>
          </a:xfrm>
          <a:custGeom>
            <a:avLst/>
            <a:gdLst>
              <a:gd name="connsiteX0" fmla="*/ 1517 w 915917"/>
              <a:gd name="connsiteY0" fmla="*/ 0 h 914400"/>
              <a:gd name="connsiteX1" fmla="*/ 458717 w 915917"/>
              <a:gd name="connsiteY1" fmla="*/ 457200 h 914400"/>
              <a:gd name="connsiteX2" fmla="*/ 915917 w 915917"/>
              <a:gd name="connsiteY2" fmla="*/ 914400 h 914400"/>
              <a:gd name="connsiteX3" fmla="*/ 914400 w 915917"/>
              <a:gd name="connsiteY3" fmla="*/ 914400 h 914400"/>
              <a:gd name="connsiteX4" fmla="*/ 519002 w 915917"/>
              <a:gd name="connsiteY4" fmla="*/ 914400 h 914400"/>
              <a:gd name="connsiteX5" fmla="*/ 1517 w 915917"/>
              <a:gd name="connsiteY5" fmla="*/ 914400 h 914400"/>
              <a:gd name="connsiteX6" fmla="*/ 0 w 915917"/>
              <a:gd name="connsiteY6" fmla="*/ 914247 h 914400"/>
              <a:gd name="connsiteX7" fmla="*/ 1517 w 915917"/>
              <a:gd name="connsiteY7" fmla="*/ 914247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5917" h="914400">
                <a:moveTo>
                  <a:pt x="1517" y="0"/>
                </a:moveTo>
                <a:cubicBezTo>
                  <a:pt x="254022" y="0"/>
                  <a:pt x="458717" y="204695"/>
                  <a:pt x="458717" y="457200"/>
                </a:cubicBezTo>
                <a:cubicBezTo>
                  <a:pt x="458717" y="709705"/>
                  <a:pt x="663412" y="914400"/>
                  <a:pt x="915917" y="914400"/>
                </a:cubicBezTo>
                <a:lnTo>
                  <a:pt x="914400" y="914400"/>
                </a:lnTo>
                <a:lnTo>
                  <a:pt x="519002" y="914400"/>
                </a:lnTo>
                <a:lnTo>
                  <a:pt x="1517" y="914400"/>
                </a:lnTo>
                <a:lnTo>
                  <a:pt x="0" y="914247"/>
                </a:lnTo>
                <a:lnTo>
                  <a:pt x="1517" y="914247"/>
                </a:lnTo>
                <a:close/>
              </a:path>
            </a:pathLst>
          </a:custGeom>
          <a:solidFill>
            <a:srgbClr val="DCE6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lear Sans" charset="0"/>
              <a:ea typeface="Clear Sans" charset="0"/>
              <a:cs typeface="Clear Sans" charset="0"/>
            </a:endParaRPr>
          </a:p>
        </p:txBody>
      </p:sp>
      <p:sp>
        <p:nvSpPr>
          <p:cNvPr id="58" name="Freeform: Shape 57">
            <a:extLst>
              <a:ext uri="{FF2B5EF4-FFF2-40B4-BE49-F238E27FC236}">
                <a16:creationId xmlns:a16="http://schemas.microsoft.com/office/drawing/2014/main" id="{EACE39C9-FC6D-474B-B4F9-9DDF9A772BB0}"/>
              </a:ext>
            </a:extLst>
          </p:cNvPr>
          <p:cNvSpPr/>
          <p:nvPr/>
        </p:nvSpPr>
        <p:spPr>
          <a:xfrm flipH="1" flipV="1">
            <a:off x="4246893" y="5220367"/>
            <a:ext cx="363153" cy="526628"/>
          </a:xfrm>
          <a:custGeom>
            <a:avLst/>
            <a:gdLst>
              <a:gd name="connsiteX0" fmla="*/ 1517 w 915917"/>
              <a:gd name="connsiteY0" fmla="*/ 0 h 914400"/>
              <a:gd name="connsiteX1" fmla="*/ 458717 w 915917"/>
              <a:gd name="connsiteY1" fmla="*/ 457200 h 914400"/>
              <a:gd name="connsiteX2" fmla="*/ 915917 w 915917"/>
              <a:gd name="connsiteY2" fmla="*/ 914400 h 914400"/>
              <a:gd name="connsiteX3" fmla="*/ 914400 w 915917"/>
              <a:gd name="connsiteY3" fmla="*/ 914400 h 914400"/>
              <a:gd name="connsiteX4" fmla="*/ 519002 w 915917"/>
              <a:gd name="connsiteY4" fmla="*/ 914400 h 914400"/>
              <a:gd name="connsiteX5" fmla="*/ 1517 w 915917"/>
              <a:gd name="connsiteY5" fmla="*/ 914400 h 914400"/>
              <a:gd name="connsiteX6" fmla="*/ 0 w 915917"/>
              <a:gd name="connsiteY6" fmla="*/ 914247 h 914400"/>
              <a:gd name="connsiteX7" fmla="*/ 1517 w 915917"/>
              <a:gd name="connsiteY7" fmla="*/ 914247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5917" h="914400">
                <a:moveTo>
                  <a:pt x="1517" y="0"/>
                </a:moveTo>
                <a:cubicBezTo>
                  <a:pt x="254022" y="0"/>
                  <a:pt x="458717" y="204695"/>
                  <a:pt x="458717" y="457200"/>
                </a:cubicBezTo>
                <a:cubicBezTo>
                  <a:pt x="458717" y="709705"/>
                  <a:pt x="663412" y="914400"/>
                  <a:pt x="915917" y="914400"/>
                </a:cubicBezTo>
                <a:lnTo>
                  <a:pt x="914400" y="914400"/>
                </a:lnTo>
                <a:lnTo>
                  <a:pt x="519002" y="914400"/>
                </a:lnTo>
                <a:lnTo>
                  <a:pt x="1517" y="914400"/>
                </a:lnTo>
                <a:lnTo>
                  <a:pt x="0" y="914247"/>
                </a:lnTo>
                <a:lnTo>
                  <a:pt x="1517" y="914247"/>
                </a:lnTo>
                <a:close/>
              </a:path>
            </a:pathLst>
          </a:custGeom>
          <a:solidFill>
            <a:srgbClr val="DCE6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lear Sans" charset="0"/>
              <a:ea typeface="Clear Sans" charset="0"/>
              <a:cs typeface="Clear Sans" charset="0"/>
            </a:endParaRPr>
          </a:p>
        </p:txBody>
      </p:sp>
      <p:sp>
        <p:nvSpPr>
          <p:cNvPr id="59" name="Freeform: Shape 58">
            <a:extLst>
              <a:ext uri="{FF2B5EF4-FFF2-40B4-BE49-F238E27FC236}">
                <a16:creationId xmlns:a16="http://schemas.microsoft.com/office/drawing/2014/main" id="{ACDE87B8-AB52-47BF-843E-367A96E6FF1A}"/>
              </a:ext>
            </a:extLst>
          </p:cNvPr>
          <p:cNvSpPr/>
          <p:nvPr/>
        </p:nvSpPr>
        <p:spPr>
          <a:xfrm flipV="1">
            <a:off x="7568081" y="5220365"/>
            <a:ext cx="363153" cy="526628"/>
          </a:xfrm>
          <a:custGeom>
            <a:avLst/>
            <a:gdLst>
              <a:gd name="connsiteX0" fmla="*/ 1517 w 915917"/>
              <a:gd name="connsiteY0" fmla="*/ 0 h 914400"/>
              <a:gd name="connsiteX1" fmla="*/ 458717 w 915917"/>
              <a:gd name="connsiteY1" fmla="*/ 457200 h 914400"/>
              <a:gd name="connsiteX2" fmla="*/ 915917 w 915917"/>
              <a:gd name="connsiteY2" fmla="*/ 914400 h 914400"/>
              <a:gd name="connsiteX3" fmla="*/ 914400 w 915917"/>
              <a:gd name="connsiteY3" fmla="*/ 914400 h 914400"/>
              <a:gd name="connsiteX4" fmla="*/ 519002 w 915917"/>
              <a:gd name="connsiteY4" fmla="*/ 914400 h 914400"/>
              <a:gd name="connsiteX5" fmla="*/ 1517 w 915917"/>
              <a:gd name="connsiteY5" fmla="*/ 914400 h 914400"/>
              <a:gd name="connsiteX6" fmla="*/ 0 w 915917"/>
              <a:gd name="connsiteY6" fmla="*/ 914247 h 914400"/>
              <a:gd name="connsiteX7" fmla="*/ 1517 w 915917"/>
              <a:gd name="connsiteY7" fmla="*/ 914247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5917" h="914400">
                <a:moveTo>
                  <a:pt x="1517" y="0"/>
                </a:moveTo>
                <a:cubicBezTo>
                  <a:pt x="254022" y="0"/>
                  <a:pt x="458717" y="204695"/>
                  <a:pt x="458717" y="457200"/>
                </a:cubicBezTo>
                <a:cubicBezTo>
                  <a:pt x="458717" y="709705"/>
                  <a:pt x="663412" y="914400"/>
                  <a:pt x="915917" y="914400"/>
                </a:cubicBezTo>
                <a:lnTo>
                  <a:pt x="914400" y="914400"/>
                </a:lnTo>
                <a:lnTo>
                  <a:pt x="519002" y="914400"/>
                </a:lnTo>
                <a:lnTo>
                  <a:pt x="1517" y="914400"/>
                </a:lnTo>
                <a:lnTo>
                  <a:pt x="0" y="914247"/>
                </a:lnTo>
                <a:lnTo>
                  <a:pt x="1517" y="914247"/>
                </a:lnTo>
                <a:close/>
              </a:path>
            </a:pathLst>
          </a:custGeom>
          <a:solidFill>
            <a:srgbClr val="DCE6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lear Sans" charset="0"/>
              <a:ea typeface="Clear Sans" charset="0"/>
              <a:cs typeface="Clear Sans" charset="0"/>
            </a:endParaRPr>
          </a:p>
        </p:txBody>
      </p:sp>
      <p:sp>
        <p:nvSpPr>
          <p:cNvPr id="64" name="Freeform: Shape 63">
            <a:extLst>
              <a:ext uri="{FF2B5EF4-FFF2-40B4-BE49-F238E27FC236}">
                <a16:creationId xmlns:a16="http://schemas.microsoft.com/office/drawing/2014/main" id="{082B54ED-244E-4909-BA49-0FFAA7A9C403}"/>
              </a:ext>
            </a:extLst>
          </p:cNvPr>
          <p:cNvSpPr/>
          <p:nvPr/>
        </p:nvSpPr>
        <p:spPr>
          <a:xfrm rot="16750956">
            <a:off x="3664652" y="2373998"/>
            <a:ext cx="1256031" cy="716263"/>
          </a:xfrm>
          <a:custGeom>
            <a:avLst/>
            <a:gdLst>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07236 w 1256031"/>
              <a:gd name="connsiteY7" fmla="*/ 394805 h 716263"/>
              <a:gd name="connsiteX8" fmla="*/ 408252 w 1256031"/>
              <a:gd name="connsiteY8" fmla="*/ 395932 h 716263"/>
              <a:gd name="connsiteX9" fmla="*/ 716614 w 1256031"/>
              <a:gd name="connsiteY9" fmla="*/ 231328 h 716263"/>
              <a:gd name="connsiteX10" fmla="*/ 959864 w 1256031"/>
              <a:gd name="connsiteY10" fmla="*/ 475134 h 716263"/>
              <a:gd name="connsiteX11" fmla="*/ 887976 w 1256031"/>
              <a:gd name="connsiteY11" fmla="*/ 487843 h 716263"/>
              <a:gd name="connsiteX12" fmla="*/ 1104362 w 1256031"/>
              <a:gd name="connsiteY12" fmla="*/ 603639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07236 w 1256031"/>
              <a:gd name="connsiteY7" fmla="*/ 394805 h 716263"/>
              <a:gd name="connsiteX8" fmla="*/ 408252 w 1256031"/>
              <a:gd name="connsiteY8" fmla="*/ 395932 h 716263"/>
              <a:gd name="connsiteX9" fmla="*/ 716614 w 1256031"/>
              <a:gd name="connsiteY9" fmla="*/ 231328 h 716263"/>
              <a:gd name="connsiteX10" fmla="*/ 959864 w 1256031"/>
              <a:gd name="connsiteY10" fmla="*/ 475134 h 716263"/>
              <a:gd name="connsiteX11" fmla="*/ 887976 w 1256031"/>
              <a:gd name="connsiteY11" fmla="*/ 487843 h 716263"/>
              <a:gd name="connsiteX12" fmla="*/ 1104362 w 1256031"/>
              <a:gd name="connsiteY12" fmla="*/ 603639 h 716263"/>
              <a:gd name="connsiteX13" fmla="*/ 1256031 w 1256031"/>
              <a:gd name="connsiteY13"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07236 w 1256031"/>
              <a:gd name="connsiteY7" fmla="*/ 394805 h 716263"/>
              <a:gd name="connsiteX8" fmla="*/ 526726 w 1256031"/>
              <a:gd name="connsiteY8" fmla="*/ 345423 h 716263"/>
              <a:gd name="connsiteX9" fmla="*/ 716614 w 1256031"/>
              <a:gd name="connsiteY9" fmla="*/ 231328 h 716263"/>
              <a:gd name="connsiteX10" fmla="*/ 959864 w 1256031"/>
              <a:gd name="connsiteY10" fmla="*/ 475134 h 716263"/>
              <a:gd name="connsiteX11" fmla="*/ 887976 w 1256031"/>
              <a:gd name="connsiteY11" fmla="*/ 487843 h 716263"/>
              <a:gd name="connsiteX12" fmla="*/ 1104362 w 1256031"/>
              <a:gd name="connsiteY12" fmla="*/ 603639 h 716263"/>
              <a:gd name="connsiteX13" fmla="*/ 1256031 w 1256031"/>
              <a:gd name="connsiteY13"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526726 w 1256031"/>
              <a:gd name="connsiteY7" fmla="*/ 345423 h 716263"/>
              <a:gd name="connsiteX8" fmla="*/ 716614 w 1256031"/>
              <a:gd name="connsiteY8" fmla="*/ 231328 h 716263"/>
              <a:gd name="connsiteX9" fmla="*/ 959864 w 1256031"/>
              <a:gd name="connsiteY9" fmla="*/ 475134 h 716263"/>
              <a:gd name="connsiteX10" fmla="*/ 887976 w 1256031"/>
              <a:gd name="connsiteY10" fmla="*/ 487843 h 716263"/>
              <a:gd name="connsiteX11" fmla="*/ 1104362 w 1256031"/>
              <a:gd name="connsiteY11" fmla="*/ 603639 h 716263"/>
              <a:gd name="connsiteX12" fmla="*/ 1256031 w 1256031"/>
              <a:gd name="connsiteY12"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30430 w 1256031"/>
              <a:gd name="connsiteY7" fmla="*/ 383905 h 716263"/>
              <a:gd name="connsiteX8" fmla="*/ 716614 w 1256031"/>
              <a:gd name="connsiteY8" fmla="*/ 231328 h 716263"/>
              <a:gd name="connsiteX9" fmla="*/ 959864 w 1256031"/>
              <a:gd name="connsiteY9" fmla="*/ 475134 h 716263"/>
              <a:gd name="connsiteX10" fmla="*/ 887976 w 1256031"/>
              <a:gd name="connsiteY10" fmla="*/ 487843 h 716263"/>
              <a:gd name="connsiteX11" fmla="*/ 1104362 w 1256031"/>
              <a:gd name="connsiteY11" fmla="*/ 603639 h 716263"/>
              <a:gd name="connsiteX12" fmla="*/ 1256031 w 1256031"/>
              <a:gd name="connsiteY12"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23793 w 1256031"/>
              <a:gd name="connsiteY7" fmla="*/ 380154 h 716263"/>
              <a:gd name="connsiteX8" fmla="*/ 716614 w 1256031"/>
              <a:gd name="connsiteY8" fmla="*/ 231328 h 716263"/>
              <a:gd name="connsiteX9" fmla="*/ 959864 w 1256031"/>
              <a:gd name="connsiteY9" fmla="*/ 475134 h 716263"/>
              <a:gd name="connsiteX10" fmla="*/ 887976 w 1256031"/>
              <a:gd name="connsiteY10" fmla="*/ 487843 h 716263"/>
              <a:gd name="connsiteX11" fmla="*/ 1104362 w 1256031"/>
              <a:gd name="connsiteY11" fmla="*/ 603639 h 716263"/>
              <a:gd name="connsiteX12" fmla="*/ 1256031 w 1256031"/>
              <a:gd name="connsiteY12"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23793 w 1256031"/>
              <a:gd name="connsiteY7" fmla="*/ 380154 h 716263"/>
              <a:gd name="connsiteX8" fmla="*/ 716614 w 1256031"/>
              <a:gd name="connsiteY8" fmla="*/ 231328 h 716263"/>
              <a:gd name="connsiteX9" fmla="*/ 959864 w 1256031"/>
              <a:gd name="connsiteY9" fmla="*/ 475134 h 716263"/>
              <a:gd name="connsiteX10" fmla="*/ 887976 w 1256031"/>
              <a:gd name="connsiteY10" fmla="*/ 487843 h 716263"/>
              <a:gd name="connsiteX11" fmla="*/ 1104362 w 1256031"/>
              <a:gd name="connsiteY11" fmla="*/ 603639 h 716263"/>
              <a:gd name="connsiteX12" fmla="*/ 1256031 w 1256031"/>
              <a:gd name="connsiteY12" fmla="*/ 422776 h 716263"/>
              <a:gd name="connsiteX0" fmla="*/ 1256031 w 1256031"/>
              <a:gd name="connsiteY0" fmla="*/ 422776 h 716263"/>
              <a:gd name="connsiteX1" fmla="*/ 1183996 w 1256031"/>
              <a:gd name="connsiteY1" fmla="*/ 435510 h 716263"/>
              <a:gd name="connsiteX2" fmla="*/ 797730 w 1256031"/>
              <a:gd name="connsiteY2" fmla="*/ 19565 h 716263"/>
              <a:gd name="connsiteX3" fmla="*/ 253340 w 1256031"/>
              <a:gd name="connsiteY3" fmla="*/ 224151 h 716263"/>
              <a:gd name="connsiteX4" fmla="*/ 253658 w 1256031"/>
              <a:gd name="connsiteY4" fmla="*/ 224503 h 716263"/>
              <a:gd name="connsiteX5" fmla="*/ 0 w 1256031"/>
              <a:gd name="connsiteY5" fmla="*/ 588575 h 716263"/>
              <a:gd name="connsiteX6" fmla="*/ 183268 w 1256031"/>
              <a:gd name="connsiteY6" fmla="*/ 716263 h 716263"/>
              <a:gd name="connsiteX7" fmla="*/ 431485 w 1256031"/>
              <a:gd name="connsiteY7" fmla="*/ 368055 h 716263"/>
              <a:gd name="connsiteX8" fmla="*/ 716614 w 1256031"/>
              <a:gd name="connsiteY8" fmla="*/ 231328 h 716263"/>
              <a:gd name="connsiteX9" fmla="*/ 959864 w 1256031"/>
              <a:gd name="connsiteY9" fmla="*/ 475134 h 716263"/>
              <a:gd name="connsiteX10" fmla="*/ 887976 w 1256031"/>
              <a:gd name="connsiteY10" fmla="*/ 487843 h 716263"/>
              <a:gd name="connsiteX11" fmla="*/ 1104362 w 1256031"/>
              <a:gd name="connsiteY11" fmla="*/ 603639 h 716263"/>
              <a:gd name="connsiteX12" fmla="*/ 1256031 w 1256031"/>
              <a:gd name="connsiteY12" fmla="*/ 422776 h 716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6031" h="716263">
                <a:moveTo>
                  <a:pt x="1256031" y="422776"/>
                </a:moveTo>
                <a:lnTo>
                  <a:pt x="1183996" y="435510"/>
                </a:lnTo>
                <a:cubicBezTo>
                  <a:pt x="1118455" y="227835"/>
                  <a:pt x="974223" y="72521"/>
                  <a:pt x="797730" y="19565"/>
                </a:cubicBezTo>
                <a:cubicBezTo>
                  <a:pt x="599376" y="-39950"/>
                  <a:pt x="390362" y="38599"/>
                  <a:pt x="253340" y="224151"/>
                </a:cubicBezTo>
                <a:lnTo>
                  <a:pt x="253658" y="224503"/>
                </a:lnTo>
                <a:lnTo>
                  <a:pt x="0" y="588575"/>
                </a:lnTo>
                <a:lnTo>
                  <a:pt x="183268" y="716263"/>
                </a:lnTo>
                <a:cubicBezTo>
                  <a:pt x="263443" y="604227"/>
                  <a:pt x="344984" y="485069"/>
                  <a:pt x="431485" y="368055"/>
                </a:cubicBezTo>
                <a:cubicBezTo>
                  <a:pt x="517986" y="251041"/>
                  <a:pt x="628551" y="213481"/>
                  <a:pt x="716614" y="231328"/>
                </a:cubicBezTo>
                <a:cubicBezTo>
                  <a:pt x="804677" y="249175"/>
                  <a:pt x="911875" y="344677"/>
                  <a:pt x="959864" y="475134"/>
                </a:cubicBezTo>
                <a:lnTo>
                  <a:pt x="887976" y="487843"/>
                </a:lnTo>
                <a:lnTo>
                  <a:pt x="1104362" y="603639"/>
                </a:lnTo>
                <a:lnTo>
                  <a:pt x="1256031" y="422776"/>
                </a:lnTo>
                <a:close/>
              </a:path>
            </a:pathLst>
          </a:cu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lear Sans" charset="0"/>
              <a:ea typeface="Clear Sans" charset="0"/>
              <a:cs typeface="Clear Sans" charset="0"/>
            </a:endParaRPr>
          </a:p>
        </p:txBody>
      </p:sp>
    </p:spTree>
    <p:extLst>
      <p:ext uri="{BB962C8B-B14F-4D97-AF65-F5344CB8AC3E}">
        <p14:creationId xmlns:p14="http://schemas.microsoft.com/office/powerpoint/2010/main" val="279636709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E5703-364C-4669-8C49-5F84359A05CE}"/>
              </a:ext>
            </a:extLst>
          </p:cNvPr>
          <p:cNvSpPr>
            <a:spLocks noGrp="1"/>
          </p:cNvSpPr>
          <p:nvPr>
            <p:ph type="title"/>
          </p:nvPr>
        </p:nvSpPr>
        <p:spPr/>
        <p:txBody>
          <a:bodyPr/>
          <a:lstStyle/>
          <a:p>
            <a:r>
              <a:rPr lang="en-US" dirty="0"/>
              <a:t>FOTO Debrief…</a:t>
            </a:r>
          </a:p>
        </p:txBody>
      </p:sp>
      <p:sp>
        <p:nvSpPr>
          <p:cNvPr id="3" name="Content Placeholder 2">
            <a:extLst>
              <a:ext uri="{FF2B5EF4-FFF2-40B4-BE49-F238E27FC236}">
                <a16:creationId xmlns:a16="http://schemas.microsoft.com/office/drawing/2014/main" id="{DDFB30C1-0CD1-44AC-B204-CD663023828F}"/>
              </a:ext>
            </a:extLst>
          </p:cNvPr>
          <p:cNvSpPr>
            <a:spLocks noGrp="1"/>
          </p:cNvSpPr>
          <p:nvPr>
            <p:ph idx="1"/>
          </p:nvPr>
        </p:nvSpPr>
        <p:spPr/>
        <p:txBody>
          <a:bodyPr>
            <a:normAutofit/>
          </a:bodyPr>
          <a:lstStyle/>
          <a:p>
            <a:pPr marL="514350" indent="-514350">
              <a:buFont typeface="+mj-lt"/>
              <a:buAutoNum type="arabicPeriod"/>
            </a:pPr>
            <a:r>
              <a:rPr lang="en-US" dirty="0"/>
              <a:t>Spend a few minutes on ordering the outcomes from high level (key to business outcome) to lower level (detail and operational)</a:t>
            </a:r>
          </a:p>
          <a:p>
            <a:pPr marL="514350" indent="-514350">
              <a:buFont typeface="+mj-lt"/>
              <a:buAutoNum type="arabicPeriod"/>
            </a:pPr>
            <a:r>
              <a:rPr lang="en-US" dirty="0"/>
              <a:t>Spend a few minutes rewriting and shortening the outcome language to fit on a post-it note</a:t>
            </a:r>
          </a:p>
          <a:p>
            <a:pPr marL="514350" indent="-514350">
              <a:buFont typeface="+mj-lt"/>
              <a:buAutoNum type="arabicPeriod"/>
            </a:pPr>
            <a:r>
              <a:rPr lang="en-US" dirty="0"/>
              <a:t>Spend a few minutes ordering the outcomes from how immediate that outcome could be achieved through action (fastest to slowest). </a:t>
            </a:r>
          </a:p>
          <a:p>
            <a:endParaRPr lang="en-US" dirty="0"/>
          </a:p>
          <a:p>
            <a:r>
              <a:rPr lang="en-US" dirty="0"/>
              <a:t>Present your outcomes to the group (one post-it per outcome) from shortest to longest outcome action.</a:t>
            </a:r>
          </a:p>
        </p:txBody>
      </p:sp>
    </p:spTree>
    <p:extLst>
      <p:ext uri="{BB962C8B-B14F-4D97-AF65-F5344CB8AC3E}">
        <p14:creationId xmlns:p14="http://schemas.microsoft.com/office/powerpoint/2010/main" val="1961838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3 – Strategy (Prioritize)</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p:txBody>
          <a:bodyPr>
            <a:normAutofit lnSpcReduction="10000"/>
          </a:bodyPr>
          <a:lstStyle/>
          <a:p>
            <a:r>
              <a:rPr lang="en-US" dirty="0"/>
              <a:t>Outcomes</a:t>
            </a:r>
          </a:p>
          <a:p>
            <a:pPr marL="914400" lvl="1" indent="-457200">
              <a:buFont typeface="+mj-lt"/>
              <a:buAutoNum type="arabicPeriod"/>
            </a:pPr>
            <a:r>
              <a:rPr lang="en-US" dirty="0"/>
              <a:t>The blend (types) of started experiments matches a larger strategy mix </a:t>
            </a:r>
          </a:p>
          <a:p>
            <a:pPr lvl="2"/>
            <a:r>
              <a:rPr lang="en-US" dirty="0"/>
              <a:t>Meaning: We start things for a reason based on furthering a strategic goal</a:t>
            </a:r>
          </a:p>
          <a:p>
            <a:pPr lvl="2"/>
            <a:r>
              <a:rPr lang="en-US" dirty="0"/>
              <a:t>Needs: A way to know what investment level is desired for each strategic goal</a:t>
            </a:r>
          </a:p>
          <a:p>
            <a:pPr lvl="2"/>
            <a:endParaRPr lang="en-US" dirty="0"/>
          </a:p>
          <a:p>
            <a:pPr marL="914400" lvl="1" indent="-457200">
              <a:buFont typeface="+mj-lt"/>
              <a:buAutoNum type="arabicPeriod"/>
            </a:pPr>
            <a:r>
              <a:rPr lang="en-US" dirty="0"/>
              <a:t>Acceptable (or improving) chosen experiment delivery lead-time</a:t>
            </a:r>
          </a:p>
          <a:p>
            <a:pPr lvl="2"/>
            <a:r>
              <a:rPr lang="en-US" dirty="0"/>
              <a:t>Meaning: Experiments we choose to deliver get delivered when needed.</a:t>
            </a:r>
          </a:p>
          <a:p>
            <a:pPr lvl="2"/>
            <a:r>
              <a:rPr lang="en-US" dirty="0"/>
              <a:t>Needs: Lower experiments in progress and consistent in-progress age</a:t>
            </a:r>
          </a:p>
          <a:p>
            <a:pPr lvl="2"/>
            <a:endParaRPr lang="en-US" dirty="0"/>
          </a:p>
          <a:p>
            <a:pPr marL="914400" lvl="1" indent="-457200">
              <a:buFont typeface="+mj-lt"/>
              <a:buAutoNum type="arabicPeriod"/>
            </a:pPr>
            <a:r>
              <a:rPr lang="en-US" dirty="0"/>
              <a:t>Acceptable (or improving) feedback action and cycle-time for experiments</a:t>
            </a:r>
          </a:p>
          <a:p>
            <a:pPr lvl="2"/>
            <a:r>
              <a:rPr lang="en-US" dirty="0"/>
              <a:t>Meaning: Lessons from experiments delivered get incorporated into actions sooner.</a:t>
            </a:r>
          </a:p>
          <a:p>
            <a:pPr lvl="2"/>
            <a:r>
              <a:rPr lang="en-US" dirty="0"/>
              <a:t>Needs: A way to assess and capture lessons from experiments; could include waiting!</a:t>
            </a:r>
          </a:p>
        </p:txBody>
      </p:sp>
      <p:pic>
        <p:nvPicPr>
          <p:cNvPr id="5" name="Picture 4">
            <a:extLst>
              <a:ext uri="{FF2B5EF4-FFF2-40B4-BE49-F238E27FC236}">
                <a16:creationId xmlns:a16="http://schemas.microsoft.com/office/drawing/2014/main" id="{2B8A0A15-2B64-4D99-99ED-85D53396B1F0}"/>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09027" y="2286001"/>
            <a:ext cx="972080" cy="972080"/>
          </a:xfrm>
          <a:prstGeom prst="rect">
            <a:avLst/>
          </a:prstGeom>
        </p:spPr>
      </p:pic>
      <p:pic>
        <p:nvPicPr>
          <p:cNvPr id="8" name="Picture 7">
            <a:extLst>
              <a:ext uri="{FF2B5EF4-FFF2-40B4-BE49-F238E27FC236}">
                <a16:creationId xmlns:a16="http://schemas.microsoft.com/office/drawing/2014/main" id="{551579E6-1119-4588-86C8-C5D276F6665B}"/>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80303" y="3655473"/>
            <a:ext cx="850843" cy="850843"/>
          </a:xfrm>
          <a:prstGeom prst="rect">
            <a:avLst/>
          </a:prstGeom>
        </p:spPr>
      </p:pic>
      <p:pic>
        <p:nvPicPr>
          <p:cNvPr id="11" name="Picture 10">
            <a:extLst>
              <a:ext uri="{FF2B5EF4-FFF2-40B4-BE49-F238E27FC236}">
                <a16:creationId xmlns:a16="http://schemas.microsoft.com/office/drawing/2014/main" id="{77C82BCC-1A6D-4F43-8F7C-BF32205B74BB}"/>
              </a:ext>
            </a:extLst>
          </p:cNvPr>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44049" y="4882392"/>
            <a:ext cx="922021" cy="920915"/>
          </a:xfrm>
          <a:prstGeom prst="rect">
            <a:avLst/>
          </a:prstGeom>
        </p:spPr>
      </p:pic>
      <p:sp>
        <p:nvSpPr>
          <p:cNvPr id="7" name="TextBox 6">
            <a:extLst>
              <a:ext uri="{FF2B5EF4-FFF2-40B4-BE49-F238E27FC236}">
                <a16:creationId xmlns:a16="http://schemas.microsoft.com/office/drawing/2014/main" id="{97129446-4D11-4D54-BD76-44926BC657A2}"/>
              </a:ext>
            </a:extLst>
          </p:cNvPr>
          <p:cNvSpPr txBox="1"/>
          <p:nvPr/>
        </p:nvSpPr>
        <p:spPr>
          <a:xfrm>
            <a:off x="1754155" y="6308209"/>
            <a:ext cx="74788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Note: If experiment isn’t the right word, replace it with epic, feature, MVP, etc.</a:t>
            </a:r>
          </a:p>
        </p:txBody>
      </p:sp>
      <p:sp>
        <p:nvSpPr>
          <p:cNvPr id="4" name="Rectangle 3">
            <a:extLst>
              <a:ext uri="{FF2B5EF4-FFF2-40B4-BE49-F238E27FC236}">
                <a16:creationId xmlns:a16="http://schemas.microsoft.com/office/drawing/2014/main" id="{FB2D8587-5DB8-4010-89FE-B2F7712CFA92}"/>
              </a:ext>
            </a:extLst>
          </p:cNvPr>
          <p:cNvSpPr/>
          <p:nvPr/>
        </p:nvSpPr>
        <p:spPr>
          <a:xfrm>
            <a:off x="7776754" y="365125"/>
            <a:ext cx="3840480" cy="1460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 From your FOTO exercise, what is missing / un-necessary here?</a:t>
            </a: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 If you could achieve one of these, which one? (a Wildly Important Goal)</a:t>
            </a:r>
          </a:p>
        </p:txBody>
      </p:sp>
    </p:spTree>
    <p:extLst>
      <p:ext uri="{BB962C8B-B14F-4D97-AF65-F5344CB8AC3E}">
        <p14:creationId xmlns:p14="http://schemas.microsoft.com/office/powerpoint/2010/main" val="30569290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3,1 – Right Strategy Mix</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p:txBody>
          <a:bodyPr>
            <a:normAutofit fontScale="85000" lnSpcReduction="20000"/>
          </a:bodyPr>
          <a:lstStyle/>
          <a:p>
            <a:pPr marL="0" indent="0">
              <a:buNone/>
            </a:pPr>
            <a:r>
              <a:rPr lang="en-US" dirty="0"/>
              <a:t>Outcome 1: The blend of started experiments matches a larger strategy mix </a:t>
            </a:r>
          </a:p>
          <a:p>
            <a:pPr lvl="2"/>
            <a:r>
              <a:rPr lang="en-US" dirty="0"/>
              <a:t>Meaning: We start things for a reason based on furthering a strategic goal</a:t>
            </a:r>
          </a:p>
          <a:p>
            <a:pPr lvl="2"/>
            <a:endParaRPr lang="en-US" dirty="0"/>
          </a:p>
          <a:p>
            <a:r>
              <a:rPr lang="en-US" dirty="0"/>
              <a:t>Questions/Decisions</a:t>
            </a:r>
          </a:p>
          <a:p>
            <a:pPr lvl="1"/>
            <a:r>
              <a:rPr lang="en-US" dirty="0"/>
              <a:t>We need to do more … (under-investing)</a:t>
            </a:r>
          </a:p>
          <a:p>
            <a:pPr lvl="1"/>
            <a:r>
              <a:rPr lang="en-US" dirty="0"/>
              <a:t>We need to do less … (over-investing)</a:t>
            </a:r>
          </a:p>
          <a:p>
            <a:endParaRPr lang="en-US" dirty="0"/>
          </a:p>
          <a:p>
            <a:r>
              <a:rPr lang="en-US" dirty="0"/>
              <a:t>Pre-requisites</a:t>
            </a:r>
          </a:p>
          <a:p>
            <a:pPr lvl="1"/>
            <a:r>
              <a:rPr lang="en-US" dirty="0"/>
              <a:t>What are the strategic outcomes we want to drive?</a:t>
            </a:r>
          </a:p>
          <a:p>
            <a:pPr lvl="2"/>
            <a:r>
              <a:rPr lang="en-US" dirty="0"/>
              <a:t>What is it that we are trying to achieve</a:t>
            </a:r>
          </a:p>
          <a:p>
            <a:pPr lvl="1"/>
            <a:r>
              <a:rPr lang="en-US" dirty="0"/>
              <a:t>When do we expect that strategy outcome to be realized in the market?</a:t>
            </a:r>
          </a:p>
          <a:p>
            <a:pPr lvl="2"/>
            <a:r>
              <a:rPr lang="en-US" dirty="0"/>
              <a:t>Urgency of feedback</a:t>
            </a:r>
          </a:p>
          <a:p>
            <a:pPr lvl="1"/>
            <a:r>
              <a:rPr lang="en-US" dirty="0"/>
              <a:t>What is the right strategy mix of strategic outcomes for </a:t>
            </a:r>
            <a:r>
              <a:rPr lang="en-US" b="1" dirty="0"/>
              <a:t>“now”</a:t>
            </a:r>
            <a:r>
              <a:rPr lang="en-US" dirty="0"/>
              <a:t>? </a:t>
            </a:r>
          </a:p>
          <a:p>
            <a:pPr lvl="2"/>
            <a:r>
              <a:rPr lang="en-US" dirty="0"/>
              <a:t>Do more or do less</a:t>
            </a:r>
          </a:p>
        </p:txBody>
      </p:sp>
      <p:pic>
        <p:nvPicPr>
          <p:cNvPr id="5" name="Picture 4">
            <a:extLst>
              <a:ext uri="{FF2B5EF4-FFF2-40B4-BE49-F238E27FC236}">
                <a16:creationId xmlns:a16="http://schemas.microsoft.com/office/drawing/2014/main" id="{2B8A0A15-2B64-4D99-99ED-85D53396B1F0}"/>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867760" y="365125"/>
            <a:ext cx="972080" cy="972080"/>
          </a:xfrm>
          <a:prstGeom prst="rect">
            <a:avLst/>
          </a:prstGeom>
        </p:spPr>
      </p:pic>
      <p:sp>
        <p:nvSpPr>
          <p:cNvPr id="7" name="TextBox 6">
            <a:extLst>
              <a:ext uri="{FF2B5EF4-FFF2-40B4-BE49-F238E27FC236}">
                <a16:creationId xmlns:a16="http://schemas.microsoft.com/office/drawing/2014/main" id="{5B13A74E-0DB7-4EA9-A36E-69DCB8B8478B}"/>
              </a:ext>
            </a:extLst>
          </p:cNvPr>
          <p:cNvSpPr txBox="1"/>
          <p:nvPr/>
        </p:nvSpPr>
        <p:spPr>
          <a:xfrm>
            <a:off x="1754155" y="6308209"/>
            <a:ext cx="74788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Note: If experiment isn’t the right word, replace it with epic, feature, MVP, etc.</a:t>
            </a:r>
          </a:p>
        </p:txBody>
      </p:sp>
    </p:spTree>
    <p:extLst>
      <p:ext uri="{BB962C8B-B14F-4D97-AF65-F5344CB8AC3E}">
        <p14:creationId xmlns:p14="http://schemas.microsoft.com/office/powerpoint/2010/main" val="145696014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3,1 – Right Strategy Mix</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p:txBody>
          <a:bodyPr>
            <a:normAutofit/>
          </a:bodyPr>
          <a:lstStyle/>
          <a:p>
            <a:r>
              <a:rPr lang="en-US" dirty="0"/>
              <a:t>Investment “Why” Ratio Chart</a:t>
            </a:r>
          </a:p>
          <a:p>
            <a:pPr lvl="1"/>
            <a:r>
              <a:rPr lang="en-US" dirty="0"/>
              <a:t>% reasons why something chosen matches target mix</a:t>
            </a:r>
          </a:p>
          <a:p>
            <a:pPr lvl="2"/>
            <a:r>
              <a:rPr lang="en-US" dirty="0"/>
              <a:t>Avoid ignoring a class of work, for example reducing technical debt</a:t>
            </a:r>
          </a:p>
          <a:p>
            <a:pPr lvl="1"/>
            <a:r>
              <a:rPr lang="en-US" dirty="0"/>
              <a:t>100% stacked bar chart</a:t>
            </a:r>
          </a:p>
          <a:p>
            <a:pPr lvl="2"/>
            <a:endParaRPr lang="en-US" dirty="0"/>
          </a:p>
          <a:p>
            <a:pPr lvl="2"/>
            <a:endParaRPr lang="en-US" dirty="0"/>
          </a:p>
          <a:p>
            <a:r>
              <a:rPr lang="en-US" dirty="0"/>
              <a:t>Investment “Strategy” Ratio Chart</a:t>
            </a:r>
          </a:p>
          <a:p>
            <a:pPr lvl="1"/>
            <a:r>
              <a:rPr lang="en-US" dirty="0"/>
              <a:t>% strategy investment of something chosen matches target mix</a:t>
            </a:r>
          </a:p>
          <a:p>
            <a:pPr lvl="2"/>
            <a:r>
              <a:rPr lang="en-US" dirty="0"/>
              <a:t>Avoid over or underinvesting in a strategic area</a:t>
            </a:r>
          </a:p>
          <a:p>
            <a:pPr lvl="1"/>
            <a:r>
              <a:rPr lang="en-US" dirty="0"/>
              <a:t>100% stacked bar chart</a:t>
            </a:r>
          </a:p>
        </p:txBody>
      </p:sp>
      <p:pic>
        <p:nvPicPr>
          <p:cNvPr id="5" name="Picture 4">
            <a:extLst>
              <a:ext uri="{FF2B5EF4-FFF2-40B4-BE49-F238E27FC236}">
                <a16:creationId xmlns:a16="http://schemas.microsoft.com/office/drawing/2014/main" id="{2B8A0A15-2B64-4D99-99ED-85D53396B1F0}"/>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867760" y="365125"/>
            <a:ext cx="972080" cy="972080"/>
          </a:xfrm>
          <a:prstGeom prst="rect">
            <a:avLst/>
          </a:prstGeom>
        </p:spPr>
      </p:pic>
      <p:sp>
        <p:nvSpPr>
          <p:cNvPr id="7" name="TextBox 6">
            <a:extLst>
              <a:ext uri="{FF2B5EF4-FFF2-40B4-BE49-F238E27FC236}">
                <a16:creationId xmlns:a16="http://schemas.microsoft.com/office/drawing/2014/main" id="{5B13A74E-0DB7-4EA9-A36E-69DCB8B8478B}"/>
              </a:ext>
            </a:extLst>
          </p:cNvPr>
          <p:cNvSpPr txBox="1"/>
          <p:nvPr/>
        </p:nvSpPr>
        <p:spPr>
          <a:xfrm>
            <a:off x="1754155" y="6308209"/>
            <a:ext cx="74788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Note: If experiment isn’t the right word, replace it with epic, feature, MVP, etc.</a:t>
            </a:r>
          </a:p>
        </p:txBody>
      </p:sp>
    </p:spTree>
    <p:extLst>
      <p:ext uri="{BB962C8B-B14F-4D97-AF65-F5344CB8AC3E}">
        <p14:creationId xmlns:p14="http://schemas.microsoft.com/office/powerpoint/2010/main" val="409651206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3,1 – Right Strategy Mix</a:t>
            </a:r>
          </a:p>
        </p:txBody>
      </p:sp>
      <p:pic>
        <p:nvPicPr>
          <p:cNvPr id="8" name="Content Placeholder 7">
            <a:extLst>
              <a:ext uri="{FF2B5EF4-FFF2-40B4-BE49-F238E27FC236}">
                <a16:creationId xmlns:a16="http://schemas.microsoft.com/office/drawing/2014/main" id="{E13A5F0E-547B-4A8B-A39E-D20E5714C25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94153" y="4412883"/>
            <a:ext cx="6736608" cy="2210541"/>
          </a:xfrm>
        </p:spPr>
      </p:pic>
      <p:pic>
        <p:nvPicPr>
          <p:cNvPr id="5" name="Picture 4">
            <a:extLst>
              <a:ext uri="{FF2B5EF4-FFF2-40B4-BE49-F238E27FC236}">
                <a16:creationId xmlns:a16="http://schemas.microsoft.com/office/drawing/2014/main" id="{2B8A0A15-2B64-4D99-99ED-85D53396B1F0}"/>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867760" y="365125"/>
            <a:ext cx="972080" cy="972080"/>
          </a:xfrm>
          <a:prstGeom prst="rect">
            <a:avLst/>
          </a:prstGeom>
        </p:spPr>
      </p:pic>
      <p:sp>
        <p:nvSpPr>
          <p:cNvPr id="9" name="TextBox 8">
            <a:extLst>
              <a:ext uri="{FF2B5EF4-FFF2-40B4-BE49-F238E27FC236}">
                <a16:creationId xmlns:a16="http://schemas.microsoft.com/office/drawing/2014/main" id="{A35602D4-37D9-486D-996A-727571E9665F}"/>
              </a:ext>
            </a:extLst>
          </p:cNvPr>
          <p:cNvSpPr txBox="1"/>
          <p:nvPr/>
        </p:nvSpPr>
        <p:spPr>
          <a:xfrm>
            <a:off x="6894153" y="1770587"/>
            <a:ext cx="4853114" cy="230832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Help people compare the percentage mix of reasons why work is committed to versus a strategic target for those reasons. There isn’t an ideal mix, but this analysis aims to spark the conversation of “Do More” or “Do Less” for each strategy or reason why.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Note: Even agreeing to the list of reasons is hard!</a:t>
            </a:r>
          </a:p>
        </p:txBody>
      </p:sp>
      <p:pic>
        <p:nvPicPr>
          <p:cNvPr id="10" name="Picture 9">
            <a:extLst>
              <a:ext uri="{FF2B5EF4-FFF2-40B4-BE49-F238E27FC236}">
                <a16:creationId xmlns:a16="http://schemas.microsoft.com/office/drawing/2014/main" id="{37A72E33-1491-4ADA-BD58-8DDEA1FD6FAC}"/>
              </a:ext>
            </a:extLst>
          </p:cNvPr>
          <p:cNvPicPr>
            <a:picLocks noChangeAspect="1"/>
          </p:cNvPicPr>
          <p:nvPr/>
        </p:nvPicPr>
        <p:blipFill>
          <a:blip r:embed="rId6"/>
          <a:stretch>
            <a:fillRect/>
          </a:stretch>
        </p:blipFill>
        <p:spPr>
          <a:xfrm>
            <a:off x="51549" y="1774156"/>
            <a:ext cx="6685714" cy="4849267"/>
          </a:xfrm>
          <a:prstGeom prst="rect">
            <a:avLst/>
          </a:prstGeom>
        </p:spPr>
      </p:pic>
      <p:sp>
        <p:nvSpPr>
          <p:cNvPr id="11" name="TextBox 10">
            <a:extLst>
              <a:ext uri="{FF2B5EF4-FFF2-40B4-BE49-F238E27FC236}">
                <a16:creationId xmlns:a16="http://schemas.microsoft.com/office/drawing/2014/main" id="{28CAFC4D-5A5E-45D9-A88C-23C60ADED13F}"/>
              </a:ext>
            </a:extLst>
          </p:cNvPr>
          <p:cNvSpPr txBox="1"/>
          <p:nvPr/>
        </p:nvSpPr>
        <p:spPr>
          <a:xfrm>
            <a:off x="51549" y="6565718"/>
            <a:ext cx="36561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Spreadsheet: Strategy Alignment.xlsx</a:t>
            </a:r>
          </a:p>
        </p:txBody>
      </p:sp>
    </p:spTree>
    <p:extLst>
      <p:ext uri="{BB962C8B-B14F-4D97-AF65-F5344CB8AC3E}">
        <p14:creationId xmlns:p14="http://schemas.microsoft.com/office/powerpoint/2010/main" val="206775868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C307B0A-8F02-4E9C-8C8A-AF6D7B4FFD7A}"/>
              </a:ext>
            </a:extLst>
          </p:cNvPr>
          <p:cNvSpPr/>
          <p:nvPr/>
        </p:nvSpPr>
        <p:spPr>
          <a:xfrm>
            <a:off x="5353235" y="1447063"/>
            <a:ext cx="4332303" cy="3977196"/>
          </a:xfrm>
          <a:custGeom>
            <a:avLst/>
            <a:gdLst>
              <a:gd name="connsiteX0" fmla="*/ 3675355 w 3675355"/>
              <a:gd name="connsiteY0" fmla="*/ 0 h 2583402"/>
              <a:gd name="connsiteX1" fmla="*/ 1251751 w 3675355"/>
              <a:gd name="connsiteY1" fmla="*/ 0 h 2583402"/>
              <a:gd name="connsiteX2" fmla="*/ 0 w 3675355"/>
              <a:gd name="connsiteY2" fmla="*/ 2556769 h 2583402"/>
              <a:gd name="connsiteX3" fmla="*/ 3657600 w 3675355"/>
              <a:gd name="connsiteY3" fmla="*/ 2583402 h 2583402"/>
              <a:gd name="connsiteX4" fmla="*/ 3675355 w 3675355"/>
              <a:gd name="connsiteY4" fmla="*/ 0 h 2583402"/>
              <a:gd name="connsiteX0" fmla="*/ 4332303 w 4332303"/>
              <a:gd name="connsiteY0" fmla="*/ 0 h 3959441"/>
              <a:gd name="connsiteX1" fmla="*/ 1908699 w 4332303"/>
              <a:gd name="connsiteY1" fmla="*/ 0 h 3959441"/>
              <a:gd name="connsiteX2" fmla="*/ 0 w 4332303"/>
              <a:gd name="connsiteY2" fmla="*/ 3959441 h 3959441"/>
              <a:gd name="connsiteX3" fmla="*/ 4314548 w 4332303"/>
              <a:gd name="connsiteY3" fmla="*/ 2583402 h 3959441"/>
              <a:gd name="connsiteX4" fmla="*/ 4332303 w 4332303"/>
              <a:gd name="connsiteY4" fmla="*/ 0 h 3959441"/>
              <a:gd name="connsiteX0" fmla="*/ 4332303 w 4332303"/>
              <a:gd name="connsiteY0" fmla="*/ 0 h 3977196"/>
              <a:gd name="connsiteX1" fmla="*/ 1908699 w 4332303"/>
              <a:gd name="connsiteY1" fmla="*/ 0 h 3977196"/>
              <a:gd name="connsiteX2" fmla="*/ 0 w 4332303"/>
              <a:gd name="connsiteY2" fmla="*/ 3959441 h 3977196"/>
              <a:gd name="connsiteX3" fmla="*/ 4296792 w 4332303"/>
              <a:gd name="connsiteY3" fmla="*/ 3977196 h 3977196"/>
              <a:gd name="connsiteX4" fmla="*/ 4332303 w 4332303"/>
              <a:gd name="connsiteY4" fmla="*/ 0 h 3977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2303" h="3977196">
                <a:moveTo>
                  <a:pt x="4332303" y="0"/>
                </a:moveTo>
                <a:lnTo>
                  <a:pt x="1908699" y="0"/>
                </a:lnTo>
                <a:lnTo>
                  <a:pt x="0" y="3959441"/>
                </a:lnTo>
                <a:lnTo>
                  <a:pt x="4296792" y="3977196"/>
                </a:lnTo>
                <a:lnTo>
                  <a:pt x="4332303" y="0"/>
                </a:lnTo>
                <a:close/>
              </a:path>
            </a:pathLst>
          </a:cu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E84B27A6-9BA8-437C-816C-C3668A4D8CE4}"/>
              </a:ext>
            </a:extLst>
          </p:cNvPr>
          <p:cNvSpPr/>
          <p:nvPr/>
        </p:nvSpPr>
        <p:spPr>
          <a:xfrm>
            <a:off x="2112885" y="2299317"/>
            <a:ext cx="4545367" cy="3657601"/>
          </a:xfrm>
          <a:custGeom>
            <a:avLst/>
            <a:gdLst>
              <a:gd name="connsiteX0" fmla="*/ 26633 w 4545367"/>
              <a:gd name="connsiteY0" fmla="*/ 204187 h 3657600"/>
              <a:gd name="connsiteX1" fmla="*/ 0 w 4545367"/>
              <a:gd name="connsiteY1" fmla="*/ 3639845 h 3657600"/>
              <a:gd name="connsiteX2" fmla="*/ 1882066 w 4545367"/>
              <a:gd name="connsiteY2" fmla="*/ 3657600 h 3657600"/>
              <a:gd name="connsiteX3" fmla="*/ 2281562 w 4545367"/>
              <a:gd name="connsiteY3" fmla="*/ 1926455 h 3657600"/>
              <a:gd name="connsiteX4" fmla="*/ 3737499 w 4545367"/>
              <a:gd name="connsiteY4" fmla="*/ 1713391 h 3657600"/>
              <a:gd name="connsiteX5" fmla="*/ 4545367 w 4545367"/>
              <a:gd name="connsiteY5" fmla="*/ 0 h 3657600"/>
              <a:gd name="connsiteX6" fmla="*/ 26633 w 4545367"/>
              <a:gd name="connsiteY6" fmla="*/ 204187 h 3657600"/>
              <a:gd name="connsiteX0" fmla="*/ 26633 w 4545367"/>
              <a:gd name="connsiteY0" fmla="*/ 204187 h 3657600"/>
              <a:gd name="connsiteX1" fmla="*/ 0 w 4545367"/>
              <a:gd name="connsiteY1" fmla="*/ 3639845 h 3657600"/>
              <a:gd name="connsiteX2" fmla="*/ 1882066 w 4545367"/>
              <a:gd name="connsiteY2" fmla="*/ 3657600 h 3657600"/>
              <a:gd name="connsiteX3" fmla="*/ 2849732 w 4545367"/>
              <a:gd name="connsiteY3" fmla="*/ 2521259 h 3657600"/>
              <a:gd name="connsiteX4" fmla="*/ 3737499 w 4545367"/>
              <a:gd name="connsiteY4" fmla="*/ 1713391 h 3657600"/>
              <a:gd name="connsiteX5" fmla="*/ 4545367 w 4545367"/>
              <a:gd name="connsiteY5" fmla="*/ 0 h 3657600"/>
              <a:gd name="connsiteX6" fmla="*/ 26633 w 4545367"/>
              <a:gd name="connsiteY6" fmla="*/ 204187 h 3657600"/>
              <a:gd name="connsiteX0" fmla="*/ 26633 w 4545367"/>
              <a:gd name="connsiteY0" fmla="*/ 204187 h 3684234"/>
              <a:gd name="connsiteX1" fmla="*/ 0 w 4545367"/>
              <a:gd name="connsiteY1" fmla="*/ 3639845 h 3684234"/>
              <a:gd name="connsiteX2" fmla="*/ 1882066 w 4545367"/>
              <a:gd name="connsiteY2" fmla="*/ 3657600 h 3684234"/>
              <a:gd name="connsiteX3" fmla="*/ 2441359 w 4545367"/>
              <a:gd name="connsiteY3" fmla="*/ 3684234 h 3684234"/>
              <a:gd name="connsiteX4" fmla="*/ 3737499 w 4545367"/>
              <a:gd name="connsiteY4" fmla="*/ 1713391 h 3684234"/>
              <a:gd name="connsiteX5" fmla="*/ 4545367 w 4545367"/>
              <a:gd name="connsiteY5" fmla="*/ 0 h 3684234"/>
              <a:gd name="connsiteX6" fmla="*/ 26633 w 4545367"/>
              <a:gd name="connsiteY6" fmla="*/ 204187 h 3684234"/>
              <a:gd name="connsiteX0" fmla="*/ 26633 w 4545367"/>
              <a:gd name="connsiteY0" fmla="*/ 204187 h 3657601"/>
              <a:gd name="connsiteX1" fmla="*/ 0 w 4545367"/>
              <a:gd name="connsiteY1" fmla="*/ 3639845 h 3657601"/>
              <a:gd name="connsiteX2" fmla="*/ 1882066 w 4545367"/>
              <a:gd name="connsiteY2" fmla="*/ 3657600 h 3657601"/>
              <a:gd name="connsiteX3" fmla="*/ 2565647 w 4545367"/>
              <a:gd name="connsiteY3" fmla="*/ 3657601 h 3657601"/>
              <a:gd name="connsiteX4" fmla="*/ 3737499 w 4545367"/>
              <a:gd name="connsiteY4" fmla="*/ 1713391 h 3657601"/>
              <a:gd name="connsiteX5" fmla="*/ 4545367 w 4545367"/>
              <a:gd name="connsiteY5" fmla="*/ 0 h 3657601"/>
              <a:gd name="connsiteX6" fmla="*/ 26633 w 4545367"/>
              <a:gd name="connsiteY6" fmla="*/ 204187 h 365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367" h="3657601">
                <a:moveTo>
                  <a:pt x="26633" y="204187"/>
                </a:moveTo>
                <a:lnTo>
                  <a:pt x="0" y="3639845"/>
                </a:lnTo>
                <a:lnTo>
                  <a:pt x="1882066" y="3657600"/>
                </a:lnTo>
                <a:lnTo>
                  <a:pt x="2565647" y="3657601"/>
                </a:lnTo>
                <a:lnTo>
                  <a:pt x="3737499" y="1713391"/>
                </a:lnTo>
                <a:lnTo>
                  <a:pt x="4545367" y="0"/>
                </a:lnTo>
                <a:lnTo>
                  <a:pt x="26633" y="204187"/>
                </a:lnTo>
                <a:close/>
              </a:path>
            </a:pathLst>
          </a:cu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EB65001-67AD-4995-8728-8683A835D986}"/>
              </a:ext>
            </a:extLst>
          </p:cNvPr>
          <p:cNvSpPr>
            <a:spLocks noGrp="1"/>
          </p:cNvSpPr>
          <p:nvPr>
            <p:ph type="title"/>
          </p:nvPr>
        </p:nvSpPr>
        <p:spPr/>
        <p:txBody>
          <a:bodyPr/>
          <a:lstStyle/>
          <a:p>
            <a:r>
              <a:rPr lang="en-US" dirty="0"/>
              <a:t>Balance allocation to market needs…</a:t>
            </a:r>
          </a:p>
        </p:txBody>
      </p:sp>
      <p:sp>
        <p:nvSpPr>
          <p:cNvPr id="3" name="TextBox 2">
            <a:extLst>
              <a:ext uri="{FF2B5EF4-FFF2-40B4-BE49-F238E27FC236}">
                <a16:creationId xmlns:a16="http://schemas.microsoft.com/office/drawing/2014/main" id="{4640911E-387E-4F83-A242-BD37F363D354}"/>
              </a:ext>
            </a:extLst>
          </p:cNvPr>
          <p:cNvSpPr txBox="1"/>
          <p:nvPr/>
        </p:nvSpPr>
        <p:spPr>
          <a:xfrm>
            <a:off x="343065" y="2923800"/>
            <a:ext cx="23525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Strategy Work</a:t>
            </a:r>
          </a:p>
        </p:txBody>
      </p:sp>
      <p:sp>
        <p:nvSpPr>
          <p:cNvPr id="4" name="TextBox 3">
            <a:extLst>
              <a:ext uri="{FF2B5EF4-FFF2-40B4-BE49-F238E27FC236}">
                <a16:creationId xmlns:a16="http://schemas.microsoft.com/office/drawing/2014/main" id="{FD5C8A5A-5576-49DD-9841-2A4C1D45A44D}"/>
              </a:ext>
            </a:extLst>
          </p:cNvPr>
          <p:cNvSpPr txBox="1"/>
          <p:nvPr/>
        </p:nvSpPr>
        <p:spPr>
          <a:xfrm>
            <a:off x="242744" y="5276530"/>
            <a:ext cx="23525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Sustaining Work</a:t>
            </a:r>
          </a:p>
        </p:txBody>
      </p:sp>
      <p:sp>
        <p:nvSpPr>
          <p:cNvPr id="5" name="TextBox 4">
            <a:extLst>
              <a:ext uri="{FF2B5EF4-FFF2-40B4-BE49-F238E27FC236}">
                <a16:creationId xmlns:a16="http://schemas.microsoft.com/office/drawing/2014/main" id="{286B0A15-37F9-48E3-A8D6-E669F5B194C2}"/>
              </a:ext>
            </a:extLst>
          </p:cNvPr>
          <p:cNvSpPr txBox="1"/>
          <p:nvPr/>
        </p:nvSpPr>
        <p:spPr>
          <a:xfrm>
            <a:off x="2780190" y="6029418"/>
            <a:ext cx="23525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Immediate</a:t>
            </a:r>
          </a:p>
        </p:txBody>
      </p:sp>
      <p:sp>
        <p:nvSpPr>
          <p:cNvPr id="6" name="TextBox 5">
            <a:extLst>
              <a:ext uri="{FF2B5EF4-FFF2-40B4-BE49-F238E27FC236}">
                <a16:creationId xmlns:a16="http://schemas.microsoft.com/office/drawing/2014/main" id="{2AC50F62-2702-4F0B-ACC5-C24160D07615}"/>
              </a:ext>
            </a:extLst>
          </p:cNvPr>
          <p:cNvSpPr txBox="1"/>
          <p:nvPr/>
        </p:nvSpPr>
        <p:spPr>
          <a:xfrm>
            <a:off x="5510073" y="6014019"/>
            <a:ext cx="23525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&lt; 1 year</a:t>
            </a:r>
          </a:p>
        </p:txBody>
      </p:sp>
      <p:sp>
        <p:nvSpPr>
          <p:cNvPr id="7" name="TextBox 6">
            <a:extLst>
              <a:ext uri="{FF2B5EF4-FFF2-40B4-BE49-F238E27FC236}">
                <a16:creationId xmlns:a16="http://schemas.microsoft.com/office/drawing/2014/main" id="{941B5F38-A1D6-48DC-A5D0-AE5A8EED9CBE}"/>
              </a:ext>
            </a:extLst>
          </p:cNvPr>
          <p:cNvSpPr txBox="1"/>
          <p:nvPr/>
        </p:nvSpPr>
        <p:spPr>
          <a:xfrm>
            <a:off x="7646632" y="6029418"/>
            <a:ext cx="23525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Longer Term Growth</a:t>
            </a:r>
          </a:p>
        </p:txBody>
      </p:sp>
      <p:sp>
        <p:nvSpPr>
          <p:cNvPr id="8" name="TextBox 7">
            <a:extLst>
              <a:ext uri="{FF2B5EF4-FFF2-40B4-BE49-F238E27FC236}">
                <a16:creationId xmlns:a16="http://schemas.microsoft.com/office/drawing/2014/main" id="{C4891B72-1319-43C7-93C3-A7ECF232C5A5}"/>
              </a:ext>
            </a:extLst>
          </p:cNvPr>
          <p:cNvSpPr txBox="1"/>
          <p:nvPr/>
        </p:nvSpPr>
        <p:spPr>
          <a:xfrm>
            <a:off x="4234648" y="6308209"/>
            <a:ext cx="32529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Timeframe for majority of return</a:t>
            </a:r>
          </a:p>
        </p:txBody>
      </p:sp>
      <p:sp>
        <p:nvSpPr>
          <p:cNvPr id="9" name="Rectangle 8">
            <a:extLst>
              <a:ext uri="{FF2B5EF4-FFF2-40B4-BE49-F238E27FC236}">
                <a16:creationId xmlns:a16="http://schemas.microsoft.com/office/drawing/2014/main" id="{94D1F053-1217-4572-AA0C-44B7BC8223D8}"/>
              </a:ext>
            </a:extLst>
          </p:cNvPr>
          <p:cNvSpPr/>
          <p:nvPr/>
        </p:nvSpPr>
        <p:spPr>
          <a:xfrm>
            <a:off x="4081302" y="2957168"/>
            <a:ext cx="1558032" cy="102098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Narrow competitor gap</a:t>
            </a:r>
          </a:p>
        </p:txBody>
      </p:sp>
      <p:sp>
        <p:nvSpPr>
          <p:cNvPr id="10" name="Rectangle 9">
            <a:extLst>
              <a:ext uri="{FF2B5EF4-FFF2-40B4-BE49-F238E27FC236}">
                <a16:creationId xmlns:a16="http://schemas.microsoft.com/office/drawing/2014/main" id="{6976CB3E-9A22-4E2D-AC11-553D7826F25A}"/>
              </a:ext>
            </a:extLst>
          </p:cNvPr>
          <p:cNvSpPr/>
          <p:nvPr/>
        </p:nvSpPr>
        <p:spPr>
          <a:xfrm>
            <a:off x="2341282" y="2957168"/>
            <a:ext cx="1558032" cy="102098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Remove Sales Objector</a:t>
            </a:r>
          </a:p>
        </p:txBody>
      </p:sp>
      <p:sp>
        <p:nvSpPr>
          <p:cNvPr id="11" name="Rectangle 10">
            <a:extLst>
              <a:ext uri="{FF2B5EF4-FFF2-40B4-BE49-F238E27FC236}">
                <a16:creationId xmlns:a16="http://schemas.microsoft.com/office/drawing/2014/main" id="{6A46725E-C85C-4A85-A966-2AC893540266}"/>
              </a:ext>
            </a:extLst>
          </p:cNvPr>
          <p:cNvSpPr/>
          <p:nvPr/>
        </p:nvSpPr>
        <p:spPr>
          <a:xfrm>
            <a:off x="4683708" y="4299591"/>
            <a:ext cx="1652729" cy="102098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Reduce Tech Debt</a:t>
            </a:r>
          </a:p>
        </p:txBody>
      </p:sp>
      <p:sp>
        <p:nvSpPr>
          <p:cNvPr id="12" name="Rectangle 11">
            <a:extLst>
              <a:ext uri="{FF2B5EF4-FFF2-40B4-BE49-F238E27FC236}">
                <a16:creationId xmlns:a16="http://schemas.microsoft.com/office/drawing/2014/main" id="{06DF4208-C5F8-4006-82BC-4CF9427BE286}"/>
              </a:ext>
            </a:extLst>
          </p:cNvPr>
          <p:cNvSpPr/>
          <p:nvPr/>
        </p:nvSpPr>
        <p:spPr>
          <a:xfrm>
            <a:off x="2284607" y="4711742"/>
            <a:ext cx="1558032" cy="1020989"/>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Defects</a:t>
            </a:r>
          </a:p>
        </p:txBody>
      </p:sp>
      <p:sp>
        <p:nvSpPr>
          <p:cNvPr id="13" name="Rectangle 12">
            <a:extLst>
              <a:ext uri="{FF2B5EF4-FFF2-40B4-BE49-F238E27FC236}">
                <a16:creationId xmlns:a16="http://schemas.microsoft.com/office/drawing/2014/main" id="{EC8F4FA6-69C3-496E-81F4-F607432EDE58}"/>
              </a:ext>
            </a:extLst>
          </p:cNvPr>
          <p:cNvSpPr/>
          <p:nvPr/>
        </p:nvSpPr>
        <p:spPr>
          <a:xfrm>
            <a:off x="5777677" y="2525999"/>
            <a:ext cx="1558032" cy="102098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Strategic (short term)</a:t>
            </a:r>
          </a:p>
        </p:txBody>
      </p:sp>
      <p:sp>
        <p:nvSpPr>
          <p:cNvPr id="14" name="Rectangle 13">
            <a:extLst>
              <a:ext uri="{FF2B5EF4-FFF2-40B4-BE49-F238E27FC236}">
                <a16:creationId xmlns:a16="http://schemas.microsoft.com/office/drawing/2014/main" id="{0265BF32-C2FE-42DD-BA04-299E5EB2E8E7}"/>
              </a:ext>
            </a:extLst>
          </p:cNvPr>
          <p:cNvSpPr/>
          <p:nvPr/>
        </p:nvSpPr>
        <p:spPr>
          <a:xfrm>
            <a:off x="7977962" y="1576982"/>
            <a:ext cx="1558032" cy="102098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Strategic (long term)</a:t>
            </a:r>
          </a:p>
        </p:txBody>
      </p:sp>
      <p:sp>
        <p:nvSpPr>
          <p:cNvPr id="18" name="TextBox 17">
            <a:extLst>
              <a:ext uri="{FF2B5EF4-FFF2-40B4-BE49-F238E27FC236}">
                <a16:creationId xmlns:a16="http://schemas.microsoft.com/office/drawing/2014/main" id="{53D83F8F-D413-4333-84D6-9D7741F4A5C3}"/>
              </a:ext>
            </a:extLst>
          </p:cNvPr>
          <p:cNvSpPr txBox="1"/>
          <p:nvPr/>
        </p:nvSpPr>
        <p:spPr>
          <a:xfrm>
            <a:off x="7133292" y="5406218"/>
            <a:ext cx="12372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AD47"/>
                </a:solidFill>
                <a:effectLst/>
                <a:uLnTx/>
                <a:uFillTx/>
                <a:latin typeface="Calibri" panose="020F0502020204030204"/>
                <a:ea typeface="+mn-ea"/>
                <a:cs typeface="+mn-cs"/>
              </a:rPr>
              <a:t>Visionary? </a:t>
            </a:r>
          </a:p>
        </p:txBody>
      </p:sp>
      <p:sp>
        <p:nvSpPr>
          <p:cNvPr id="19" name="TextBox 18">
            <a:extLst>
              <a:ext uri="{FF2B5EF4-FFF2-40B4-BE49-F238E27FC236}">
                <a16:creationId xmlns:a16="http://schemas.microsoft.com/office/drawing/2014/main" id="{FAF28FE0-E612-4BF3-94BB-05B17C4DD24E}"/>
              </a:ext>
            </a:extLst>
          </p:cNvPr>
          <p:cNvSpPr txBox="1"/>
          <p:nvPr/>
        </p:nvSpPr>
        <p:spPr>
          <a:xfrm rot="21436146">
            <a:off x="2547269" y="2078947"/>
            <a:ext cx="21461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D7D31"/>
                </a:solidFill>
                <a:effectLst/>
                <a:uLnTx/>
                <a:uFillTx/>
                <a:latin typeface="Calibri" panose="020F0502020204030204"/>
                <a:ea typeface="+mn-ea"/>
                <a:cs typeface="+mn-cs"/>
              </a:rPr>
              <a:t>Competing Startup? </a:t>
            </a:r>
          </a:p>
        </p:txBody>
      </p:sp>
    </p:spTree>
    <p:extLst>
      <p:ext uri="{BB962C8B-B14F-4D97-AF65-F5344CB8AC3E}">
        <p14:creationId xmlns:p14="http://schemas.microsoft.com/office/powerpoint/2010/main" val="285700357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9CC3E-4859-4358-8D4C-161344830D83}"/>
              </a:ext>
            </a:extLst>
          </p:cNvPr>
          <p:cNvSpPr>
            <a:spLocks noGrp="1"/>
          </p:cNvSpPr>
          <p:nvPr>
            <p:ph type="title"/>
          </p:nvPr>
        </p:nvSpPr>
        <p:spPr/>
        <p:txBody>
          <a:bodyPr/>
          <a:lstStyle/>
          <a:p>
            <a:r>
              <a:rPr lang="en-US" dirty="0"/>
              <a:t>Describe the two company situations?</a:t>
            </a:r>
          </a:p>
        </p:txBody>
      </p:sp>
      <p:pic>
        <p:nvPicPr>
          <p:cNvPr id="5" name="Picture 4">
            <a:extLst>
              <a:ext uri="{FF2B5EF4-FFF2-40B4-BE49-F238E27FC236}">
                <a16:creationId xmlns:a16="http://schemas.microsoft.com/office/drawing/2014/main" id="{CECBD2F5-2105-42D0-805F-F39D2A4E4868}"/>
              </a:ext>
            </a:extLst>
          </p:cNvPr>
          <p:cNvPicPr>
            <a:picLocks noChangeAspect="1"/>
          </p:cNvPicPr>
          <p:nvPr/>
        </p:nvPicPr>
        <p:blipFill rotWithShape="1">
          <a:blip r:embed="rId2"/>
          <a:srcRect l="2527" t="9986" r="2432" b="1458"/>
          <a:stretch/>
        </p:blipFill>
        <p:spPr>
          <a:xfrm>
            <a:off x="1109709" y="1825625"/>
            <a:ext cx="4172506" cy="4841505"/>
          </a:xfrm>
          <a:prstGeom prst="rect">
            <a:avLst/>
          </a:prstGeom>
        </p:spPr>
      </p:pic>
      <p:pic>
        <p:nvPicPr>
          <p:cNvPr id="6" name="Picture 5">
            <a:extLst>
              <a:ext uri="{FF2B5EF4-FFF2-40B4-BE49-F238E27FC236}">
                <a16:creationId xmlns:a16="http://schemas.microsoft.com/office/drawing/2014/main" id="{4E6F1ACB-49CD-4BD8-8978-57416C045F66}"/>
              </a:ext>
            </a:extLst>
          </p:cNvPr>
          <p:cNvPicPr>
            <a:picLocks noChangeAspect="1"/>
          </p:cNvPicPr>
          <p:nvPr/>
        </p:nvPicPr>
        <p:blipFill rotWithShape="1">
          <a:blip r:embed="rId3"/>
          <a:srcRect l="2108" t="3106" r="3833" b="1626"/>
          <a:stretch/>
        </p:blipFill>
        <p:spPr>
          <a:xfrm>
            <a:off x="6479448" y="1996112"/>
            <a:ext cx="3703239" cy="4671018"/>
          </a:xfrm>
          <a:prstGeom prst="rect">
            <a:avLst/>
          </a:prstGeom>
        </p:spPr>
      </p:pic>
      <p:sp>
        <p:nvSpPr>
          <p:cNvPr id="7" name="TextBox 6">
            <a:extLst>
              <a:ext uri="{FF2B5EF4-FFF2-40B4-BE49-F238E27FC236}">
                <a16:creationId xmlns:a16="http://schemas.microsoft.com/office/drawing/2014/main" id="{AE54088B-6DF2-4E70-A1D3-AFD78DEA0704}"/>
              </a:ext>
            </a:extLst>
          </p:cNvPr>
          <p:cNvSpPr txBox="1"/>
          <p:nvPr/>
        </p:nvSpPr>
        <p:spPr>
          <a:xfrm>
            <a:off x="2089271" y="1226672"/>
            <a:ext cx="435006"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panose="020F0502020204030204"/>
                <a:ea typeface="+mn-ea"/>
                <a:cs typeface="+mn-cs"/>
              </a:rPr>
              <a:t>A</a:t>
            </a:r>
          </a:p>
        </p:txBody>
      </p:sp>
      <p:sp>
        <p:nvSpPr>
          <p:cNvPr id="8" name="TextBox 7">
            <a:extLst>
              <a:ext uri="{FF2B5EF4-FFF2-40B4-BE49-F238E27FC236}">
                <a16:creationId xmlns:a16="http://schemas.microsoft.com/office/drawing/2014/main" id="{AB2B7F6B-A091-4A58-AB39-9E89574CE01E}"/>
              </a:ext>
            </a:extLst>
          </p:cNvPr>
          <p:cNvSpPr txBox="1"/>
          <p:nvPr/>
        </p:nvSpPr>
        <p:spPr>
          <a:xfrm>
            <a:off x="7446184" y="1226671"/>
            <a:ext cx="435006"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panose="020F0502020204030204"/>
                <a:ea typeface="+mn-ea"/>
                <a:cs typeface="+mn-cs"/>
              </a:rPr>
              <a:t>B</a:t>
            </a:r>
          </a:p>
        </p:txBody>
      </p:sp>
    </p:spTree>
    <p:extLst>
      <p:ext uri="{BB962C8B-B14F-4D97-AF65-F5344CB8AC3E}">
        <p14:creationId xmlns:p14="http://schemas.microsoft.com/office/powerpoint/2010/main" val="3731588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A369D7-AAB4-4023-9C94-62811D26C4BB}"/>
              </a:ext>
            </a:extLst>
          </p:cNvPr>
          <p:cNvPicPr>
            <a:picLocks noChangeAspect="1"/>
          </p:cNvPicPr>
          <p:nvPr/>
        </p:nvPicPr>
        <p:blipFill>
          <a:blip r:embed="rId2"/>
          <a:stretch>
            <a:fillRect/>
          </a:stretch>
        </p:blipFill>
        <p:spPr>
          <a:xfrm>
            <a:off x="226828" y="0"/>
            <a:ext cx="11887200" cy="6825853"/>
          </a:xfrm>
          <a:prstGeom prst="rect">
            <a:avLst/>
          </a:prstGeom>
        </p:spPr>
      </p:pic>
    </p:spTree>
    <p:extLst>
      <p:ext uri="{BB962C8B-B14F-4D97-AF65-F5344CB8AC3E}">
        <p14:creationId xmlns:p14="http://schemas.microsoft.com/office/powerpoint/2010/main" val="155108224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3,2 – Experiment Lead-time</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p:txBody>
          <a:bodyPr>
            <a:normAutofit fontScale="92500" lnSpcReduction="10000"/>
          </a:bodyPr>
          <a:lstStyle/>
          <a:p>
            <a:pPr marL="0" indent="0">
              <a:buNone/>
            </a:pPr>
            <a:r>
              <a:rPr lang="en-US" dirty="0"/>
              <a:t>Outcome 2: Acceptable (or improving) chosen experiment delivery lead-time</a:t>
            </a:r>
          </a:p>
          <a:p>
            <a:pPr lvl="1"/>
            <a:r>
              <a:rPr lang="en-US" dirty="0"/>
              <a:t>Meaning: Experiments we choose to deliver get delivered when needed.</a:t>
            </a:r>
          </a:p>
          <a:p>
            <a:pPr marL="914400" lvl="2" indent="0">
              <a:buNone/>
            </a:pPr>
            <a:endParaRPr lang="en-US" dirty="0"/>
          </a:p>
          <a:p>
            <a:r>
              <a:rPr lang="en-US" dirty="0"/>
              <a:t>Questions/Decisions</a:t>
            </a:r>
          </a:p>
          <a:p>
            <a:pPr lvl="1"/>
            <a:r>
              <a:rPr lang="en-US" dirty="0"/>
              <a:t>We need to focus more ... (spread too thin for capacity; too many experiments)</a:t>
            </a:r>
          </a:p>
          <a:p>
            <a:pPr lvl="2"/>
            <a:r>
              <a:rPr lang="en-US" dirty="0"/>
              <a:t>We need more capacity at constraint … (a skillset is a constraint)</a:t>
            </a:r>
          </a:p>
          <a:p>
            <a:pPr lvl="1"/>
            <a:r>
              <a:rPr lang="en-US" dirty="0"/>
              <a:t>Is something un-necessarily blocked we can resolve?</a:t>
            </a:r>
          </a:p>
          <a:p>
            <a:pPr lvl="1"/>
            <a:r>
              <a:rPr lang="en-US" dirty="0"/>
              <a:t>Can we improve our system to avoid re-occurring blockers?</a:t>
            </a:r>
          </a:p>
          <a:p>
            <a:endParaRPr lang="en-US" dirty="0"/>
          </a:p>
          <a:p>
            <a:r>
              <a:rPr lang="en-US" dirty="0"/>
              <a:t>Pre-requisites</a:t>
            </a:r>
          </a:p>
          <a:p>
            <a:pPr lvl="1"/>
            <a:r>
              <a:rPr lang="en-US" dirty="0"/>
              <a:t>What is an acceptable lead-time for each experiment (or type/group) delivery</a:t>
            </a:r>
          </a:p>
          <a:p>
            <a:pPr lvl="1"/>
            <a:endParaRPr lang="en-US" dirty="0"/>
          </a:p>
        </p:txBody>
      </p:sp>
      <p:pic>
        <p:nvPicPr>
          <p:cNvPr id="6" name="Picture 5">
            <a:extLst>
              <a:ext uri="{FF2B5EF4-FFF2-40B4-BE49-F238E27FC236}">
                <a16:creationId xmlns:a16="http://schemas.microsoft.com/office/drawing/2014/main" id="{13AE4A8D-B27F-4C0D-96C5-1C6433BA9495}"/>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928378" y="365125"/>
            <a:ext cx="850843" cy="850843"/>
          </a:xfrm>
          <a:prstGeom prst="rect">
            <a:avLst/>
          </a:prstGeom>
        </p:spPr>
      </p:pic>
      <p:sp>
        <p:nvSpPr>
          <p:cNvPr id="7" name="TextBox 6">
            <a:extLst>
              <a:ext uri="{FF2B5EF4-FFF2-40B4-BE49-F238E27FC236}">
                <a16:creationId xmlns:a16="http://schemas.microsoft.com/office/drawing/2014/main" id="{FEFEB9ED-043A-4F6C-BF73-B9E958496E02}"/>
              </a:ext>
            </a:extLst>
          </p:cNvPr>
          <p:cNvSpPr txBox="1"/>
          <p:nvPr/>
        </p:nvSpPr>
        <p:spPr>
          <a:xfrm>
            <a:off x="1754155" y="6308209"/>
            <a:ext cx="74788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Note: If experiment isn’t the right word, replace it with epic, feature, MVP, etc.</a:t>
            </a:r>
          </a:p>
        </p:txBody>
      </p:sp>
    </p:spTree>
    <p:extLst>
      <p:ext uri="{BB962C8B-B14F-4D97-AF65-F5344CB8AC3E}">
        <p14:creationId xmlns:p14="http://schemas.microsoft.com/office/powerpoint/2010/main" val="8601617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3,2 – Experiment Lead-time</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p:txBody>
          <a:bodyPr>
            <a:normAutofit/>
          </a:bodyPr>
          <a:lstStyle/>
          <a:p>
            <a:r>
              <a:rPr lang="en-US" dirty="0"/>
              <a:t>Work in Progress of Experiments Trend</a:t>
            </a:r>
          </a:p>
          <a:p>
            <a:pPr lvl="1"/>
            <a:r>
              <a:rPr lang="en-US" dirty="0"/>
              <a:t>Column chart showing WIP week over week</a:t>
            </a:r>
          </a:p>
          <a:p>
            <a:pPr lvl="1"/>
            <a:r>
              <a:rPr lang="en-US" dirty="0"/>
              <a:t>What limit?</a:t>
            </a:r>
            <a:br>
              <a:rPr lang="en-US" dirty="0"/>
            </a:br>
            <a:br>
              <a:rPr lang="en-US" dirty="0"/>
            </a:br>
            <a:endParaRPr lang="en-US" dirty="0"/>
          </a:p>
          <a:p>
            <a:r>
              <a:rPr lang="en-US" dirty="0"/>
              <a:t>Experiment cycle time </a:t>
            </a:r>
          </a:p>
          <a:p>
            <a:pPr lvl="1"/>
            <a:r>
              <a:rPr lang="en-US" dirty="0"/>
              <a:t>Scatter plot from start to delivery</a:t>
            </a:r>
          </a:p>
          <a:p>
            <a:pPr lvl="1"/>
            <a:r>
              <a:rPr lang="en-US" dirty="0"/>
              <a:t>If we “Go” when will delivery be likely?</a:t>
            </a:r>
          </a:p>
        </p:txBody>
      </p:sp>
      <p:pic>
        <p:nvPicPr>
          <p:cNvPr id="6" name="Picture 5">
            <a:extLst>
              <a:ext uri="{FF2B5EF4-FFF2-40B4-BE49-F238E27FC236}">
                <a16:creationId xmlns:a16="http://schemas.microsoft.com/office/drawing/2014/main" id="{13AE4A8D-B27F-4C0D-96C5-1C6433BA9495}"/>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928378" y="365125"/>
            <a:ext cx="850843" cy="850843"/>
          </a:xfrm>
          <a:prstGeom prst="rect">
            <a:avLst/>
          </a:prstGeom>
        </p:spPr>
      </p:pic>
      <p:pic>
        <p:nvPicPr>
          <p:cNvPr id="5" name="Picture 4">
            <a:extLst>
              <a:ext uri="{FF2B5EF4-FFF2-40B4-BE49-F238E27FC236}">
                <a16:creationId xmlns:a16="http://schemas.microsoft.com/office/drawing/2014/main" id="{B173A062-E5F4-49AD-A813-CD7EF248B2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6811" y="1269249"/>
            <a:ext cx="4760371" cy="2816306"/>
          </a:xfrm>
          <a:prstGeom prst="rect">
            <a:avLst/>
          </a:prstGeom>
        </p:spPr>
      </p:pic>
      <p:pic>
        <p:nvPicPr>
          <p:cNvPr id="9" name="Picture 8">
            <a:extLst>
              <a:ext uri="{FF2B5EF4-FFF2-40B4-BE49-F238E27FC236}">
                <a16:creationId xmlns:a16="http://schemas.microsoft.com/office/drawing/2014/main" id="{7602417A-3290-4466-A039-421B2FA194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6810" y="4215650"/>
            <a:ext cx="4760371" cy="2642350"/>
          </a:xfrm>
          <a:prstGeom prst="rect">
            <a:avLst/>
          </a:prstGeom>
        </p:spPr>
      </p:pic>
      <p:sp>
        <p:nvSpPr>
          <p:cNvPr id="7" name="TextBox 6">
            <a:extLst>
              <a:ext uri="{FF2B5EF4-FFF2-40B4-BE49-F238E27FC236}">
                <a16:creationId xmlns:a16="http://schemas.microsoft.com/office/drawing/2014/main" id="{AA70FB49-6BCD-4464-A39E-78BEE89A1970}"/>
              </a:ext>
            </a:extLst>
          </p:cNvPr>
          <p:cNvSpPr txBox="1"/>
          <p:nvPr/>
        </p:nvSpPr>
        <p:spPr>
          <a:xfrm>
            <a:off x="51549" y="6565718"/>
            <a:ext cx="36561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Spreadsheet: Strategy Alignment.xlsx</a:t>
            </a:r>
          </a:p>
        </p:txBody>
      </p:sp>
    </p:spTree>
    <p:extLst>
      <p:ext uri="{BB962C8B-B14F-4D97-AF65-F5344CB8AC3E}">
        <p14:creationId xmlns:p14="http://schemas.microsoft.com/office/powerpoint/2010/main" val="422684104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3,3 – Feedback Usage &amp; Cycle-time</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p:txBody>
          <a:bodyPr>
            <a:normAutofit fontScale="92500" lnSpcReduction="20000"/>
          </a:bodyPr>
          <a:lstStyle/>
          <a:p>
            <a:pPr marL="0" indent="0">
              <a:buNone/>
            </a:pPr>
            <a:r>
              <a:rPr lang="en-US" dirty="0"/>
              <a:t>Outcome 3: Acceptable (or improving) feedback action and cycle-time for experiments</a:t>
            </a:r>
          </a:p>
          <a:p>
            <a:pPr lvl="1"/>
            <a:r>
              <a:rPr lang="en-US" dirty="0"/>
              <a:t>Meaning: Lessons from experiments delivered get incorporated into actions sooner.</a:t>
            </a:r>
          </a:p>
          <a:p>
            <a:endParaRPr lang="en-US" dirty="0"/>
          </a:p>
          <a:p>
            <a:r>
              <a:rPr lang="en-US" dirty="0"/>
              <a:t>Questions/Decisions</a:t>
            </a:r>
          </a:p>
          <a:p>
            <a:pPr lvl="1"/>
            <a:r>
              <a:rPr lang="en-US" dirty="0"/>
              <a:t>Are we using the feedback we are getting effectively?</a:t>
            </a:r>
          </a:p>
          <a:p>
            <a:pPr lvl="1"/>
            <a:r>
              <a:rPr lang="en-US" dirty="0"/>
              <a:t>Are we learning useful things from the feedback we got?</a:t>
            </a:r>
          </a:p>
          <a:p>
            <a:pPr lvl="1"/>
            <a:r>
              <a:rPr lang="en-US" dirty="0"/>
              <a:t>Are we waiting too short/long a time to define &amp; take strategic action on feedback?</a:t>
            </a:r>
          </a:p>
          <a:p>
            <a:endParaRPr lang="en-US" dirty="0"/>
          </a:p>
          <a:p>
            <a:r>
              <a:rPr lang="en-US" dirty="0"/>
              <a:t>Pre-requisites</a:t>
            </a:r>
          </a:p>
          <a:p>
            <a:pPr lvl="1"/>
            <a:r>
              <a:rPr lang="en-US" dirty="0"/>
              <a:t>What an acceptable cycle-time is for experiment feedback (to amplify good)</a:t>
            </a:r>
          </a:p>
          <a:p>
            <a:pPr lvl="1"/>
            <a:r>
              <a:rPr lang="en-US" dirty="0"/>
              <a:t>What is an acceptable rate of negative feedback from experiments (to avoid ruin)</a:t>
            </a:r>
          </a:p>
        </p:txBody>
      </p:sp>
      <p:pic>
        <p:nvPicPr>
          <p:cNvPr id="5" name="Picture 4">
            <a:extLst>
              <a:ext uri="{FF2B5EF4-FFF2-40B4-BE49-F238E27FC236}">
                <a16:creationId xmlns:a16="http://schemas.microsoft.com/office/drawing/2014/main" id="{04765874-BC7B-49C9-A685-A05AFF5EA2FA}"/>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892789" y="365125"/>
            <a:ext cx="922021" cy="920915"/>
          </a:xfrm>
          <a:prstGeom prst="rect">
            <a:avLst/>
          </a:prstGeom>
        </p:spPr>
      </p:pic>
      <p:sp>
        <p:nvSpPr>
          <p:cNvPr id="7" name="TextBox 6">
            <a:extLst>
              <a:ext uri="{FF2B5EF4-FFF2-40B4-BE49-F238E27FC236}">
                <a16:creationId xmlns:a16="http://schemas.microsoft.com/office/drawing/2014/main" id="{8DF74AA9-804D-4891-8449-5BFB6305578F}"/>
              </a:ext>
            </a:extLst>
          </p:cNvPr>
          <p:cNvSpPr txBox="1"/>
          <p:nvPr/>
        </p:nvSpPr>
        <p:spPr>
          <a:xfrm>
            <a:off x="1754155" y="6308209"/>
            <a:ext cx="74788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Note: If experiment isn’t the right word, replace it with epic, feature, MVP, etc.</a:t>
            </a:r>
          </a:p>
        </p:txBody>
      </p:sp>
    </p:spTree>
    <p:extLst>
      <p:ext uri="{BB962C8B-B14F-4D97-AF65-F5344CB8AC3E}">
        <p14:creationId xmlns:p14="http://schemas.microsoft.com/office/powerpoint/2010/main" val="413332484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reinertsen optimal learning">
            <a:extLst>
              <a:ext uri="{FF2B5EF4-FFF2-40B4-BE49-F238E27FC236}">
                <a16:creationId xmlns:a16="http://schemas.microsoft.com/office/drawing/2014/main" id="{E67AA7EA-DE26-481A-8C7C-7D83D4076E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9575" y="0"/>
            <a:ext cx="88328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51350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3,3 – Feedback Usage &amp; Cycle-time</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a:xfrm>
            <a:off x="838200" y="1825625"/>
            <a:ext cx="6994955" cy="4351338"/>
          </a:xfrm>
        </p:spPr>
        <p:txBody>
          <a:bodyPr>
            <a:normAutofit lnSpcReduction="10000"/>
          </a:bodyPr>
          <a:lstStyle/>
          <a:p>
            <a:r>
              <a:rPr lang="en-US" dirty="0"/>
              <a:t>Feedback actions versus target</a:t>
            </a:r>
          </a:p>
          <a:p>
            <a:pPr lvl="1"/>
            <a:r>
              <a:rPr lang="en-US" dirty="0"/>
              <a:t>Confirm learning is occurring</a:t>
            </a:r>
          </a:p>
          <a:p>
            <a:pPr lvl="1"/>
            <a:r>
              <a:rPr lang="en-US" dirty="0"/>
              <a:t>Right balance of as expected and wow’s</a:t>
            </a:r>
          </a:p>
          <a:p>
            <a:pPr lvl="1"/>
            <a:r>
              <a:rPr lang="en-US" dirty="0"/>
              <a:t>Too few “wow’s” might indicate low value work</a:t>
            </a:r>
          </a:p>
          <a:p>
            <a:r>
              <a:rPr lang="en-US" dirty="0"/>
              <a:t>Awaiting Feedback Age</a:t>
            </a:r>
          </a:p>
          <a:p>
            <a:pPr lvl="1"/>
            <a:r>
              <a:rPr lang="en-US" dirty="0"/>
              <a:t>Time from delivered to “feedback closed” date</a:t>
            </a:r>
            <a:br>
              <a:rPr lang="en-US" dirty="0"/>
            </a:br>
            <a:r>
              <a:rPr lang="en-US" dirty="0"/>
              <a:t>or now if still making a choice to wait.</a:t>
            </a:r>
          </a:p>
          <a:p>
            <a:pPr lvl="1"/>
            <a:r>
              <a:rPr lang="en-US" dirty="0"/>
              <a:t>Adds incentive to analyze and decide an action based on an aging deliverable in the market</a:t>
            </a:r>
          </a:p>
          <a:p>
            <a:pPr lvl="1"/>
            <a:r>
              <a:rPr lang="en-US" dirty="0"/>
              <a:t>Could cause premature closing rather than </a:t>
            </a:r>
          </a:p>
          <a:p>
            <a:pPr lvl="1"/>
            <a:r>
              <a:rPr lang="en-US" dirty="0"/>
              <a:t>waiting longer for feedback.</a:t>
            </a:r>
          </a:p>
        </p:txBody>
      </p:sp>
      <p:pic>
        <p:nvPicPr>
          <p:cNvPr id="5" name="Picture 4">
            <a:extLst>
              <a:ext uri="{FF2B5EF4-FFF2-40B4-BE49-F238E27FC236}">
                <a16:creationId xmlns:a16="http://schemas.microsoft.com/office/drawing/2014/main" id="{04765874-BC7B-49C9-A685-A05AFF5EA2FA}"/>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892789" y="365125"/>
            <a:ext cx="922021" cy="920915"/>
          </a:xfrm>
          <a:prstGeom prst="rect">
            <a:avLst/>
          </a:prstGeom>
        </p:spPr>
      </p:pic>
      <p:pic>
        <p:nvPicPr>
          <p:cNvPr id="6" name="Picture 5">
            <a:extLst>
              <a:ext uri="{FF2B5EF4-FFF2-40B4-BE49-F238E27FC236}">
                <a16:creationId xmlns:a16="http://schemas.microsoft.com/office/drawing/2014/main" id="{99F5A60A-080E-4D06-B7C7-358FC2EF70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33155" y="1453162"/>
            <a:ext cx="3981655" cy="2707804"/>
          </a:xfrm>
          <a:prstGeom prst="rect">
            <a:avLst/>
          </a:prstGeom>
        </p:spPr>
      </p:pic>
      <p:pic>
        <p:nvPicPr>
          <p:cNvPr id="9" name="Picture 8">
            <a:extLst>
              <a:ext uri="{FF2B5EF4-FFF2-40B4-BE49-F238E27FC236}">
                <a16:creationId xmlns:a16="http://schemas.microsoft.com/office/drawing/2014/main" id="{83D9CB28-C622-4A5B-995E-CE6FF7B2B1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33155" y="4324220"/>
            <a:ext cx="3981655" cy="2533780"/>
          </a:xfrm>
          <a:prstGeom prst="rect">
            <a:avLst/>
          </a:prstGeom>
        </p:spPr>
      </p:pic>
      <p:sp>
        <p:nvSpPr>
          <p:cNvPr id="7" name="TextBox 6">
            <a:extLst>
              <a:ext uri="{FF2B5EF4-FFF2-40B4-BE49-F238E27FC236}">
                <a16:creationId xmlns:a16="http://schemas.microsoft.com/office/drawing/2014/main" id="{D5BAD308-D71A-4A1B-BAA6-DA2EE33E4AAD}"/>
              </a:ext>
            </a:extLst>
          </p:cNvPr>
          <p:cNvSpPr txBox="1"/>
          <p:nvPr/>
        </p:nvSpPr>
        <p:spPr>
          <a:xfrm>
            <a:off x="51549" y="6565718"/>
            <a:ext cx="36561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Spreadsheet: Strategy Alignment.xlsx</a:t>
            </a:r>
          </a:p>
        </p:txBody>
      </p:sp>
    </p:spTree>
    <p:extLst>
      <p:ext uri="{BB962C8B-B14F-4D97-AF65-F5344CB8AC3E}">
        <p14:creationId xmlns:p14="http://schemas.microsoft.com/office/powerpoint/2010/main" val="276788193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2 – End2End Coordination (Coordinate)</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p:txBody>
          <a:bodyPr>
            <a:normAutofit lnSpcReduction="10000"/>
          </a:bodyPr>
          <a:lstStyle/>
          <a:p>
            <a:r>
              <a:rPr lang="en-US" dirty="0"/>
              <a:t>Outcomes</a:t>
            </a:r>
          </a:p>
          <a:p>
            <a:pPr marL="914400" lvl="1" indent="-457200">
              <a:buFont typeface="+mj-lt"/>
              <a:buAutoNum type="arabicPeriod"/>
            </a:pPr>
            <a:r>
              <a:rPr lang="en-US" dirty="0"/>
              <a:t>The right experiments are started and queued</a:t>
            </a:r>
          </a:p>
          <a:p>
            <a:pPr lvl="2"/>
            <a:r>
              <a:rPr lang="en-US" dirty="0"/>
              <a:t>Meaning: We start things for a “reason” (e.g. higher priority) as constraints allow</a:t>
            </a:r>
          </a:p>
          <a:p>
            <a:pPr lvl="2"/>
            <a:r>
              <a:rPr lang="en-US" dirty="0"/>
              <a:t>Needs: A way to know why to start some work and queue others</a:t>
            </a:r>
          </a:p>
          <a:p>
            <a:pPr lvl="2"/>
            <a:endParaRPr lang="en-US" dirty="0"/>
          </a:p>
          <a:p>
            <a:pPr marL="914400" lvl="1" indent="-457200">
              <a:buFont typeface="+mj-lt"/>
              <a:buAutoNum type="arabicPeriod"/>
            </a:pPr>
            <a:r>
              <a:rPr lang="en-US" dirty="0"/>
              <a:t>The work gets to the right teams in the right order</a:t>
            </a:r>
          </a:p>
          <a:p>
            <a:pPr lvl="2"/>
            <a:r>
              <a:rPr lang="en-US" dirty="0"/>
              <a:t>Meaning: Work is partitioned and handed to the teams that need to deliver it </a:t>
            </a:r>
          </a:p>
          <a:p>
            <a:pPr lvl="2"/>
            <a:r>
              <a:rPr lang="en-US" dirty="0"/>
              <a:t>Needs: A way to know what work to pass to a team and what teams will be next…</a:t>
            </a:r>
          </a:p>
          <a:p>
            <a:pPr lvl="2"/>
            <a:endParaRPr lang="en-US" dirty="0"/>
          </a:p>
          <a:p>
            <a:pPr marL="914400" lvl="1" indent="-457200">
              <a:buFont typeface="+mj-lt"/>
              <a:buAutoNum type="arabicPeriod"/>
            </a:pPr>
            <a:r>
              <a:rPr lang="en-US" dirty="0"/>
              <a:t>Acceptable (or improving) lead-time delivery of experiments</a:t>
            </a:r>
          </a:p>
          <a:p>
            <a:pPr lvl="2"/>
            <a:r>
              <a:rPr lang="en-US" dirty="0"/>
              <a:t>Meaning: Work is handed to necessary teams in a logical and timely fashion</a:t>
            </a:r>
          </a:p>
          <a:p>
            <a:pPr lvl="2"/>
            <a:r>
              <a:rPr lang="en-US" dirty="0"/>
              <a:t>Needs: Lower experiments' in process and impediments are handled appropriately</a:t>
            </a:r>
          </a:p>
        </p:txBody>
      </p:sp>
      <p:pic>
        <p:nvPicPr>
          <p:cNvPr id="4" name="Picture 3">
            <a:extLst>
              <a:ext uri="{FF2B5EF4-FFF2-40B4-BE49-F238E27FC236}">
                <a16:creationId xmlns:a16="http://schemas.microsoft.com/office/drawing/2014/main" id="{AD536EA9-AE3C-48B9-8B60-83AC7C0D0230}"/>
              </a:ext>
            </a:extLst>
          </p:cNvPr>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23130" y="4870715"/>
            <a:ext cx="894856" cy="894856"/>
          </a:xfrm>
          <a:prstGeom prst="rect">
            <a:avLst/>
          </a:prstGeom>
        </p:spPr>
      </p:pic>
      <p:pic>
        <p:nvPicPr>
          <p:cNvPr id="9" name="Picture 8">
            <a:extLst>
              <a:ext uri="{FF2B5EF4-FFF2-40B4-BE49-F238E27FC236}">
                <a16:creationId xmlns:a16="http://schemas.microsoft.com/office/drawing/2014/main" id="{9369E890-7E94-4EC5-9438-3E46CF665DEB}"/>
              </a:ext>
            </a:extLst>
          </p:cNvPr>
          <p:cNvPicPr>
            <a:picLocks noChangeAspect="1"/>
          </p:cNvPicPr>
          <p:nvPr/>
        </p:nvPicPr>
        <p:blipFill>
          <a:blip r:embed="rId5">
            <a:duotone>
              <a:schemeClr val="accent6">
                <a:shade val="45000"/>
                <a:satMod val="135000"/>
              </a:schemeClr>
              <a:prstClr val="white"/>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19681" y="3429000"/>
            <a:ext cx="1101754" cy="1101754"/>
          </a:xfrm>
          <a:prstGeom prst="rect">
            <a:avLst/>
          </a:prstGeom>
        </p:spPr>
      </p:pic>
      <p:pic>
        <p:nvPicPr>
          <p:cNvPr id="11" name="Picture 10">
            <a:extLst>
              <a:ext uri="{FF2B5EF4-FFF2-40B4-BE49-F238E27FC236}">
                <a16:creationId xmlns:a16="http://schemas.microsoft.com/office/drawing/2014/main" id="{AC3AF647-22BB-47C0-B551-CD7D3F04B34C}"/>
              </a:ext>
            </a:extLst>
          </p:cNvPr>
          <p:cNvPicPr>
            <a:picLocks noChangeAspect="1"/>
          </p:cNvPicPr>
          <p:nvPr/>
        </p:nvPicPr>
        <p:blipFill>
          <a:blip r:embed="rId8">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91621" y="2356482"/>
            <a:ext cx="957875" cy="1000447"/>
          </a:xfrm>
          <a:prstGeom prst="rect">
            <a:avLst/>
          </a:prstGeom>
        </p:spPr>
      </p:pic>
      <p:sp>
        <p:nvSpPr>
          <p:cNvPr id="7" name="Rectangle 6">
            <a:extLst>
              <a:ext uri="{FF2B5EF4-FFF2-40B4-BE49-F238E27FC236}">
                <a16:creationId xmlns:a16="http://schemas.microsoft.com/office/drawing/2014/main" id="{C8226A9D-3A79-4833-A5EA-A617E0CE004F}"/>
              </a:ext>
            </a:extLst>
          </p:cNvPr>
          <p:cNvSpPr/>
          <p:nvPr/>
        </p:nvSpPr>
        <p:spPr>
          <a:xfrm>
            <a:off x="8194766" y="230188"/>
            <a:ext cx="3840480" cy="14605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 From your FOTO exercise, what is missing / un-necessary here?</a:t>
            </a: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 If you could achieve one of these, which one? (a Wildly Important Goal)</a:t>
            </a:r>
          </a:p>
        </p:txBody>
      </p:sp>
    </p:spTree>
    <p:extLst>
      <p:ext uri="{BB962C8B-B14F-4D97-AF65-F5344CB8AC3E}">
        <p14:creationId xmlns:p14="http://schemas.microsoft.com/office/powerpoint/2010/main" val="597806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2,1 – Right Experiments Started</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p:txBody>
          <a:bodyPr>
            <a:normAutofit/>
          </a:bodyPr>
          <a:lstStyle/>
          <a:p>
            <a:pPr marL="0" indent="0">
              <a:buNone/>
            </a:pPr>
            <a:r>
              <a:rPr lang="en-US" dirty="0"/>
              <a:t>Outcome 1: The right experiments are started and queued</a:t>
            </a:r>
          </a:p>
          <a:p>
            <a:pPr lvl="2"/>
            <a:r>
              <a:rPr lang="en-US" dirty="0"/>
              <a:t>Meaning: We start things for a “reason” (e.g. higher priority) as constraints allow</a:t>
            </a:r>
          </a:p>
          <a:p>
            <a:pPr marL="914400" lvl="2" indent="0">
              <a:buNone/>
            </a:pPr>
            <a:endParaRPr lang="en-US" dirty="0"/>
          </a:p>
          <a:p>
            <a:r>
              <a:rPr lang="en-US" dirty="0"/>
              <a:t>Questions/Decisions</a:t>
            </a:r>
          </a:p>
          <a:p>
            <a:pPr lvl="1"/>
            <a:r>
              <a:rPr lang="en-US" dirty="0"/>
              <a:t>When we have capacity, what should we start next?</a:t>
            </a:r>
          </a:p>
          <a:p>
            <a:pPr lvl="1"/>
            <a:r>
              <a:rPr lang="en-US" dirty="0"/>
              <a:t>What is the implication of NOT starting “this” next?</a:t>
            </a:r>
          </a:p>
          <a:p>
            <a:pPr lvl="1"/>
            <a:r>
              <a:rPr lang="en-US" dirty="0"/>
              <a:t>Is the delay time we add waiting for capacity acceptable?</a:t>
            </a:r>
          </a:p>
          <a:p>
            <a:r>
              <a:rPr lang="en-US" dirty="0"/>
              <a:t>Pre-requisites</a:t>
            </a:r>
          </a:p>
          <a:p>
            <a:pPr lvl="1"/>
            <a:r>
              <a:rPr lang="en-US" dirty="0"/>
              <a:t>What causes one thing to be more important than another</a:t>
            </a:r>
          </a:p>
          <a:p>
            <a:pPr lvl="1"/>
            <a:r>
              <a:rPr lang="en-US" dirty="0"/>
              <a:t>What is an acceptable queue time</a:t>
            </a:r>
          </a:p>
        </p:txBody>
      </p:sp>
      <p:pic>
        <p:nvPicPr>
          <p:cNvPr id="6" name="Picture 5">
            <a:extLst>
              <a:ext uri="{FF2B5EF4-FFF2-40B4-BE49-F238E27FC236}">
                <a16:creationId xmlns:a16="http://schemas.microsoft.com/office/drawing/2014/main" id="{793C6D7D-A19E-406E-9E4F-5358CDE24739}"/>
              </a:ext>
            </a:extLst>
          </p:cNvPr>
          <p:cNvPicPr>
            <a:picLocks noChangeAspect="1"/>
          </p:cNvPicPr>
          <p:nvPr/>
        </p:nvPicPr>
        <p:blipFill>
          <a:blip r:embed="rId2">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874862" y="365125"/>
            <a:ext cx="957875" cy="1000447"/>
          </a:xfrm>
          <a:prstGeom prst="rect">
            <a:avLst/>
          </a:prstGeom>
        </p:spPr>
      </p:pic>
    </p:spTree>
    <p:extLst>
      <p:ext uri="{BB962C8B-B14F-4D97-AF65-F5344CB8AC3E}">
        <p14:creationId xmlns:p14="http://schemas.microsoft.com/office/powerpoint/2010/main" val="7147393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2,1 – Right Experiments Started</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a:xfrm>
            <a:off x="838200" y="1825625"/>
            <a:ext cx="3662779" cy="4351338"/>
          </a:xfrm>
        </p:spPr>
        <p:txBody>
          <a:bodyPr>
            <a:normAutofit/>
          </a:bodyPr>
          <a:lstStyle/>
          <a:p>
            <a:pPr marL="0" indent="0">
              <a:buNone/>
            </a:pPr>
            <a:r>
              <a:rPr lang="en-US" dirty="0"/>
              <a:t>Make priority visible</a:t>
            </a:r>
          </a:p>
          <a:p>
            <a:r>
              <a:rPr lang="en-US" dirty="0"/>
              <a:t>Alert if no priority set</a:t>
            </a:r>
          </a:p>
          <a:p>
            <a:r>
              <a:rPr lang="en-US" dirty="0"/>
              <a:t>Alert if “high” priority items aren’t started or have a first team assigned.</a:t>
            </a:r>
          </a:p>
        </p:txBody>
      </p:sp>
      <p:pic>
        <p:nvPicPr>
          <p:cNvPr id="6" name="Picture 5">
            <a:extLst>
              <a:ext uri="{FF2B5EF4-FFF2-40B4-BE49-F238E27FC236}">
                <a16:creationId xmlns:a16="http://schemas.microsoft.com/office/drawing/2014/main" id="{793C6D7D-A19E-406E-9E4F-5358CDE24739}"/>
              </a:ext>
            </a:extLst>
          </p:cNvPr>
          <p:cNvPicPr>
            <a:picLocks noChangeAspect="1"/>
          </p:cNvPicPr>
          <p:nvPr/>
        </p:nvPicPr>
        <p:blipFill>
          <a:blip r:embed="rId2">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874862" y="365125"/>
            <a:ext cx="957875" cy="1000447"/>
          </a:xfrm>
          <a:prstGeom prst="rect">
            <a:avLst/>
          </a:prstGeom>
        </p:spPr>
      </p:pic>
      <p:pic>
        <p:nvPicPr>
          <p:cNvPr id="4" name="Picture 3">
            <a:extLst>
              <a:ext uri="{FF2B5EF4-FFF2-40B4-BE49-F238E27FC236}">
                <a16:creationId xmlns:a16="http://schemas.microsoft.com/office/drawing/2014/main" id="{A4752A64-D35C-40BA-96F9-C3AD221590A1}"/>
              </a:ext>
            </a:extLst>
          </p:cNvPr>
          <p:cNvPicPr>
            <a:picLocks noChangeAspect="1"/>
          </p:cNvPicPr>
          <p:nvPr/>
        </p:nvPicPr>
        <p:blipFill>
          <a:blip r:embed="rId4"/>
          <a:stretch>
            <a:fillRect/>
          </a:stretch>
        </p:blipFill>
        <p:spPr>
          <a:xfrm>
            <a:off x="4708407" y="1825625"/>
            <a:ext cx="7772400" cy="4495800"/>
          </a:xfrm>
          <a:prstGeom prst="rect">
            <a:avLst/>
          </a:prstGeom>
        </p:spPr>
      </p:pic>
      <p:sp>
        <p:nvSpPr>
          <p:cNvPr id="5" name="Rectangle 4">
            <a:extLst>
              <a:ext uri="{FF2B5EF4-FFF2-40B4-BE49-F238E27FC236}">
                <a16:creationId xmlns:a16="http://schemas.microsoft.com/office/drawing/2014/main" id="{E72C7D73-E3F1-4423-A690-55915085D815}"/>
              </a:ext>
            </a:extLst>
          </p:cNvPr>
          <p:cNvSpPr/>
          <p:nvPr/>
        </p:nvSpPr>
        <p:spPr>
          <a:xfrm>
            <a:off x="752346" y="6488668"/>
            <a:ext cx="533691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Spreadsheet: Dependency Breakdown Matrix (FL2).xlsx</a:t>
            </a:r>
          </a:p>
        </p:txBody>
      </p:sp>
    </p:spTree>
    <p:extLst>
      <p:ext uri="{BB962C8B-B14F-4D97-AF65-F5344CB8AC3E}">
        <p14:creationId xmlns:p14="http://schemas.microsoft.com/office/powerpoint/2010/main" val="362505940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2,2 – Dependency Planning</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p:txBody>
          <a:bodyPr>
            <a:normAutofit/>
          </a:bodyPr>
          <a:lstStyle/>
          <a:p>
            <a:pPr marL="0" indent="0">
              <a:buNone/>
            </a:pPr>
            <a:r>
              <a:rPr lang="en-US" dirty="0"/>
              <a:t>Outcome 2: The work gets to the right teams in the right order</a:t>
            </a:r>
          </a:p>
          <a:p>
            <a:pPr marL="457200" lvl="1" indent="0">
              <a:buNone/>
            </a:pPr>
            <a:r>
              <a:rPr lang="en-US" dirty="0"/>
              <a:t>Meaning: Work is partitioned and handed to the teams that need to deliver it </a:t>
            </a:r>
          </a:p>
          <a:p>
            <a:pPr lvl="2"/>
            <a:endParaRPr lang="en-US" dirty="0"/>
          </a:p>
          <a:p>
            <a:r>
              <a:rPr lang="en-US" dirty="0"/>
              <a:t>Questions/Decisions</a:t>
            </a:r>
          </a:p>
          <a:p>
            <a:pPr lvl="1"/>
            <a:r>
              <a:rPr lang="en-US" dirty="0"/>
              <a:t>Do we know what teams are needed?</a:t>
            </a:r>
          </a:p>
          <a:p>
            <a:pPr lvl="1"/>
            <a:r>
              <a:rPr lang="en-US" dirty="0"/>
              <a:t>Do we know what order those teams are needed?</a:t>
            </a:r>
          </a:p>
          <a:p>
            <a:pPr lvl="1"/>
            <a:endParaRPr lang="en-US" dirty="0"/>
          </a:p>
          <a:p>
            <a:r>
              <a:rPr lang="en-US" dirty="0"/>
              <a:t>Pre-requisites</a:t>
            </a:r>
          </a:p>
          <a:p>
            <a:pPr lvl="1"/>
            <a:r>
              <a:rPr lang="en-US" dirty="0"/>
              <a:t>Known teams</a:t>
            </a:r>
          </a:p>
          <a:p>
            <a:pPr lvl="1"/>
            <a:r>
              <a:rPr lang="en-US" dirty="0"/>
              <a:t>Known </a:t>
            </a:r>
            <a:r>
              <a:rPr lang="en-US"/>
              <a:t>technical dependencies</a:t>
            </a:r>
            <a:endParaRPr lang="en-US" dirty="0"/>
          </a:p>
        </p:txBody>
      </p:sp>
      <p:pic>
        <p:nvPicPr>
          <p:cNvPr id="5" name="Picture 4">
            <a:extLst>
              <a:ext uri="{FF2B5EF4-FFF2-40B4-BE49-F238E27FC236}">
                <a16:creationId xmlns:a16="http://schemas.microsoft.com/office/drawing/2014/main" id="{056F4CA2-8EFC-4578-8B05-45BC7B0E64E8}"/>
              </a:ext>
            </a:extLst>
          </p:cNvPr>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802923" y="365125"/>
            <a:ext cx="1101754" cy="1101754"/>
          </a:xfrm>
          <a:prstGeom prst="rect">
            <a:avLst/>
          </a:prstGeom>
        </p:spPr>
      </p:pic>
    </p:spTree>
    <p:extLst>
      <p:ext uri="{BB962C8B-B14F-4D97-AF65-F5344CB8AC3E}">
        <p14:creationId xmlns:p14="http://schemas.microsoft.com/office/powerpoint/2010/main" val="12129488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2,2 – Dependency Planning</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a:xfrm>
            <a:off x="838200" y="1825625"/>
            <a:ext cx="3359551" cy="4351338"/>
          </a:xfrm>
        </p:spPr>
        <p:txBody>
          <a:bodyPr>
            <a:normAutofit lnSpcReduction="10000"/>
          </a:bodyPr>
          <a:lstStyle/>
          <a:p>
            <a:r>
              <a:rPr lang="en-US" dirty="0"/>
              <a:t>List Experiments</a:t>
            </a:r>
          </a:p>
          <a:p>
            <a:r>
              <a:rPr lang="en-US" dirty="0"/>
              <a:t>Priority</a:t>
            </a:r>
          </a:p>
          <a:p>
            <a:r>
              <a:rPr lang="en-US" dirty="0"/>
              <a:t>What team, then, ...</a:t>
            </a:r>
          </a:p>
          <a:p>
            <a:r>
              <a:rPr lang="en-US" dirty="0"/>
              <a:t>Dates started</a:t>
            </a:r>
          </a:p>
          <a:p>
            <a:r>
              <a:rPr lang="en-US" dirty="0"/>
              <a:t>Date Delivered</a:t>
            </a:r>
          </a:p>
          <a:p>
            <a:endParaRPr lang="en-US" dirty="0"/>
          </a:p>
          <a:p>
            <a:endParaRPr lang="en-US" dirty="0"/>
          </a:p>
          <a:p>
            <a:r>
              <a:rPr lang="en-US" dirty="0"/>
              <a:t>Use all or just a sample of priors</a:t>
            </a:r>
          </a:p>
          <a:p>
            <a:endParaRPr lang="en-US" dirty="0"/>
          </a:p>
        </p:txBody>
      </p:sp>
      <p:pic>
        <p:nvPicPr>
          <p:cNvPr id="5" name="Picture 4">
            <a:extLst>
              <a:ext uri="{FF2B5EF4-FFF2-40B4-BE49-F238E27FC236}">
                <a16:creationId xmlns:a16="http://schemas.microsoft.com/office/drawing/2014/main" id="{056F4CA2-8EFC-4578-8B05-45BC7B0E64E8}"/>
              </a:ext>
            </a:extLst>
          </p:cNvPr>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802923" y="365125"/>
            <a:ext cx="1101754" cy="1101754"/>
          </a:xfrm>
          <a:prstGeom prst="rect">
            <a:avLst/>
          </a:prstGeom>
        </p:spPr>
      </p:pic>
      <p:pic>
        <p:nvPicPr>
          <p:cNvPr id="4" name="Picture 3">
            <a:extLst>
              <a:ext uri="{FF2B5EF4-FFF2-40B4-BE49-F238E27FC236}">
                <a16:creationId xmlns:a16="http://schemas.microsoft.com/office/drawing/2014/main" id="{8DF9DA7B-E816-42BE-B57A-C8989862DCCB}"/>
              </a:ext>
            </a:extLst>
          </p:cNvPr>
          <p:cNvPicPr>
            <a:picLocks noChangeAspect="1"/>
          </p:cNvPicPr>
          <p:nvPr/>
        </p:nvPicPr>
        <p:blipFill>
          <a:blip r:embed="rId5"/>
          <a:stretch>
            <a:fillRect/>
          </a:stretch>
        </p:blipFill>
        <p:spPr>
          <a:xfrm>
            <a:off x="4197751" y="1613178"/>
            <a:ext cx="7791450" cy="4953000"/>
          </a:xfrm>
          <a:prstGeom prst="rect">
            <a:avLst/>
          </a:prstGeom>
        </p:spPr>
      </p:pic>
      <p:sp>
        <p:nvSpPr>
          <p:cNvPr id="6" name="Rectangle 5">
            <a:extLst>
              <a:ext uri="{FF2B5EF4-FFF2-40B4-BE49-F238E27FC236}">
                <a16:creationId xmlns:a16="http://schemas.microsoft.com/office/drawing/2014/main" id="{3D0DAA86-6061-4A83-A9B9-31D550B907F3}"/>
              </a:ext>
            </a:extLst>
          </p:cNvPr>
          <p:cNvSpPr/>
          <p:nvPr/>
        </p:nvSpPr>
        <p:spPr>
          <a:xfrm>
            <a:off x="361728" y="6488668"/>
            <a:ext cx="533691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Spreadsheet: Dependency Breakdown Matrix (FL2).xlsx</a:t>
            </a:r>
          </a:p>
        </p:txBody>
      </p:sp>
    </p:spTree>
    <p:extLst>
      <p:ext uri="{BB962C8B-B14F-4D97-AF65-F5344CB8AC3E}">
        <p14:creationId xmlns:p14="http://schemas.microsoft.com/office/powerpoint/2010/main" val="6549181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7462E-139C-4D96-9BA6-6D20D3E6F948}"/>
              </a:ext>
            </a:extLst>
          </p:cNvPr>
          <p:cNvSpPr>
            <a:spLocks noGrp="1"/>
          </p:cNvSpPr>
          <p:nvPr>
            <p:ph type="title"/>
          </p:nvPr>
        </p:nvSpPr>
        <p:spPr/>
        <p:txBody>
          <a:bodyPr/>
          <a:lstStyle/>
          <a:p>
            <a:r>
              <a:rPr lang="en-US" dirty="0"/>
              <a:t>What is Probabilistic Forecasting?</a:t>
            </a:r>
          </a:p>
        </p:txBody>
      </p:sp>
      <p:sp>
        <p:nvSpPr>
          <p:cNvPr id="3" name="Content Placeholder 2">
            <a:extLst>
              <a:ext uri="{FF2B5EF4-FFF2-40B4-BE49-F238E27FC236}">
                <a16:creationId xmlns:a16="http://schemas.microsoft.com/office/drawing/2014/main" id="{51BE9135-9D09-4E47-972E-D2D7CB03A0DE}"/>
              </a:ext>
            </a:extLst>
          </p:cNvPr>
          <p:cNvSpPr>
            <a:spLocks noGrp="1"/>
          </p:cNvSpPr>
          <p:nvPr>
            <p:ph idx="1"/>
          </p:nvPr>
        </p:nvSpPr>
        <p:spPr/>
        <p:txBody>
          <a:bodyPr/>
          <a:lstStyle/>
          <a:p>
            <a:r>
              <a:rPr lang="en-US" dirty="0"/>
              <a:t>Normal math:   </a:t>
            </a:r>
            <a:br>
              <a:rPr lang="en-US" dirty="0"/>
            </a:br>
            <a:r>
              <a:rPr lang="en-US" dirty="0"/>
              <a:t>				1 + 3 = 3</a:t>
            </a:r>
          </a:p>
          <a:p>
            <a:r>
              <a:rPr lang="en-US" dirty="0"/>
              <a:t>Range math: </a:t>
            </a:r>
            <a:br>
              <a:rPr lang="en-US" dirty="0"/>
            </a:br>
            <a:r>
              <a:rPr lang="en-US" dirty="0"/>
              <a:t>	“a number 1 to 6” + “a number 1 to 6” = “a number 2 to 12”</a:t>
            </a:r>
          </a:p>
          <a:p>
            <a:endParaRPr lang="en-US" dirty="0"/>
          </a:p>
          <a:p>
            <a:r>
              <a:rPr lang="en-US" dirty="0"/>
              <a:t>Probabilistic math:</a:t>
            </a:r>
            <a:br>
              <a:rPr lang="en-US" dirty="0"/>
            </a:br>
            <a:br>
              <a:rPr lang="en-US" dirty="0"/>
            </a:br>
            <a:r>
              <a:rPr lang="en-US" dirty="0"/>
              <a:t>		[1,3,2,5,3,7,8] + [2,5,6,2,1,2] = [4,2,6,4,13,10] </a:t>
            </a:r>
          </a:p>
        </p:txBody>
      </p:sp>
      <p:sp>
        <p:nvSpPr>
          <p:cNvPr id="4" name="AutoShape 2" descr="Image result for bell curve image">
            <a:extLst>
              <a:ext uri="{FF2B5EF4-FFF2-40B4-BE49-F238E27FC236}">
                <a16:creationId xmlns:a16="http://schemas.microsoft.com/office/drawing/2014/main" id="{7140A956-21C9-4027-A452-3B0508957F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B1E3D32D-5EED-4159-BFB1-B0FDCF49E816}"/>
              </a:ext>
            </a:extLst>
          </p:cNvPr>
          <p:cNvPicPr>
            <a:picLocks noChangeAspect="1"/>
          </p:cNvPicPr>
          <p:nvPr/>
        </p:nvPicPr>
        <p:blipFill>
          <a:blip r:embed="rId2"/>
          <a:stretch>
            <a:fillRect/>
          </a:stretch>
        </p:blipFill>
        <p:spPr>
          <a:xfrm>
            <a:off x="3053002" y="5541899"/>
            <a:ext cx="1367452" cy="731772"/>
          </a:xfrm>
          <a:prstGeom prst="rect">
            <a:avLst/>
          </a:prstGeom>
        </p:spPr>
      </p:pic>
      <p:pic>
        <p:nvPicPr>
          <p:cNvPr id="6" name="Picture 5">
            <a:extLst>
              <a:ext uri="{FF2B5EF4-FFF2-40B4-BE49-F238E27FC236}">
                <a16:creationId xmlns:a16="http://schemas.microsoft.com/office/drawing/2014/main" id="{B65F57E1-9CE6-4880-8E90-FDC2A01EDADF}"/>
              </a:ext>
            </a:extLst>
          </p:cNvPr>
          <p:cNvPicPr>
            <a:picLocks noChangeAspect="1"/>
          </p:cNvPicPr>
          <p:nvPr/>
        </p:nvPicPr>
        <p:blipFill>
          <a:blip r:embed="rId2"/>
          <a:stretch>
            <a:fillRect/>
          </a:stretch>
        </p:blipFill>
        <p:spPr>
          <a:xfrm>
            <a:off x="7211818" y="5416692"/>
            <a:ext cx="3980860" cy="895207"/>
          </a:xfrm>
          <a:prstGeom prst="rect">
            <a:avLst/>
          </a:prstGeom>
        </p:spPr>
      </p:pic>
      <p:pic>
        <p:nvPicPr>
          <p:cNvPr id="7" name="Picture 6">
            <a:extLst>
              <a:ext uri="{FF2B5EF4-FFF2-40B4-BE49-F238E27FC236}">
                <a16:creationId xmlns:a16="http://schemas.microsoft.com/office/drawing/2014/main" id="{9418A2EE-641D-425C-B4D7-A73C8520F88E}"/>
              </a:ext>
            </a:extLst>
          </p:cNvPr>
          <p:cNvPicPr>
            <a:picLocks noChangeAspect="1"/>
          </p:cNvPicPr>
          <p:nvPr/>
        </p:nvPicPr>
        <p:blipFill>
          <a:blip r:embed="rId2"/>
          <a:stretch>
            <a:fillRect/>
          </a:stretch>
        </p:blipFill>
        <p:spPr>
          <a:xfrm>
            <a:off x="5107169" y="5416692"/>
            <a:ext cx="1672861" cy="895207"/>
          </a:xfrm>
          <a:prstGeom prst="rect">
            <a:avLst/>
          </a:prstGeom>
        </p:spPr>
      </p:pic>
    </p:spTree>
    <p:extLst>
      <p:ext uri="{BB962C8B-B14F-4D97-AF65-F5344CB8AC3E}">
        <p14:creationId xmlns:p14="http://schemas.microsoft.com/office/powerpoint/2010/main" val="3083278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2,2 – Dependency Planning</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a:xfrm>
            <a:off x="838200" y="1825625"/>
            <a:ext cx="10969393" cy="4351338"/>
          </a:xfrm>
        </p:spPr>
        <p:txBody>
          <a:bodyPr>
            <a:normAutofit/>
          </a:bodyPr>
          <a:lstStyle/>
          <a:p>
            <a:r>
              <a:rPr lang="en-US" dirty="0"/>
              <a:t>See and anticipate when work will arrive for the next team</a:t>
            </a:r>
          </a:p>
          <a:p>
            <a:pPr lvl="1"/>
            <a:r>
              <a:rPr lang="en-US" dirty="0"/>
              <a:t>Trending long for the current team</a:t>
            </a:r>
          </a:p>
          <a:p>
            <a:pPr lvl="1"/>
            <a:r>
              <a:rPr lang="en-US" dirty="0"/>
              <a:t>Forecast wen it will arrive to “us” based on other teams average delivery time</a:t>
            </a:r>
          </a:p>
        </p:txBody>
      </p:sp>
      <p:pic>
        <p:nvPicPr>
          <p:cNvPr id="5" name="Picture 4">
            <a:extLst>
              <a:ext uri="{FF2B5EF4-FFF2-40B4-BE49-F238E27FC236}">
                <a16:creationId xmlns:a16="http://schemas.microsoft.com/office/drawing/2014/main" id="{056F4CA2-8EFC-4578-8B05-45BC7B0E64E8}"/>
              </a:ext>
            </a:extLst>
          </p:cNvPr>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802923" y="365125"/>
            <a:ext cx="1101754" cy="1101754"/>
          </a:xfrm>
          <a:prstGeom prst="rect">
            <a:avLst/>
          </a:prstGeom>
        </p:spPr>
      </p:pic>
      <p:sp>
        <p:nvSpPr>
          <p:cNvPr id="6" name="Rectangle 5">
            <a:extLst>
              <a:ext uri="{FF2B5EF4-FFF2-40B4-BE49-F238E27FC236}">
                <a16:creationId xmlns:a16="http://schemas.microsoft.com/office/drawing/2014/main" id="{3D0DAA86-6061-4A83-A9B9-31D550B907F3}"/>
              </a:ext>
            </a:extLst>
          </p:cNvPr>
          <p:cNvSpPr/>
          <p:nvPr/>
        </p:nvSpPr>
        <p:spPr>
          <a:xfrm>
            <a:off x="361728" y="6488668"/>
            <a:ext cx="533691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Spreadsheet: Dependency Breakdown Matrix (FL2).xlsx</a:t>
            </a:r>
          </a:p>
        </p:txBody>
      </p:sp>
      <p:pic>
        <p:nvPicPr>
          <p:cNvPr id="10" name="Picture 9">
            <a:extLst>
              <a:ext uri="{FF2B5EF4-FFF2-40B4-BE49-F238E27FC236}">
                <a16:creationId xmlns:a16="http://schemas.microsoft.com/office/drawing/2014/main" id="{D2993D22-AC53-46C7-9EB3-257C48E042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407" y="3176784"/>
            <a:ext cx="11423186" cy="3191772"/>
          </a:xfrm>
          <a:prstGeom prst="rect">
            <a:avLst/>
          </a:prstGeom>
        </p:spPr>
      </p:pic>
    </p:spTree>
    <p:extLst>
      <p:ext uri="{BB962C8B-B14F-4D97-AF65-F5344CB8AC3E}">
        <p14:creationId xmlns:p14="http://schemas.microsoft.com/office/powerpoint/2010/main" val="136245413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2,3 – Timely Experiment Delivery</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a:xfrm>
            <a:off x="838199" y="1825625"/>
            <a:ext cx="10610461" cy="4351338"/>
          </a:xfrm>
        </p:spPr>
        <p:txBody>
          <a:bodyPr>
            <a:normAutofit/>
          </a:bodyPr>
          <a:lstStyle/>
          <a:p>
            <a:pPr marL="0" indent="0">
              <a:buNone/>
            </a:pPr>
            <a:r>
              <a:rPr lang="en-US" dirty="0"/>
              <a:t>Outcome 3: Acceptable (or improving) experiment lead-time delivery</a:t>
            </a:r>
          </a:p>
          <a:p>
            <a:pPr lvl="1"/>
            <a:r>
              <a:rPr lang="en-US" dirty="0"/>
              <a:t>Meaning: Work is handed to necessary teams in a logical and timely fashion</a:t>
            </a:r>
          </a:p>
          <a:p>
            <a:pPr lvl="2"/>
            <a:endParaRPr lang="en-US" dirty="0"/>
          </a:p>
          <a:p>
            <a:r>
              <a:rPr lang="en-US" dirty="0"/>
              <a:t>Questions/Decisions</a:t>
            </a:r>
          </a:p>
          <a:p>
            <a:pPr lvl="1"/>
            <a:r>
              <a:rPr lang="en-US" dirty="0"/>
              <a:t>We need to do fewer things at the one time</a:t>
            </a:r>
          </a:p>
          <a:p>
            <a:pPr lvl="1"/>
            <a:r>
              <a:rPr lang="en-US" dirty="0"/>
              <a:t>We need to react and fix blockers faster</a:t>
            </a:r>
          </a:p>
          <a:p>
            <a:pPr lvl="1"/>
            <a:r>
              <a:rPr lang="en-US" dirty="0"/>
              <a:t>The biggest bang for the buck is to increase capacity at team …</a:t>
            </a:r>
          </a:p>
          <a:p>
            <a:endParaRPr lang="en-US" dirty="0"/>
          </a:p>
        </p:txBody>
      </p:sp>
      <p:pic>
        <p:nvPicPr>
          <p:cNvPr id="6" name="Picture 5">
            <a:extLst>
              <a:ext uri="{FF2B5EF4-FFF2-40B4-BE49-F238E27FC236}">
                <a16:creationId xmlns:a16="http://schemas.microsoft.com/office/drawing/2014/main" id="{C914D07A-10E8-4BB7-BD29-9EDC77A1118B}"/>
              </a:ext>
            </a:extLst>
          </p:cNvPr>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906372" y="365125"/>
            <a:ext cx="894856" cy="894856"/>
          </a:xfrm>
          <a:prstGeom prst="rect">
            <a:avLst/>
          </a:prstGeom>
        </p:spPr>
      </p:pic>
    </p:spTree>
    <p:extLst>
      <p:ext uri="{BB962C8B-B14F-4D97-AF65-F5344CB8AC3E}">
        <p14:creationId xmlns:p14="http://schemas.microsoft.com/office/powerpoint/2010/main" val="217636086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2,3 – Timely Experiment Delivery</a:t>
            </a:r>
          </a:p>
        </p:txBody>
      </p:sp>
      <p:pic>
        <p:nvPicPr>
          <p:cNvPr id="5" name="Content Placeholder 4">
            <a:extLst>
              <a:ext uri="{FF2B5EF4-FFF2-40B4-BE49-F238E27FC236}">
                <a16:creationId xmlns:a16="http://schemas.microsoft.com/office/drawing/2014/main" id="{510E770D-F428-4F19-9925-3A2B05CF91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2258" y="2381097"/>
            <a:ext cx="11627484" cy="3417162"/>
          </a:xfrm>
        </p:spPr>
      </p:pic>
      <p:pic>
        <p:nvPicPr>
          <p:cNvPr id="6" name="Picture 5">
            <a:extLst>
              <a:ext uri="{FF2B5EF4-FFF2-40B4-BE49-F238E27FC236}">
                <a16:creationId xmlns:a16="http://schemas.microsoft.com/office/drawing/2014/main" id="{C914D07A-10E8-4BB7-BD29-9EDC77A1118B}"/>
              </a:ext>
            </a:extLst>
          </p:cNvPr>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906372" y="365125"/>
            <a:ext cx="894856" cy="894856"/>
          </a:xfrm>
          <a:prstGeom prst="rect">
            <a:avLst/>
          </a:prstGeom>
        </p:spPr>
      </p:pic>
      <p:sp>
        <p:nvSpPr>
          <p:cNvPr id="7" name="Rectangle 6">
            <a:extLst>
              <a:ext uri="{FF2B5EF4-FFF2-40B4-BE49-F238E27FC236}">
                <a16:creationId xmlns:a16="http://schemas.microsoft.com/office/drawing/2014/main" id="{FBF77956-AC29-4FD8-96FD-3F26F6A5E332}"/>
              </a:ext>
            </a:extLst>
          </p:cNvPr>
          <p:cNvSpPr/>
          <p:nvPr/>
        </p:nvSpPr>
        <p:spPr>
          <a:xfrm>
            <a:off x="752346" y="6488668"/>
            <a:ext cx="533691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Spreadsheet: Dependency Breakdown Matrix (FL2).xlsx</a:t>
            </a:r>
          </a:p>
        </p:txBody>
      </p:sp>
    </p:spTree>
    <p:extLst>
      <p:ext uri="{BB962C8B-B14F-4D97-AF65-F5344CB8AC3E}">
        <p14:creationId xmlns:p14="http://schemas.microsoft.com/office/powerpoint/2010/main" val="251284292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2,3 – Timely Experiment Delivery</a:t>
            </a:r>
          </a:p>
        </p:txBody>
      </p:sp>
      <p:pic>
        <p:nvPicPr>
          <p:cNvPr id="6" name="Picture 5">
            <a:extLst>
              <a:ext uri="{FF2B5EF4-FFF2-40B4-BE49-F238E27FC236}">
                <a16:creationId xmlns:a16="http://schemas.microsoft.com/office/drawing/2014/main" id="{C914D07A-10E8-4BB7-BD29-9EDC77A1118B}"/>
              </a:ext>
            </a:extLst>
          </p:cNvPr>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906372" y="365125"/>
            <a:ext cx="894856" cy="894856"/>
          </a:xfrm>
          <a:prstGeom prst="rect">
            <a:avLst/>
          </a:prstGeom>
        </p:spPr>
      </p:pic>
      <p:sp>
        <p:nvSpPr>
          <p:cNvPr id="7" name="Rectangle 6">
            <a:extLst>
              <a:ext uri="{FF2B5EF4-FFF2-40B4-BE49-F238E27FC236}">
                <a16:creationId xmlns:a16="http://schemas.microsoft.com/office/drawing/2014/main" id="{FBF77956-AC29-4FD8-96FD-3F26F6A5E332}"/>
              </a:ext>
            </a:extLst>
          </p:cNvPr>
          <p:cNvSpPr/>
          <p:nvPr/>
        </p:nvSpPr>
        <p:spPr>
          <a:xfrm>
            <a:off x="752346" y="6488668"/>
            <a:ext cx="533691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Spreadsheet: Dependency Breakdown Matrix (FL2).xlsx</a:t>
            </a:r>
          </a:p>
        </p:txBody>
      </p:sp>
      <p:pic>
        <p:nvPicPr>
          <p:cNvPr id="9" name="Content Placeholder 8">
            <a:extLst>
              <a:ext uri="{FF2B5EF4-FFF2-40B4-BE49-F238E27FC236}">
                <a16:creationId xmlns:a16="http://schemas.microsoft.com/office/drawing/2014/main" id="{4490E00C-799F-4586-932B-F565FF1122E2}"/>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838200" y="4306793"/>
            <a:ext cx="9664083" cy="2114017"/>
          </a:xfrm>
        </p:spPr>
      </p:pic>
      <p:pic>
        <p:nvPicPr>
          <p:cNvPr id="11" name="Picture 10">
            <a:extLst>
              <a:ext uri="{FF2B5EF4-FFF2-40B4-BE49-F238E27FC236}">
                <a16:creationId xmlns:a16="http://schemas.microsoft.com/office/drawing/2014/main" id="{83C5516A-55DA-40D5-B963-D09CD53F30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200" y="1568057"/>
            <a:ext cx="9664083" cy="2341041"/>
          </a:xfrm>
          <a:prstGeom prst="rect">
            <a:avLst/>
          </a:prstGeom>
        </p:spPr>
      </p:pic>
      <p:sp>
        <p:nvSpPr>
          <p:cNvPr id="12" name="Speech Bubble: Rectangle 11">
            <a:extLst>
              <a:ext uri="{FF2B5EF4-FFF2-40B4-BE49-F238E27FC236}">
                <a16:creationId xmlns:a16="http://schemas.microsoft.com/office/drawing/2014/main" id="{139A3013-38B1-4A5C-BC73-06D6B32F7A48}"/>
              </a:ext>
            </a:extLst>
          </p:cNvPr>
          <p:cNvSpPr/>
          <p:nvPr/>
        </p:nvSpPr>
        <p:spPr>
          <a:xfrm>
            <a:off x="9445841" y="5284219"/>
            <a:ext cx="2355387" cy="1534286"/>
          </a:xfrm>
          <a:prstGeom prst="wedgeRectCallout">
            <a:avLst>
              <a:gd name="adj1" fmla="val -73978"/>
              <a:gd name="adj2" fmla="val 127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Constraint ranking – combines frequency team is a dependent and that teams average cycle time</a:t>
            </a:r>
          </a:p>
        </p:txBody>
      </p:sp>
      <p:sp>
        <p:nvSpPr>
          <p:cNvPr id="13" name="Speech Bubble: Rectangle 12">
            <a:extLst>
              <a:ext uri="{FF2B5EF4-FFF2-40B4-BE49-F238E27FC236}">
                <a16:creationId xmlns:a16="http://schemas.microsoft.com/office/drawing/2014/main" id="{78280A9F-854E-47DB-94A8-15DE4EB9EA34}"/>
              </a:ext>
            </a:extLst>
          </p:cNvPr>
          <p:cNvSpPr/>
          <p:nvPr/>
        </p:nvSpPr>
        <p:spPr>
          <a:xfrm>
            <a:off x="9253199" y="2168521"/>
            <a:ext cx="2548029" cy="1534286"/>
          </a:xfrm>
          <a:prstGeom prst="wedgeRectCallout">
            <a:avLst>
              <a:gd name="adj1" fmla="val -73978"/>
              <a:gd name="adj2" fmla="val 127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Find what handoffs are the most common and increase communication at these hotspots</a:t>
            </a:r>
          </a:p>
        </p:txBody>
      </p:sp>
    </p:spTree>
    <p:extLst>
      <p:ext uri="{BB962C8B-B14F-4D97-AF65-F5344CB8AC3E}">
        <p14:creationId xmlns:p14="http://schemas.microsoft.com/office/powerpoint/2010/main" val="284575943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1 – Operational (Deliver)</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p:txBody>
          <a:bodyPr>
            <a:normAutofit fontScale="92500" lnSpcReduction="10000"/>
          </a:bodyPr>
          <a:lstStyle/>
          <a:p>
            <a:r>
              <a:rPr lang="en-US" dirty="0"/>
              <a:t>Outcomes</a:t>
            </a:r>
          </a:p>
          <a:p>
            <a:pPr marL="914400" lvl="1" indent="-457200">
              <a:buFont typeface="+mj-lt"/>
              <a:buAutoNum type="arabicPeriod"/>
            </a:pPr>
            <a:r>
              <a:rPr lang="en-US" dirty="0"/>
              <a:t>The right things are started and queued</a:t>
            </a:r>
          </a:p>
          <a:p>
            <a:pPr lvl="2"/>
            <a:r>
              <a:rPr lang="en-US" dirty="0"/>
              <a:t>Meaning: We start things for a “reason” as constraints allow</a:t>
            </a:r>
          </a:p>
          <a:p>
            <a:pPr lvl="2"/>
            <a:r>
              <a:rPr lang="en-US" dirty="0"/>
              <a:t>Needs: A way to know why to start some work and queue others</a:t>
            </a:r>
          </a:p>
          <a:p>
            <a:pPr marL="914400" lvl="1" indent="-457200">
              <a:buFont typeface="+mj-lt"/>
              <a:buAutoNum type="arabicPeriod"/>
            </a:pPr>
            <a:r>
              <a:rPr lang="en-US" dirty="0"/>
              <a:t>Acceptable (or improving) external lead-times</a:t>
            </a:r>
          </a:p>
          <a:p>
            <a:pPr lvl="2"/>
            <a:r>
              <a:rPr lang="en-US" dirty="0"/>
              <a:t>Meaning: The necessary things get started in acceptable time</a:t>
            </a:r>
          </a:p>
          <a:p>
            <a:pPr lvl="2"/>
            <a:r>
              <a:rPr lang="en-US" dirty="0"/>
              <a:t>Needs: Correct team skillsets and tools (type and amount) for the work</a:t>
            </a:r>
          </a:p>
          <a:p>
            <a:pPr marL="914400" lvl="1" indent="-457200">
              <a:buFont typeface="+mj-lt"/>
              <a:buAutoNum type="arabicPeriod"/>
            </a:pPr>
            <a:r>
              <a:rPr lang="en-US" dirty="0"/>
              <a:t>Acceptable (or improving) internal cycle-times</a:t>
            </a:r>
          </a:p>
          <a:p>
            <a:pPr lvl="2"/>
            <a:r>
              <a:rPr lang="en-US" dirty="0"/>
              <a:t>Meaning: The things we start we finish in acceptable time</a:t>
            </a:r>
          </a:p>
          <a:p>
            <a:pPr lvl="2"/>
            <a:r>
              <a:rPr lang="en-US" dirty="0"/>
              <a:t>Needs: Lower work in progress and consistent in-progress age distribution</a:t>
            </a:r>
          </a:p>
          <a:p>
            <a:pPr marL="914400" lvl="1" indent="-457200">
              <a:buFont typeface="+mj-lt"/>
              <a:buAutoNum type="arabicPeriod"/>
            </a:pPr>
            <a:r>
              <a:rPr lang="en-US" dirty="0"/>
              <a:t>Acceptable (or improving) quality</a:t>
            </a:r>
          </a:p>
          <a:p>
            <a:pPr lvl="2"/>
            <a:r>
              <a:rPr lang="en-US" dirty="0"/>
              <a:t>Meaning: The things done work as expected and needed</a:t>
            </a:r>
          </a:p>
          <a:p>
            <a:pPr lvl="2"/>
            <a:r>
              <a:rPr lang="en-US" dirty="0"/>
              <a:t>Needs: A way to measure “as expected” and “needed”</a:t>
            </a:r>
          </a:p>
        </p:txBody>
      </p:sp>
      <p:pic>
        <p:nvPicPr>
          <p:cNvPr id="4" name="Picture 3">
            <a:extLst>
              <a:ext uri="{FF2B5EF4-FFF2-40B4-BE49-F238E27FC236}">
                <a16:creationId xmlns:a16="http://schemas.microsoft.com/office/drawing/2014/main" id="{730FC18F-B45A-4D38-80FB-68803EFC9275}"/>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91621" y="3737246"/>
            <a:ext cx="894856" cy="894856"/>
          </a:xfrm>
          <a:prstGeom prst="rect">
            <a:avLst/>
          </a:prstGeom>
        </p:spPr>
      </p:pic>
      <p:pic>
        <p:nvPicPr>
          <p:cNvPr id="6" name="Picture 5">
            <a:extLst>
              <a:ext uri="{FF2B5EF4-FFF2-40B4-BE49-F238E27FC236}">
                <a16:creationId xmlns:a16="http://schemas.microsoft.com/office/drawing/2014/main" id="{DD758BEC-1FA3-4538-B29D-D86CC4E9858C}"/>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91621" y="5012419"/>
            <a:ext cx="894856" cy="894856"/>
          </a:xfrm>
          <a:prstGeom prst="rect">
            <a:avLst/>
          </a:prstGeom>
        </p:spPr>
      </p:pic>
      <p:pic>
        <p:nvPicPr>
          <p:cNvPr id="9" name="Picture 8">
            <a:extLst>
              <a:ext uri="{FF2B5EF4-FFF2-40B4-BE49-F238E27FC236}">
                <a16:creationId xmlns:a16="http://schemas.microsoft.com/office/drawing/2014/main" id="{F2B6DB7A-4C35-4EC2-B9E1-8C28D76DB08A}"/>
              </a:ext>
            </a:extLst>
          </p:cNvPr>
          <p:cNvPicPr>
            <a:picLocks noChangeAspect="1"/>
          </p:cNvPicPr>
          <p:nvPr/>
        </p:nvPicPr>
        <p:blipFill>
          <a:blip r:embed="rId6">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91621" y="2356482"/>
            <a:ext cx="957875" cy="1000447"/>
          </a:xfrm>
          <a:prstGeom prst="rect">
            <a:avLst/>
          </a:prstGeom>
        </p:spPr>
      </p:pic>
      <p:sp>
        <p:nvSpPr>
          <p:cNvPr id="7" name="Rectangle 6">
            <a:extLst>
              <a:ext uri="{FF2B5EF4-FFF2-40B4-BE49-F238E27FC236}">
                <a16:creationId xmlns:a16="http://schemas.microsoft.com/office/drawing/2014/main" id="{DBDC66D0-94DF-4538-89A4-C36665D0B774}"/>
              </a:ext>
            </a:extLst>
          </p:cNvPr>
          <p:cNvSpPr/>
          <p:nvPr/>
        </p:nvSpPr>
        <p:spPr>
          <a:xfrm>
            <a:off x="7776754" y="365125"/>
            <a:ext cx="3840480" cy="14605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 From your FOTO exercise, what is missing / un-necessary here?</a:t>
            </a: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 If you could achieve one of these, which one? (a Wildly Important Goal)</a:t>
            </a:r>
          </a:p>
        </p:txBody>
      </p:sp>
    </p:spTree>
    <p:extLst>
      <p:ext uri="{BB962C8B-B14F-4D97-AF65-F5344CB8AC3E}">
        <p14:creationId xmlns:p14="http://schemas.microsoft.com/office/powerpoint/2010/main" val="284673770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3,1 – Right Work/Things Started</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p:txBody>
          <a:bodyPr>
            <a:normAutofit/>
          </a:bodyPr>
          <a:lstStyle/>
          <a:p>
            <a:pPr marL="0" indent="0">
              <a:buNone/>
            </a:pPr>
            <a:r>
              <a:rPr lang="en-US" dirty="0"/>
              <a:t>Outcome 1: The right things are started and queued</a:t>
            </a:r>
          </a:p>
          <a:p>
            <a:pPr lvl="1"/>
            <a:r>
              <a:rPr lang="en-US" dirty="0"/>
              <a:t>Meaning: We start things for a “reason” as constraints allow</a:t>
            </a:r>
          </a:p>
          <a:p>
            <a:pPr marL="914400" lvl="2" indent="0">
              <a:buNone/>
            </a:pPr>
            <a:endParaRPr lang="en-US" dirty="0"/>
          </a:p>
          <a:p>
            <a:r>
              <a:rPr lang="en-US" dirty="0"/>
              <a:t>Questions/Decisions</a:t>
            </a:r>
          </a:p>
          <a:p>
            <a:pPr lvl="1"/>
            <a:r>
              <a:rPr lang="en-US" dirty="0"/>
              <a:t>What has the highest impact (cost) of delay for things started and not-started</a:t>
            </a:r>
          </a:p>
          <a:p>
            <a:pPr lvl="1"/>
            <a:r>
              <a:rPr lang="en-US" dirty="0"/>
              <a:t>Should we add effort and get something finished or start something new </a:t>
            </a:r>
          </a:p>
          <a:p>
            <a:endParaRPr lang="en-US" dirty="0"/>
          </a:p>
          <a:p>
            <a:r>
              <a:rPr lang="en-US" dirty="0"/>
              <a:t>Pre-requisites</a:t>
            </a:r>
          </a:p>
          <a:p>
            <a:pPr lvl="1"/>
            <a:r>
              <a:rPr lang="en-US" dirty="0"/>
              <a:t>What are the strategic …</a:t>
            </a:r>
          </a:p>
        </p:txBody>
      </p:sp>
      <p:pic>
        <p:nvPicPr>
          <p:cNvPr id="5" name="Picture 4">
            <a:extLst>
              <a:ext uri="{FF2B5EF4-FFF2-40B4-BE49-F238E27FC236}">
                <a16:creationId xmlns:a16="http://schemas.microsoft.com/office/drawing/2014/main" id="{EE5CAB7E-3CDC-4394-9C22-76593E02237B}"/>
              </a:ext>
            </a:extLst>
          </p:cNvPr>
          <p:cNvPicPr>
            <a:picLocks noChangeAspect="1"/>
          </p:cNvPicPr>
          <p:nvPr/>
        </p:nvPicPr>
        <p:blipFill>
          <a:blip r:embed="rId2">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874862" y="365125"/>
            <a:ext cx="957875" cy="1000447"/>
          </a:xfrm>
          <a:prstGeom prst="rect">
            <a:avLst/>
          </a:prstGeom>
        </p:spPr>
      </p:pic>
    </p:spTree>
    <p:extLst>
      <p:ext uri="{BB962C8B-B14F-4D97-AF65-F5344CB8AC3E}">
        <p14:creationId xmlns:p14="http://schemas.microsoft.com/office/powerpoint/2010/main" val="84992849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3,2 – Timely work started (external)</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p:txBody>
          <a:bodyPr>
            <a:normAutofit/>
          </a:bodyPr>
          <a:lstStyle/>
          <a:p>
            <a:pPr marL="0" indent="0">
              <a:buNone/>
            </a:pPr>
            <a:r>
              <a:rPr lang="en-US" dirty="0"/>
              <a:t>Outcome 2: Acceptable (or improving) external lead-times</a:t>
            </a:r>
          </a:p>
          <a:p>
            <a:pPr marL="457200" lvl="1" indent="0">
              <a:buNone/>
            </a:pPr>
            <a:r>
              <a:rPr lang="en-US" dirty="0"/>
              <a:t>Meaning: The necessary things get started in acceptable time</a:t>
            </a:r>
          </a:p>
          <a:p>
            <a:pPr lvl="2"/>
            <a:endParaRPr lang="en-US" dirty="0"/>
          </a:p>
          <a:p>
            <a:r>
              <a:rPr lang="en-US" dirty="0"/>
              <a:t>Questions/Decisions</a:t>
            </a:r>
          </a:p>
          <a:p>
            <a:pPr lvl="1"/>
            <a:r>
              <a:rPr lang="en-US" dirty="0"/>
              <a:t>We need to do …</a:t>
            </a:r>
          </a:p>
          <a:p>
            <a:endParaRPr lang="en-US" dirty="0"/>
          </a:p>
          <a:p>
            <a:r>
              <a:rPr lang="en-US" dirty="0"/>
              <a:t>Pre-requisites</a:t>
            </a:r>
          </a:p>
          <a:p>
            <a:pPr lvl="1"/>
            <a:r>
              <a:rPr lang="en-US" dirty="0"/>
              <a:t>What are the strategic …</a:t>
            </a:r>
          </a:p>
        </p:txBody>
      </p:sp>
      <p:pic>
        <p:nvPicPr>
          <p:cNvPr id="6" name="Picture 5">
            <a:extLst>
              <a:ext uri="{FF2B5EF4-FFF2-40B4-BE49-F238E27FC236}">
                <a16:creationId xmlns:a16="http://schemas.microsoft.com/office/drawing/2014/main" id="{3FB91930-9426-41D0-818B-59D2A749FD19}"/>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906372" y="580478"/>
            <a:ext cx="894856" cy="894856"/>
          </a:xfrm>
          <a:prstGeom prst="rect">
            <a:avLst/>
          </a:prstGeom>
        </p:spPr>
      </p:pic>
    </p:spTree>
    <p:extLst>
      <p:ext uri="{BB962C8B-B14F-4D97-AF65-F5344CB8AC3E}">
        <p14:creationId xmlns:p14="http://schemas.microsoft.com/office/powerpoint/2010/main" val="14343417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3,3 – Timely work delivery (internal)</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p:txBody>
          <a:bodyPr>
            <a:normAutofit/>
          </a:bodyPr>
          <a:lstStyle/>
          <a:p>
            <a:pPr marL="0" indent="0">
              <a:buNone/>
            </a:pPr>
            <a:r>
              <a:rPr lang="en-US" dirty="0"/>
              <a:t>Outcome 3: Acceptable (or improving) internal cycle-times</a:t>
            </a:r>
          </a:p>
          <a:p>
            <a:pPr lvl="1"/>
            <a:r>
              <a:rPr lang="en-US" dirty="0"/>
              <a:t>Meaning: The things we start we finish in acceptable time</a:t>
            </a:r>
          </a:p>
          <a:p>
            <a:pPr lvl="2"/>
            <a:endParaRPr lang="en-US" dirty="0"/>
          </a:p>
          <a:p>
            <a:r>
              <a:rPr lang="en-US" dirty="0"/>
              <a:t>Questions/Decisions</a:t>
            </a:r>
          </a:p>
          <a:p>
            <a:pPr lvl="1"/>
            <a:r>
              <a:rPr lang="en-US" dirty="0"/>
              <a:t>We need to do …</a:t>
            </a:r>
          </a:p>
          <a:p>
            <a:endParaRPr lang="en-US" dirty="0"/>
          </a:p>
          <a:p>
            <a:r>
              <a:rPr lang="en-US" dirty="0"/>
              <a:t>Pre-requisites</a:t>
            </a:r>
          </a:p>
          <a:p>
            <a:pPr lvl="1"/>
            <a:r>
              <a:rPr lang="en-US" dirty="0"/>
              <a:t>What are the strategic …</a:t>
            </a:r>
          </a:p>
        </p:txBody>
      </p:sp>
      <p:pic>
        <p:nvPicPr>
          <p:cNvPr id="6" name="Picture 5">
            <a:extLst>
              <a:ext uri="{FF2B5EF4-FFF2-40B4-BE49-F238E27FC236}">
                <a16:creationId xmlns:a16="http://schemas.microsoft.com/office/drawing/2014/main" id="{3FB91930-9426-41D0-818B-59D2A749FD19}"/>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906372" y="580478"/>
            <a:ext cx="894856" cy="894856"/>
          </a:xfrm>
          <a:prstGeom prst="rect">
            <a:avLst/>
          </a:prstGeom>
        </p:spPr>
      </p:pic>
    </p:spTree>
    <p:extLst>
      <p:ext uri="{BB962C8B-B14F-4D97-AF65-F5344CB8AC3E}">
        <p14:creationId xmlns:p14="http://schemas.microsoft.com/office/powerpoint/2010/main" val="360609464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1AB6-09FB-40FD-9DF0-F8E9CC14F687}"/>
              </a:ext>
            </a:extLst>
          </p:cNvPr>
          <p:cNvSpPr>
            <a:spLocks noGrp="1"/>
          </p:cNvSpPr>
          <p:nvPr>
            <p:ph type="title"/>
          </p:nvPr>
        </p:nvSpPr>
        <p:spPr/>
        <p:txBody>
          <a:bodyPr/>
          <a:lstStyle/>
          <a:p>
            <a:r>
              <a:rPr lang="en-US" dirty="0"/>
              <a:t>Level 3,4 – Necessary Delivery Quality</a:t>
            </a:r>
          </a:p>
        </p:txBody>
      </p:sp>
      <p:sp>
        <p:nvSpPr>
          <p:cNvPr id="3" name="Content Placeholder 2">
            <a:extLst>
              <a:ext uri="{FF2B5EF4-FFF2-40B4-BE49-F238E27FC236}">
                <a16:creationId xmlns:a16="http://schemas.microsoft.com/office/drawing/2014/main" id="{F94DF559-8BC4-429C-A68A-BD81AA43CD5F}"/>
              </a:ext>
            </a:extLst>
          </p:cNvPr>
          <p:cNvSpPr>
            <a:spLocks noGrp="1"/>
          </p:cNvSpPr>
          <p:nvPr>
            <p:ph idx="1"/>
          </p:nvPr>
        </p:nvSpPr>
        <p:spPr/>
        <p:txBody>
          <a:bodyPr>
            <a:normAutofit/>
          </a:bodyPr>
          <a:lstStyle/>
          <a:p>
            <a:pPr marL="0" indent="0">
              <a:buNone/>
            </a:pPr>
            <a:r>
              <a:rPr lang="en-US" dirty="0"/>
              <a:t>Outcome 4: Acceptable (or improving) quality</a:t>
            </a:r>
          </a:p>
          <a:p>
            <a:pPr lvl="1"/>
            <a:r>
              <a:rPr lang="en-US" dirty="0"/>
              <a:t>Meaning: The things done work as expected and needed</a:t>
            </a:r>
          </a:p>
          <a:p>
            <a:pPr lvl="2"/>
            <a:endParaRPr lang="en-US" dirty="0"/>
          </a:p>
          <a:p>
            <a:r>
              <a:rPr lang="en-US" dirty="0"/>
              <a:t>Questions/Decisions</a:t>
            </a:r>
          </a:p>
          <a:p>
            <a:pPr lvl="1"/>
            <a:r>
              <a:rPr lang="en-US" dirty="0"/>
              <a:t>We need to do …</a:t>
            </a:r>
          </a:p>
          <a:p>
            <a:endParaRPr lang="en-US" dirty="0"/>
          </a:p>
          <a:p>
            <a:r>
              <a:rPr lang="en-US" dirty="0"/>
              <a:t>Pre-requisites</a:t>
            </a:r>
          </a:p>
          <a:p>
            <a:pPr lvl="1"/>
            <a:r>
              <a:rPr lang="en-US" dirty="0"/>
              <a:t>What are the strategic …</a:t>
            </a:r>
          </a:p>
        </p:txBody>
      </p:sp>
      <p:pic>
        <p:nvPicPr>
          <p:cNvPr id="5" name="Picture 4">
            <a:extLst>
              <a:ext uri="{FF2B5EF4-FFF2-40B4-BE49-F238E27FC236}">
                <a16:creationId xmlns:a16="http://schemas.microsoft.com/office/drawing/2014/main" id="{27E764E4-6F32-4770-A84D-57618367ED5C}"/>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906372" y="580478"/>
            <a:ext cx="894856" cy="894856"/>
          </a:xfrm>
          <a:prstGeom prst="rect">
            <a:avLst/>
          </a:prstGeom>
        </p:spPr>
      </p:pic>
    </p:spTree>
    <p:extLst>
      <p:ext uri="{BB962C8B-B14F-4D97-AF65-F5344CB8AC3E}">
        <p14:creationId xmlns:p14="http://schemas.microsoft.com/office/powerpoint/2010/main" val="165589463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oduscooperandi.com/wp-content/uploads/2014/07/20140715_14320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62201" y="1862890"/>
            <a:ext cx="7796463" cy="438551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5F8E5861-E65C-4BE8-8BCB-9B255B5A3C3D}" type="slidenum">
              <a:rPr lang="en-US" smtClean="0"/>
              <a:t>189</a:t>
            </a:fld>
            <a:endParaRPr lang="en-US" dirty="0"/>
          </a:p>
        </p:txBody>
      </p:sp>
      <p:graphicFrame>
        <p:nvGraphicFramePr>
          <p:cNvPr id="4" name="Table 3"/>
          <p:cNvGraphicFramePr>
            <a:graphicFrameLocks noGrp="1"/>
          </p:cNvGraphicFramePr>
          <p:nvPr/>
        </p:nvGraphicFramePr>
        <p:xfrm>
          <a:off x="2362202" y="285316"/>
          <a:ext cx="7796461" cy="1188720"/>
        </p:xfrm>
        <a:graphic>
          <a:graphicData uri="http://schemas.openxmlformats.org/drawingml/2006/table">
            <a:tbl>
              <a:tblPr firstRow="1" bandRow="1">
                <a:tableStyleId>{5C22544A-7EE6-4342-B048-85BDC9FD1C3A}</a:tableStyleId>
              </a:tblPr>
              <a:tblGrid>
                <a:gridCol w="1591115">
                  <a:extLst>
                    <a:ext uri="{9D8B030D-6E8A-4147-A177-3AD203B41FA5}">
                      <a16:colId xmlns:a16="http://schemas.microsoft.com/office/drawing/2014/main" val="20000"/>
                    </a:ext>
                  </a:extLst>
                </a:gridCol>
                <a:gridCol w="1007706">
                  <a:extLst>
                    <a:ext uri="{9D8B030D-6E8A-4147-A177-3AD203B41FA5}">
                      <a16:colId xmlns:a16="http://schemas.microsoft.com/office/drawing/2014/main" val="20001"/>
                    </a:ext>
                  </a:extLst>
                </a:gridCol>
                <a:gridCol w="1299410">
                  <a:extLst>
                    <a:ext uri="{9D8B030D-6E8A-4147-A177-3AD203B41FA5}">
                      <a16:colId xmlns:a16="http://schemas.microsoft.com/office/drawing/2014/main" val="20002"/>
                    </a:ext>
                  </a:extLst>
                </a:gridCol>
                <a:gridCol w="1299410">
                  <a:extLst>
                    <a:ext uri="{9D8B030D-6E8A-4147-A177-3AD203B41FA5}">
                      <a16:colId xmlns:a16="http://schemas.microsoft.com/office/drawing/2014/main" val="20003"/>
                    </a:ext>
                  </a:extLst>
                </a:gridCol>
                <a:gridCol w="1299410">
                  <a:extLst>
                    <a:ext uri="{9D8B030D-6E8A-4147-A177-3AD203B41FA5}">
                      <a16:colId xmlns:a16="http://schemas.microsoft.com/office/drawing/2014/main" val="20004"/>
                    </a:ext>
                  </a:extLst>
                </a:gridCol>
                <a:gridCol w="1299410">
                  <a:extLst>
                    <a:ext uri="{9D8B030D-6E8A-4147-A177-3AD203B41FA5}">
                      <a16:colId xmlns:a16="http://schemas.microsoft.com/office/drawing/2014/main" val="20005"/>
                    </a:ext>
                  </a:extLst>
                </a:gridCol>
              </a:tblGrid>
              <a:tr h="370840">
                <a:tc>
                  <a:txBody>
                    <a:bodyPr/>
                    <a:lstStyle/>
                    <a:p>
                      <a:pPr algn="ctr"/>
                      <a:endParaRPr lang="en-US" sz="2000" b="1" dirty="0"/>
                    </a:p>
                  </a:txBody>
                  <a:tcPr/>
                </a:tc>
                <a:tc>
                  <a:txBody>
                    <a:bodyPr/>
                    <a:lstStyle/>
                    <a:p>
                      <a:pPr algn="ctr"/>
                      <a:r>
                        <a:rPr lang="en-US" sz="2000" b="1" dirty="0"/>
                        <a:t>Sprint</a:t>
                      </a:r>
                      <a:r>
                        <a:rPr lang="en-US" sz="2000" b="1" baseline="0" dirty="0"/>
                        <a:t> 1</a:t>
                      </a:r>
                      <a:endParaRPr lang="en-US" sz="2000" b="1" dirty="0"/>
                    </a:p>
                  </a:txBody>
                  <a:tcPr/>
                </a:tc>
                <a:tc>
                  <a:txBody>
                    <a:bodyPr/>
                    <a:lstStyle/>
                    <a:p>
                      <a:pPr algn="ctr"/>
                      <a:r>
                        <a:rPr lang="en-US" sz="2000" b="1" dirty="0"/>
                        <a:t>Sprint 2</a:t>
                      </a:r>
                    </a:p>
                  </a:txBody>
                  <a:tcPr/>
                </a:tc>
                <a:tc>
                  <a:txBody>
                    <a:bodyPr/>
                    <a:lstStyle/>
                    <a:p>
                      <a:pPr algn="ctr"/>
                      <a:r>
                        <a:rPr lang="en-US" sz="2000" b="1" dirty="0"/>
                        <a:t>Sprint 3</a:t>
                      </a:r>
                    </a:p>
                  </a:txBody>
                  <a:tcPr/>
                </a:tc>
                <a:tc>
                  <a:txBody>
                    <a:bodyPr/>
                    <a:lstStyle/>
                    <a:p>
                      <a:pPr algn="ctr"/>
                      <a:r>
                        <a:rPr lang="en-US" sz="2000" b="1" dirty="0"/>
                        <a:t>Sprint 4</a:t>
                      </a:r>
                    </a:p>
                  </a:txBody>
                  <a:tcPr/>
                </a:tc>
                <a:tc>
                  <a:txBody>
                    <a:bodyPr/>
                    <a:lstStyle/>
                    <a:p>
                      <a:pPr algn="ctr"/>
                      <a:r>
                        <a:rPr lang="en-US" sz="2000" b="1" dirty="0"/>
                        <a:t>Sprint 5</a:t>
                      </a:r>
                    </a:p>
                  </a:txBody>
                  <a:tcPr/>
                </a:tc>
                <a:extLst>
                  <a:ext uri="{0D108BD9-81ED-4DB2-BD59-A6C34878D82A}">
                    <a16:rowId xmlns:a16="http://schemas.microsoft.com/office/drawing/2014/main" val="10000"/>
                  </a:ext>
                </a:extLst>
              </a:tr>
              <a:tr h="370840">
                <a:tc>
                  <a:txBody>
                    <a:bodyPr/>
                    <a:lstStyle/>
                    <a:p>
                      <a:pPr algn="ctr"/>
                      <a:r>
                        <a:rPr lang="en-US" sz="2000" b="1" dirty="0"/>
                        <a:t>Velocity</a:t>
                      </a:r>
                    </a:p>
                  </a:txBody>
                  <a:tcPr/>
                </a:tc>
                <a:tc>
                  <a:txBody>
                    <a:bodyPr/>
                    <a:lstStyle/>
                    <a:p>
                      <a:pPr algn="ctr"/>
                      <a:r>
                        <a:rPr lang="en-US" sz="2000" b="1" dirty="0"/>
                        <a:t>16 pts</a:t>
                      </a:r>
                    </a:p>
                  </a:txBody>
                  <a:tcPr/>
                </a:tc>
                <a:tc>
                  <a:txBody>
                    <a:bodyPr/>
                    <a:lstStyle/>
                    <a:p>
                      <a:pPr algn="ctr"/>
                      <a:r>
                        <a:rPr lang="en-US" sz="2000" b="1" dirty="0"/>
                        <a:t>72 pts</a:t>
                      </a:r>
                    </a:p>
                  </a:txBody>
                  <a:tcPr/>
                </a:tc>
                <a:tc>
                  <a:txBody>
                    <a:bodyPr/>
                    <a:lstStyle/>
                    <a:p>
                      <a:pPr algn="ctr"/>
                      <a:r>
                        <a:rPr lang="en-US" sz="2000" b="1" dirty="0"/>
                        <a:t>21 pts</a:t>
                      </a:r>
                    </a:p>
                  </a:txBody>
                  <a:tcPr/>
                </a:tc>
                <a:tc>
                  <a:txBody>
                    <a:bodyPr/>
                    <a:lstStyle/>
                    <a:p>
                      <a:pPr algn="ctr"/>
                      <a:r>
                        <a:rPr lang="en-US" sz="2000" b="1" dirty="0"/>
                        <a:t>19 pts</a:t>
                      </a:r>
                    </a:p>
                  </a:txBody>
                  <a:tcPr/>
                </a:tc>
                <a:tc>
                  <a:txBody>
                    <a:bodyPr/>
                    <a:lstStyle/>
                    <a:p>
                      <a:pPr algn="ctr"/>
                      <a:r>
                        <a:rPr lang="en-US" sz="2000" b="1" dirty="0"/>
                        <a:t>37 pts</a:t>
                      </a:r>
                    </a:p>
                  </a:txBody>
                  <a:tcPr/>
                </a:tc>
                <a:extLst>
                  <a:ext uri="{0D108BD9-81ED-4DB2-BD59-A6C34878D82A}">
                    <a16:rowId xmlns:a16="http://schemas.microsoft.com/office/drawing/2014/main" val="10001"/>
                  </a:ext>
                </a:extLst>
              </a:tr>
              <a:tr h="370840">
                <a:tc>
                  <a:txBody>
                    <a:bodyPr/>
                    <a:lstStyle/>
                    <a:p>
                      <a:pPr algn="ctr"/>
                      <a:r>
                        <a:rPr lang="en-US" sz="2000" b="1" dirty="0"/>
                        <a:t>Throughput</a:t>
                      </a:r>
                    </a:p>
                  </a:txBody>
                  <a:tcPr/>
                </a:tc>
                <a:tc>
                  <a:txBody>
                    <a:bodyPr/>
                    <a:lstStyle/>
                    <a:p>
                      <a:pPr algn="ctr"/>
                      <a:r>
                        <a:rPr lang="en-US" sz="2000" b="1" dirty="0"/>
                        <a:t>7 cards</a:t>
                      </a:r>
                    </a:p>
                  </a:txBody>
                  <a:tcPr/>
                </a:tc>
                <a:tc>
                  <a:txBody>
                    <a:bodyPr/>
                    <a:lstStyle/>
                    <a:p>
                      <a:pPr algn="ctr"/>
                      <a:r>
                        <a:rPr lang="en-US" sz="2000" b="1" dirty="0"/>
                        <a:t>9 cards</a:t>
                      </a:r>
                    </a:p>
                  </a:txBody>
                  <a:tcPr/>
                </a:tc>
                <a:tc>
                  <a:txBody>
                    <a:bodyPr/>
                    <a:lstStyle/>
                    <a:p>
                      <a:pPr algn="ctr"/>
                      <a:r>
                        <a:rPr lang="en-US" sz="2000" b="1" dirty="0"/>
                        <a:t>9 cards</a:t>
                      </a:r>
                    </a:p>
                  </a:txBody>
                  <a:tcPr/>
                </a:tc>
                <a:tc>
                  <a:txBody>
                    <a:bodyPr/>
                    <a:lstStyle/>
                    <a:p>
                      <a:pPr algn="ctr"/>
                      <a:r>
                        <a:rPr lang="en-US" sz="2000" b="1" dirty="0"/>
                        <a:t>9 cards</a:t>
                      </a:r>
                    </a:p>
                  </a:txBody>
                  <a:tcPr/>
                </a:tc>
                <a:tc>
                  <a:txBody>
                    <a:bodyPr/>
                    <a:lstStyle/>
                    <a:p>
                      <a:pPr algn="ctr"/>
                      <a:r>
                        <a:rPr lang="en-US" sz="2000" b="1" dirty="0"/>
                        <a:t>7 cards</a:t>
                      </a:r>
                    </a:p>
                  </a:txBody>
                  <a:tcPr/>
                </a:tc>
                <a:extLst>
                  <a:ext uri="{0D108BD9-81ED-4DB2-BD59-A6C34878D82A}">
                    <a16:rowId xmlns:a16="http://schemas.microsoft.com/office/drawing/2014/main" val="10002"/>
                  </a:ext>
                </a:extLst>
              </a:tr>
            </a:tbl>
          </a:graphicData>
        </a:graphic>
      </p:graphicFrame>
      <p:sp>
        <p:nvSpPr>
          <p:cNvPr id="6" name="Rectangle 5"/>
          <p:cNvSpPr/>
          <p:nvPr/>
        </p:nvSpPr>
        <p:spPr>
          <a:xfrm>
            <a:off x="2919663" y="6258580"/>
            <a:ext cx="7239000" cy="523220"/>
          </a:xfrm>
          <a:prstGeom prst="rect">
            <a:avLst/>
          </a:prstGeom>
        </p:spPr>
        <p:txBody>
          <a:bodyPr wrap="square">
            <a:spAutoFit/>
          </a:bodyPr>
          <a:lstStyle/>
          <a:p>
            <a:r>
              <a:rPr lang="en-US" sz="1400" dirty="0"/>
              <a:t>Source and with thanks: Jim Benson (Modus </a:t>
            </a:r>
            <a:r>
              <a:rPr lang="en-US" sz="1400" dirty="0" err="1"/>
              <a:t>Cooperandi</a:t>
            </a:r>
            <a:r>
              <a:rPr lang="en-US" sz="1400" dirty="0"/>
              <a:t>) http://moduscooperandi.com/blog/estimation-requires-attention/</a:t>
            </a:r>
          </a:p>
        </p:txBody>
      </p:sp>
      <p:sp>
        <p:nvSpPr>
          <p:cNvPr id="5" name="TextBox 4"/>
          <p:cNvSpPr txBox="1"/>
          <p:nvPr/>
        </p:nvSpPr>
        <p:spPr>
          <a:xfrm>
            <a:off x="3072064" y="1371600"/>
            <a:ext cx="6300537" cy="523220"/>
          </a:xfrm>
          <a:prstGeom prst="rect">
            <a:avLst/>
          </a:prstGeom>
          <a:noFill/>
        </p:spPr>
        <p:txBody>
          <a:bodyPr wrap="square" rtlCol="0">
            <a:spAutoFit/>
          </a:bodyPr>
          <a:lstStyle/>
          <a:p>
            <a:pPr algn="ctr"/>
            <a:r>
              <a:rPr lang="en-US" sz="2800" b="1" dirty="0"/>
              <a:t>Velocity: 16-72 pts, Throughput: 8 +/- 1 </a:t>
            </a:r>
          </a:p>
        </p:txBody>
      </p:sp>
    </p:spTree>
    <p:extLst>
      <p:ext uri="{BB962C8B-B14F-4D97-AF65-F5344CB8AC3E}">
        <p14:creationId xmlns:p14="http://schemas.microsoft.com/office/powerpoint/2010/main" val="4249756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0C2A1-CE4B-41E6-AE08-83857F2C9411}"/>
              </a:ext>
            </a:extLst>
          </p:cNvPr>
          <p:cNvSpPr>
            <a:spLocks noGrp="1"/>
          </p:cNvSpPr>
          <p:nvPr>
            <p:ph type="title"/>
          </p:nvPr>
        </p:nvSpPr>
        <p:spPr/>
        <p:txBody>
          <a:bodyPr/>
          <a:lstStyle/>
          <a:p>
            <a:r>
              <a:rPr lang="en-US" dirty="0"/>
              <a:t>Why Use Probabilistic Forecasting?</a:t>
            </a:r>
          </a:p>
        </p:txBody>
      </p:sp>
      <p:sp>
        <p:nvSpPr>
          <p:cNvPr id="3" name="Content Placeholder 2">
            <a:extLst>
              <a:ext uri="{FF2B5EF4-FFF2-40B4-BE49-F238E27FC236}">
                <a16:creationId xmlns:a16="http://schemas.microsoft.com/office/drawing/2014/main" id="{F8E93603-6F24-4ACE-9E22-7ECB2E79BA8E}"/>
              </a:ext>
            </a:extLst>
          </p:cNvPr>
          <p:cNvSpPr>
            <a:spLocks noGrp="1"/>
          </p:cNvSpPr>
          <p:nvPr>
            <p:ph idx="1"/>
          </p:nvPr>
        </p:nvSpPr>
        <p:spPr/>
        <p:txBody>
          <a:bodyPr/>
          <a:lstStyle/>
          <a:p>
            <a:r>
              <a:rPr lang="en-US" dirty="0"/>
              <a:t>Why not just use average or min or max?</a:t>
            </a:r>
          </a:p>
          <a:p>
            <a:pPr lvl="1"/>
            <a:r>
              <a:rPr lang="en-US" dirty="0"/>
              <a:t>To avoid compounding local safety and way too long/short estimates </a:t>
            </a:r>
          </a:p>
          <a:p>
            <a:pPr lvl="1"/>
            <a:r>
              <a:rPr lang="en-US" dirty="0"/>
              <a:t>To avoid “The Flaw of Averages”</a:t>
            </a:r>
          </a:p>
        </p:txBody>
      </p:sp>
      <p:pic>
        <p:nvPicPr>
          <p:cNvPr id="4" name="Picture 6" descr="http://upload.wikimedia.org/wikipedia/commons/thumb/8/8c/Standard_deviation_diagram.svg/1000px-Standard_deviation_diagram.svg.png">
            <a:extLst>
              <a:ext uri="{FF2B5EF4-FFF2-40B4-BE49-F238E27FC236}">
                <a16:creationId xmlns:a16="http://schemas.microsoft.com/office/drawing/2014/main" id="{73CEF66F-D657-4C24-A6F7-EC1DC31873D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51345" y="3019294"/>
            <a:ext cx="8048457" cy="402422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1836700-6B85-4BF3-ABB9-96CFD035FB44}"/>
              </a:ext>
            </a:extLst>
          </p:cNvPr>
          <p:cNvGrpSpPr/>
          <p:nvPr/>
        </p:nvGrpSpPr>
        <p:grpSpPr>
          <a:xfrm>
            <a:off x="2184464" y="3371256"/>
            <a:ext cx="3538584" cy="2904991"/>
            <a:chOff x="4814455" y="1569849"/>
            <a:chExt cx="4114800" cy="3611751"/>
          </a:xfrm>
        </p:grpSpPr>
        <p:sp>
          <p:nvSpPr>
            <p:cNvPr id="6" name="Rectangle 5">
              <a:extLst>
                <a:ext uri="{FF2B5EF4-FFF2-40B4-BE49-F238E27FC236}">
                  <a16:creationId xmlns:a16="http://schemas.microsoft.com/office/drawing/2014/main" id="{CFCE18A1-E14B-4E76-8A22-E3D73A1C42B4}"/>
                </a:ext>
              </a:extLst>
            </p:cNvPr>
            <p:cNvSpPr/>
            <p:nvPr/>
          </p:nvSpPr>
          <p:spPr>
            <a:xfrm>
              <a:off x="4814455" y="1569849"/>
              <a:ext cx="4114800" cy="3611751"/>
            </a:xfrm>
            <a:prstGeom prst="rect">
              <a:avLst/>
            </a:prstGeom>
            <a:solidFill>
              <a:srgbClr val="00B05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D81ED90-B24D-41AF-A39C-E0F9D605BE5C}"/>
                </a:ext>
              </a:extLst>
            </p:cNvPr>
            <p:cNvSpPr txBox="1"/>
            <p:nvPr/>
          </p:nvSpPr>
          <p:spPr>
            <a:xfrm>
              <a:off x="6262255" y="1981200"/>
              <a:ext cx="2057400" cy="1661465"/>
            </a:xfrm>
            <a:prstGeom prst="rect">
              <a:avLst/>
            </a:prstGeom>
            <a:noFill/>
          </p:spPr>
          <p:txBody>
            <a:bodyPr wrap="square" rtlCol="0">
              <a:spAutoFit/>
            </a:bodyPr>
            <a:lstStyle/>
            <a:p>
              <a:r>
                <a:rPr lang="en-US" sz="3200" b="1" dirty="0"/>
                <a:t>50% Possible </a:t>
              </a:r>
              <a:r>
                <a:rPr lang="en-US" sz="2800" b="1" dirty="0"/>
                <a:t>Outcomes</a:t>
              </a:r>
              <a:endParaRPr lang="en-US" sz="3200" b="1" dirty="0"/>
            </a:p>
          </p:txBody>
        </p:sp>
      </p:grpSp>
      <p:grpSp>
        <p:nvGrpSpPr>
          <p:cNvPr id="8" name="Group 7">
            <a:extLst>
              <a:ext uri="{FF2B5EF4-FFF2-40B4-BE49-F238E27FC236}">
                <a16:creationId xmlns:a16="http://schemas.microsoft.com/office/drawing/2014/main" id="{C8CA5EA6-06D2-4C0C-9A96-59A572AA43CA}"/>
              </a:ext>
            </a:extLst>
          </p:cNvPr>
          <p:cNvGrpSpPr/>
          <p:nvPr/>
        </p:nvGrpSpPr>
        <p:grpSpPr>
          <a:xfrm>
            <a:off x="5725742" y="3371257"/>
            <a:ext cx="3658209" cy="2904990"/>
            <a:chOff x="699655" y="1569849"/>
            <a:chExt cx="4114800" cy="3611751"/>
          </a:xfrm>
        </p:grpSpPr>
        <p:sp>
          <p:nvSpPr>
            <p:cNvPr id="9" name="Rectangle 8">
              <a:extLst>
                <a:ext uri="{FF2B5EF4-FFF2-40B4-BE49-F238E27FC236}">
                  <a16:creationId xmlns:a16="http://schemas.microsoft.com/office/drawing/2014/main" id="{2D938887-8230-430C-B5A6-58810BB409FC}"/>
                </a:ext>
              </a:extLst>
            </p:cNvPr>
            <p:cNvSpPr/>
            <p:nvPr/>
          </p:nvSpPr>
          <p:spPr>
            <a:xfrm>
              <a:off x="699655" y="1569849"/>
              <a:ext cx="4114800" cy="3611751"/>
            </a:xfrm>
            <a:prstGeom prst="rect">
              <a:avLst/>
            </a:prstGeom>
            <a:solidFill>
              <a:srgbClr val="FF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593BD13-060D-49A1-B064-C1AEDE6A4968}"/>
                </a:ext>
              </a:extLst>
            </p:cNvPr>
            <p:cNvSpPr txBox="1"/>
            <p:nvPr/>
          </p:nvSpPr>
          <p:spPr>
            <a:xfrm>
              <a:off x="1080655" y="2180964"/>
              <a:ext cx="2057401" cy="1729279"/>
            </a:xfrm>
            <a:prstGeom prst="rect">
              <a:avLst/>
            </a:prstGeom>
            <a:noFill/>
          </p:spPr>
          <p:txBody>
            <a:bodyPr wrap="square" rtlCol="0">
              <a:spAutoFit/>
            </a:bodyPr>
            <a:lstStyle/>
            <a:p>
              <a:r>
                <a:rPr lang="en-US" sz="3200" b="1" dirty="0"/>
                <a:t>50% Possible </a:t>
              </a:r>
              <a:r>
                <a:rPr lang="en-US" sz="2800" b="1" dirty="0"/>
                <a:t>Outcome</a:t>
              </a:r>
              <a:r>
                <a:rPr lang="en-US" sz="3200" b="1" dirty="0"/>
                <a:t>s</a:t>
              </a:r>
            </a:p>
          </p:txBody>
        </p:sp>
      </p:grpSp>
    </p:spTree>
    <p:extLst>
      <p:ext uri="{BB962C8B-B14F-4D97-AF65-F5344CB8AC3E}">
        <p14:creationId xmlns:p14="http://schemas.microsoft.com/office/powerpoint/2010/main" val="2845287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0" y="685800"/>
            <a:ext cx="8229600" cy="2057403"/>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2272430" y="2743203"/>
            <a:ext cx="8229600" cy="235335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2286000" y="5081668"/>
            <a:ext cx="8229600" cy="1173715"/>
          </a:xfrm>
          <a:prstGeom prst="rect">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600200" y="2743202"/>
            <a:ext cx="685800" cy="23533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Total Story Cycle Time</a:t>
            </a:r>
          </a:p>
          <a:p>
            <a:pPr algn="ctr"/>
            <a:endParaRPr lang="en-US" sz="1400" b="1" dirty="0"/>
          </a:p>
          <a:p>
            <a:pPr algn="ctr"/>
            <a:r>
              <a:rPr lang="en-US" sz="1400" b="1" dirty="0"/>
              <a:t>30 days</a:t>
            </a:r>
          </a:p>
        </p:txBody>
      </p:sp>
      <p:sp>
        <p:nvSpPr>
          <p:cNvPr id="4" name="Rectangle 3"/>
          <p:cNvSpPr/>
          <p:nvPr/>
        </p:nvSpPr>
        <p:spPr>
          <a:xfrm>
            <a:off x="4343400" y="2740885"/>
            <a:ext cx="685800" cy="348741"/>
          </a:xfrm>
          <a:prstGeom prst="rect">
            <a:avLst/>
          </a:prstGeom>
          <a:solidFill>
            <a:srgbClr val="FF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 name="Rectangle 4"/>
          <p:cNvSpPr/>
          <p:nvPr/>
        </p:nvSpPr>
        <p:spPr>
          <a:xfrm>
            <a:off x="5029200" y="3098392"/>
            <a:ext cx="685800" cy="624063"/>
          </a:xfrm>
          <a:prstGeom prst="rect">
            <a:avLst/>
          </a:prstGeom>
          <a:pattFill prst="diagBrick">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 name="Rectangle 5"/>
          <p:cNvSpPr/>
          <p:nvPr/>
        </p:nvSpPr>
        <p:spPr>
          <a:xfrm>
            <a:off x="5715000" y="3722454"/>
            <a:ext cx="685800" cy="1931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Rectangle 6"/>
          <p:cNvSpPr/>
          <p:nvPr/>
        </p:nvSpPr>
        <p:spPr>
          <a:xfrm>
            <a:off x="6400800" y="3922165"/>
            <a:ext cx="685800" cy="213682"/>
          </a:xfrm>
          <a:prstGeom prst="rect">
            <a:avLst/>
          </a:prstGeom>
          <a:pattFill prst="diagBrick">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 name="Rectangle 7"/>
          <p:cNvSpPr/>
          <p:nvPr/>
        </p:nvSpPr>
        <p:spPr>
          <a:xfrm>
            <a:off x="7772400" y="4339804"/>
            <a:ext cx="685800" cy="605846"/>
          </a:xfrm>
          <a:prstGeom prst="rect">
            <a:avLst/>
          </a:prstGeom>
          <a:pattFill prst="diagBrick">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 name="Rectangle 8"/>
          <p:cNvSpPr/>
          <p:nvPr/>
        </p:nvSpPr>
        <p:spPr>
          <a:xfrm>
            <a:off x="8458200" y="4945651"/>
            <a:ext cx="685800" cy="136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p>
        </p:txBody>
      </p:sp>
      <p:sp>
        <p:nvSpPr>
          <p:cNvPr id="18" name="Rectangle 17"/>
          <p:cNvSpPr/>
          <p:nvPr/>
        </p:nvSpPr>
        <p:spPr>
          <a:xfrm>
            <a:off x="7086600" y="4146668"/>
            <a:ext cx="685800" cy="1931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 name="Rectangle 25"/>
          <p:cNvSpPr/>
          <p:nvPr/>
        </p:nvSpPr>
        <p:spPr>
          <a:xfrm>
            <a:off x="3657600" y="1122488"/>
            <a:ext cx="685800" cy="1618397"/>
          </a:xfrm>
          <a:prstGeom prst="rect">
            <a:avLst/>
          </a:prstGeom>
          <a:pattFill prst="diagBrick">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9144000" y="5096560"/>
            <a:ext cx="685800" cy="542241"/>
          </a:xfrm>
          <a:prstGeom prst="rect">
            <a:avLst/>
          </a:prstGeom>
          <a:pattFill prst="diagBrick">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9829800" y="5638801"/>
            <a:ext cx="685800" cy="63589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2913345" y="685800"/>
            <a:ext cx="685800" cy="43668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2913346" y="685799"/>
            <a:ext cx="5056379" cy="0"/>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913346" y="1129352"/>
            <a:ext cx="5056379" cy="13648"/>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014648" y="572869"/>
            <a:ext cx="1970604" cy="923330"/>
          </a:xfrm>
          <a:prstGeom prst="rect">
            <a:avLst/>
          </a:prstGeom>
          <a:noFill/>
        </p:spPr>
        <p:txBody>
          <a:bodyPr wrap="none" rtlCol="0">
            <a:spAutoFit/>
          </a:bodyPr>
          <a:lstStyle/>
          <a:p>
            <a:r>
              <a:rPr lang="en-US" b="1" dirty="0"/>
              <a:t>Story breakdown/ </a:t>
            </a:r>
          </a:p>
          <a:p>
            <a:r>
              <a:rPr lang="en-US" b="1" dirty="0"/>
              <a:t>Feature Inception</a:t>
            </a:r>
            <a:br>
              <a:rPr lang="en-US" b="1" dirty="0"/>
            </a:br>
            <a:r>
              <a:rPr lang="en-US" b="1" dirty="0"/>
              <a:t>5 Days</a:t>
            </a:r>
          </a:p>
        </p:txBody>
      </p:sp>
      <p:cxnSp>
        <p:nvCxnSpPr>
          <p:cNvPr id="36" name="Straight Connector 35"/>
          <p:cNvCxnSpPr/>
          <p:nvPr/>
        </p:nvCxnSpPr>
        <p:spPr>
          <a:xfrm>
            <a:off x="3657600" y="2743200"/>
            <a:ext cx="4315110" cy="0"/>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8017634" y="1563470"/>
            <a:ext cx="1949252" cy="646331"/>
          </a:xfrm>
          <a:prstGeom prst="rect">
            <a:avLst/>
          </a:prstGeom>
          <a:noFill/>
        </p:spPr>
        <p:txBody>
          <a:bodyPr wrap="none" rtlCol="0">
            <a:spAutoFit/>
          </a:bodyPr>
          <a:lstStyle/>
          <a:p>
            <a:r>
              <a:rPr lang="en-US" b="1" dirty="0"/>
              <a:t>Waiting in Backlog</a:t>
            </a:r>
            <a:br>
              <a:rPr lang="en-US" b="1" dirty="0"/>
            </a:br>
            <a:r>
              <a:rPr lang="en-US" b="1" dirty="0"/>
              <a:t>25 days</a:t>
            </a:r>
          </a:p>
        </p:txBody>
      </p:sp>
      <p:cxnSp>
        <p:nvCxnSpPr>
          <p:cNvPr id="38" name="Straight Connector 37"/>
          <p:cNvCxnSpPr/>
          <p:nvPr/>
        </p:nvCxnSpPr>
        <p:spPr>
          <a:xfrm>
            <a:off x="4724401" y="5081667"/>
            <a:ext cx="5056379" cy="0"/>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773422" y="5614714"/>
            <a:ext cx="5056379" cy="13648"/>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4720605" y="5628363"/>
            <a:ext cx="3813095" cy="646331"/>
          </a:xfrm>
          <a:prstGeom prst="rect">
            <a:avLst/>
          </a:prstGeom>
          <a:noFill/>
        </p:spPr>
        <p:txBody>
          <a:bodyPr wrap="none" rtlCol="0">
            <a:spAutoFit/>
          </a:bodyPr>
          <a:lstStyle/>
          <a:p>
            <a:r>
              <a:rPr lang="en-US" b="1" dirty="0"/>
              <a:t>System Regression Testing &amp; Staging </a:t>
            </a:r>
            <a:br>
              <a:rPr lang="en-US" b="1" dirty="0"/>
            </a:br>
            <a:r>
              <a:rPr lang="en-US" b="1" dirty="0"/>
              <a:t>5 Days</a:t>
            </a:r>
          </a:p>
        </p:txBody>
      </p:sp>
      <p:cxnSp>
        <p:nvCxnSpPr>
          <p:cNvPr id="42" name="Straight Connector 41"/>
          <p:cNvCxnSpPr/>
          <p:nvPr/>
        </p:nvCxnSpPr>
        <p:spPr>
          <a:xfrm>
            <a:off x="4794821" y="6255382"/>
            <a:ext cx="5056379" cy="13648"/>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720604" y="5029201"/>
            <a:ext cx="2900538" cy="646331"/>
          </a:xfrm>
          <a:prstGeom prst="rect">
            <a:avLst/>
          </a:prstGeom>
          <a:noFill/>
        </p:spPr>
        <p:txBody>
          <a:bodyPr wrap="none" rtlCol="0">
            <a:spAutoFit/>
          </a:bodyPr>
          <a:lstStyle/>
          <a:p>
            <a:r>
              <a:rPr lang="en-US" b="1" dirty="0"/>
              <a:t>Waiting for Release Window</a:t>
            </a:r>
            <a:br>
              <a:rPr lang="en-US" b="1" dirty="0"/>
            </a:br>
            <a:r>
              <a:rPr lang="en-US" b="1" dirty="0"/>
              <a:t>5 Days</a:t>
            </a:r>
          </a:p>
        </p:txBody>
      </p:sp>
      <p:sp>
        <p:nvSpPr>
          <p:cNvPr id="44" name="TextBox 43"/>
          <p:cNvSpPr txBox="1"/>
          <p:nvPr/>
        </p:nvSpPr>
        <p:spPr>
          <a:xfrm>
            <a:off x="8051862" y="3238989"/>
            <a:ext cx="2311338" cy="646331"/>
          </a:xfrm>
          <a:prstGeom prst="rect">
            <a:avLst/>
          </a:prstGeom>
          <a:noFill/>
        </p:spPr>
        <p:txBody>
          <a:bodyPr wrap="none" rtlCol="0">
            <a:spAutoFit/>
          </a:bodyPr>
          <a:lstStyle/>
          <a:p>
            <a:r>
              <a:rPr lang="en-US" b="1" dirty="0"/>
              <a:t>“Active Development”</a:t>
            </a:r>
            <a:br>
              <a:rPr lang="en-US" b="1" dirty="0"/>
            </a:br>
            <a:r>
              <a:rPr lang="en-US" b="1" dirty="0"/>
              <a:t>30 days</a:t>
            </a:r>
          </a:p>
        </p:txBody>
      </p:sp>
      <p:sp>
        <p:nvSpPr>
          <p:cNvPr id="45" name="Rectangle 44"/>
          <p:cNvSpPr/>
          <p:nvPr/>
        </p:nvSpPr>
        <p:spPr>
          <a:xfrm>
            <a:off x="1600200" y="685799"/>
            <a:ext cx="685800" cy="205740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Pre Work</a:t>
            </a:r>
          </a:p>
          <a:p>
            <a:pPr algn="ctr"/>
            <a:endParaRPr lang="en-US" sz="1400" b="1" dirty="0"/>
          </a:p>
          <a:p>
            <a:pPr algn="ctr"/>
            <a:r>
              <a:rPr lang="en-US" sz="1400" b="1" dirty="0"/>
              <a:t>30 days</a:t>
            </a:r>
          </a:p>
        </p:txBody>
      </p:sp>
      <p:sp>
        <p:nvSpPr>
          <p:cNvPr id="46" name="Rectangle 45"/>
          <p:cNvSpPr/>
          <p:nvPr/>
        </p:nvSpPr>
        <p:spPr>
          <a:xfrm>
            <a:off x="1600200" y="5096560"/>
            <a:ext cx="685800" cy="115882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Post Work 10 days</a:t>
            </a:r>
          </a:p>
        </p:txBody>
      </p:sp>
      <p:sp>
        <p:nvSpPr>
          <p:cNvPr id="10" name="Oval 9"/>
          <p:cNvSpPr/>
          <p:nvPr/>
        </p:nvSpPr>
        <p:spPr>
          <a:xfrm>
            <a:off x="3886200" y="2514600"/>
            <a:ext cx="1555334" cy="8958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286000" y="3905072"/>
            <a:ext cx="3505200" cy="1200329"/>
          </a:xfrm>
          <a:prstGeom prst="rect">
            <a:avLst/>
          </a:prstGeom>
          <a:noFill/>
        </p:spPr>
        <p:txBody>
          <a:bodyPr wrap="square" rtlCol="0">
            <a:spAutoFit/>
          </a:bodyPr>
          <a:lstStyle/>
          <a:p>
            <a:r>
              <a:rPr lang="en-US" sz="3600" b="1" dirty="0">
                <a:solidFill>
                  <a:srgbClr val="FF0000"/>
                </a:solidFill>
              </a:rPr>
              <a:t>9 days (70 total)</a:t>
            </a:r>
            <a:br>
              <a:rPr lang="en-US" sz="3600" b="1" dirty="0">
                <a:solidFill>
                  <a:srgbClr val="FF0000"/>
                </a:solidFill>
              </a:rPr>
            </a:br>
            <a:r>
              <a:rPr lang="en-US" sz="3600" b="1" dirty="0" err="1">
                <a:solidFill>
                  <a:srgbClr val="FF0000"/>
                </a:solidFill>
              </a:rPr>
              <a:t>approx</a:t>
            </a:r>
            <a:r>
              <a:rPr lang="en-US" sz="3600" b="1" dirty="0">
                <a:solidFill>
                  <a:srgbClr val="FF0000"/>
                </a:solidFill>
              </a:rPr>
              <a:t> 13%</a:t>
            </a:r>
          </a:p>
        </p:txBody>
      </p:sp>
      <p:sp>
        <p:nvSpPr>
          <p:cNvPr id="35" name="Oval 34"/>
          <p:cNvSpPr/>
          <p:nvPr/>
        </p:nvSpPr>
        <p:spPr>
          <a:xfrm>
            <a:off x="5280233" y="3347414"/>
            <a:ext cx="1555334" cy="8958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6743700" y="3795325"/>
            <a:ext cx="1555334" cy="8958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ooter Placeholder 11"/>
          <p:cNvSpPr>
            <a:spLocks noGrp="1"/>
          </p:cNvSpPr>
          <p:nvPr>
            <p:ph type="ftr" sz="quarter" idx="11"/>
          </p:nvPr>
        </p:nvSpPr>
        <p:spPr/>
        <p:txBody>
          <a:bodyPr/>
          <a:lstStyle/>
          <a:p>
            <a:r>
              <a:rPr lang="en-US"/>
              <a:t>@t_magennis</a:t>
            </a:r>
            <a:endParaRPr lang="en-US" dirty="0"/>
          </a:p>
        </p:txBody>
      </p:sp>
      <p:sp>
        <p:nvSpPr>
          <p:cNvPr id="13" name="Slide Number Placeholder 12"/>
          <p:cNvSpPr>
            <a:spLocks noGrp="1"/>
          </p:cNvSpPr>
          <p:nvPr>
            <p:ph type="sldNum" sz="quarter" idx="12"/>
          </p:nvPr>
        </p:nvSpPr>
        <p:spPr/>
        <p:txBody>
          <a:bodyPr/>
          <a:lstStyle/>
          <a:p>
            <a:fld id="{5F8E5861-E65C-4BE8-8BCB-9B255B5A3C3D}" type="slidenum">
              <a:rPr lang="en-US" smtClean="0"/>
              <a:t>190</a:t>
            </a:fld>
            <a:endParaRPr lang="en-US" dirty="0"/>
          </a:p>
        </p:txBody>
      </p:sp>
      <p:sp>
        <p:nvSpPr>
          <p:cNvPr id="14" name="Cloud Callout 13"/>
          <p:cNvSpPr/>
          <p:nvPr/>
        </p:nvSpPr>
        <p:spPr>
          <a:xfrm>
            <a:off x="4904839" y="119475"/>
            <a:ext cx="2964782" cy="2307780"/>
          </a:xfrm>
          <a:prstGeom prst="cloudCallout">
            <a:avLst>
              <a:gd name="adj1" fmla="val -2413"/>
              <a:gd name="adj2" fmla="val 718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Don’t forget to mention any correlation between points and time is spurious</a:t>
            </a:r>
          </a:p>
        </p:txBody>
      </p:sp>
    </p:spTree>
    <p:extLst>
      <p:ext uri="{BB962C8B-B14F-4D97-AF65-F5344CB8AC3E}">
        <p14:creationId xmlns:p14="http://schemas.microsoft.com/office/powerpoint/2010/main" val="405100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35" grpId="0" animBg="1"/>
      <p:bldP spid="41" grpId="0" animBg="1"/>
      <p:bldP spid="14"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ight Arrow 1">
            <a:extLst>
              <a:ext uri="{FF2B5EF4-FFF2-40B4-BE49-F238E27FC236}">
                <a16:creationId xmlns:a16="http://schemas.microsoft.com/office/drawing/2014/main" id="{395C5D0A-0F5C-4215-904E-B8EE04B1E3A3}"/>
              </a:ext>
            </a:extLst>
          </p:cNvPr>
          <p:cNvSpPr/>
          <p:nvPr/>
        </p:nvSpPr>
        <p:spPr>
          <a:xfrm>
            <a:off x="2109216" y="3190350"/>
            <a:ext cx="2827261" cy="373487"/>
          </a:xfrm>
          <a:prstGeom prst="rightArrow">
            <a:avLst>
              <a:gd name="adj1" fmla="val 50000"/>
              <a:gd name="adj2" fmla="val 50000"/>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a:off x="6685810" y="3216838"/>
            <a:ext cx="3776129" cy="373487"/>
          </a:xfrm>
          <a:prstGeom prst="rightArrow">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ight Arrow 1"/>
          <p:cNvSpPr/>
          <p:nvPr/>
        </p:nvSpPr>
        <p:spPr>
          <a:xfrm>
            <a:off x="4803750" y="3208737"/>
            <a:ext cx="2180893" cy="373487"/>
          </a:xfrm>
          <a:prstGeom prst="rightArrow">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1833093" y="3140603"/>
            <a:ext cx="515154" cy="508715"/>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760372" y="3140603"/>
            <a:ext cx="515154" cy="508715"/>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687651" y="3140603"/>
            <a:ext cx="515154" cy="508715"/>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614930" y="3140603"/>
            <a:ext cx="515154" cy="508715"/>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542209" y="3140603"/>
            <a:ext cx="515154" cy="508715"/>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469488" y="3140603"/>
            <a:ext cx="515154" cy="508715"/>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396767" y="3140603"/>
            <a:ext cx="515154" cy="508715"/>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8324046" y="3140603"/>
            <a:ext cx="515154" cy="508715"/>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9251325" y="3140603"/>
            <a:ext cx="515154" cy="508715"/>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rot="18392699">
            <a:off x="1457695" y="4049353"/>
            <a:ext cx="1030309" cy="400110"/>
          </a:xfrm>
          <a:prstGeom prst="rect">
            <a:avLst/>
          </a:prstGeom>
          <a:noFill/>
        </p:spPr>
        <p:txBody>
          <a:bodyPr wrap="square" rtlCol="0">
            <a:spAutoFit/>
          </a:bodyPr>
          <a:lstStyle/>
          <a:p>
            <a:pPr algn="r"/>
            <a:r>
              <a:rPr lang="en-US" sz="2000" dirty="0"/>
              <a:t>January</a:t>
            </a:r>
          </a:p>
        </p:txBody>
      </p:sp>
      <p:sp>
        <p:nvSpPr>
          <p:cNvPr id="13" name="TextBox 12"/>
          <p:cNvSpPr txBox="1"/>
          <p:nvPr/>
        </p:nvSpPr>
        <p:spPr>
          <a:xfrm rot="18392699">
            <a:off x="2129432" y="4049356"/>
            <a:ext cx="1364382" cy="400110"/>
          </a:xfrm>
          <a:prstGeom prst="rect">
            <a:avLst/>
          </a:prstGeom>
          <a:noFill/>
        </p:spPr>
        <p:txBody>
          <a:bodyPr wrap="square" rtlCol="0">
            <a:spAutoFit/>
          </a:bodyPr>
          <a:lstStyle/>
          <a:p>
            <a:pPr algn="r"/>
            <a:r>
              <a:rPr lang="en-US" sz="2000" dirty="0"/>
              <a:t>February</a:t>
            </a:r>
          </a:p>
        </p:txBody>
      </p:sp>
      <p:sp>
        <p:nvSpPr>
          <p:cNvPr id="14" name="TextBox 13"/>
          <p:cNvSpPr txBox="1"/>
          <p:nvPr/>
        </p:nvSpPr>
        <p:spPr>
          <a:xfrm rot="18392699">
            <a:off x="3330877" y="4049355"/>
            <a:ext cx="1030309" cy="400110"/>
          </a:xfrm>
          <a:prstGeom prst="rect">
            <a:avLst/>
          </a:prstGeom>
          <a:noFill/>
        </p:spPr>
        <p:txBody>
          <a:bodyPr wrap="square" rtlCol="0">
            <a:spAutoFit/>
          </a:bodyPr>
          <a:lstStyle/>
          <a:p>
            <a:pPr algn="r"/>
            <a:r>
              <a:rPr lang="en-US" sz="2000" dirty="0"/>
              <a:t>March</a:t>
            </a:r>
          </a:p>
        </p:txBody>
      </p:sp>
      <p:sp>
        <p:nvSpPr>
          <p:cNvPr id="15" name="TextBox 14"/>
          <p:cNvSpPr txBox="1"/>
          <p:nvPr/>
        </p:nvSpPr>
        <p:spPr>
          <a:xfrm rot="18392699">
            <a:off x="4258156" y="4049356"/>
            <a:ext cx="1030309" cy="400110"/>
          </a:xfrm>
          <a:prstGeom prst="rect">
            <a:avLst/>
          </a:prstGeom>
          <a:noFill/>
        </p:spPr>
        <p:txBody>
          <a:bodyPr wrap="square" rtlCol="0">
            <a:spAutoFit/>
          </a:bodyPr>
          <a:lstStyle/>
          <a:p>
            <a:pPr algn="r"/>
            <a:r>
              <a:rPr lang="en-US" sz="2000" dirty="0"/>
              <a:t>April</a:t>
            </a:r>
          </a:p>
        </p:txBody>
      </p:sp>
      <p:sp>
        <p:nvSpPr>
          <p:cNvPr id="16" name="TextBox 15"/>
          <p:cNvSpPr txBox="1"/>
          <p:nvPr/>
        </p:nvSpPr>
        <p:spPr>
          <a:xfrm rot="18392699">
            <a:off x="5177239" y="4049354"/>
            <a:ext cx="1030309" cy="400110"/>
          </a:xfrm>
          <a:prstGeom prst="rect">
            <a:avLst/>
          </a:prstGeom>
          <a:noFill/>
        </p:spPr>
        <p:txBody>
          <a:bodyPr wrap="square" rtlCol="0">
            <a:spAutoFit/>
          </a:bodyPr>
          <a:lstStyle/>
          <a:p>
            <a:pPr algn="r"/>
            <a:r>
              <a:rPr lang="en-US" sz="2000" dirty="0"/>
              <a:t>May</a:t>
            </a:r>
          </a:p>
        </p:txBody>
      </p:sp>
      <p:sp>
        <p:nvSpPr>
          <p:cNvPr id="17" name="TextBox 16"/>
          <p:cNvSpPr txBox="1"/>
          <p:nvPr/>
        </p:nvSpPr>
        <p:spPr>
          <a:xfrm rot="18392699">
            <a:off x="6101758" y="4049355"/>
            <a:ext cx="1030309" cy="400110"/>
          </a:xfrm>
          <a:prstGeom prst="rect">
            <a:avLst/>
          </a:prstGeom>
          <a:noFill/>
        </p:spPr>
        <p:txBody>
          <a:bodyPr wrap="square" rtlCol="0">
            <a:spAutoFit/>
          </a:bodyPr>
          <a:lstStyle/>
          <a:p>
            <a:pPr algn="r"/>
            <a:r>
              <a:rPr lang="en-US" sz="2000" dirty="0"/>
              <a:t>June</a:t>
            </a:r>
          </a:p>
        </p:txBody>
      </p:sp>
      <p:sp>
        <p:nvSpPr>
          <p:cNvPr id="18" name="TextBox 17"/>
          <p:cNvSpPr txBox="1"/>
          <p:nvPr/>
        </p:nvSpPr>
        <p:spPr>
          <a:xfrm rot="18392699">
            <a:off x="7036704" y="4049352"/>
            <a:ext cx="1030309" cy="400110"/>
          </a:xfrm>
          <a:prstGeom prst="rect">
            <a:avLst/>
          </a:prstGeom>
          <a:noFill/>
        </p:spPr>
        <p:txBody>
          <a:bodyPr wrap="square" rtlCol="0">
            <a:spAutoFit/>
          </a:bodyPr>
          <a:lstStyle/>
          <a:p>
            <a:pPr algn="r"/>
            <a:r>
              <a:rPr lang="en-US" sz="2000" dirty="0"/>
              <a:t>July</a:t>
            </a:r>
          </a:p>
        </p:txBody>
      </p:sp>
      <p:sp>
        <p:nvSpPr>
          <p:cNvPr id="19" name="TextBox 18"/>
          <p:cNvSpPr txBox="1"/>
          <p:nvPr/>
        </p:nvSpPr>
        <p:spPr>
          <a:xfrm rot="18392699">
            <a:off x="7967801" y="4049355"/>
            <a:ext cx="1030309" cy="400110"/>
          </a:xfrm>
          <a:prstGeom prst="rect">
            <a:avLst/>
          </a:prstGeom>
          <a:noFill/>
        </p:spPr>
        <p:txBody>
          <a:bodyPr wrap="square" rtlCol="0">
            <a:spAutoFit/>
          </a:bodyPr>
          <a:lstStyle/>
          <a:p>
            <a:pPr algn="r"/>
            <a:r>
              <a:rPr lang="en-US" sz="2000" dirty="0"/>
              <a:t>August</a:t>
            </a:r>
          </a:p>
        </p:txBody>
      </p:sp>
      <p:sp>
        <p:nvSpPr>
          <p:cNvPr id="20" name="TextBox 19"/>
          <p:cNvSpPr txBox="1"/>
          <p:nvPr/>
        </p:nvSpPr>
        <p:spPr>
          <a:xfrm rot="18392699">
            <a:off x="8602892" y="4192360"/>
            <a:ext cx="1386312" cy="400110"/>
          </a:xfrm>
          <a:prstGeom prst="rect">
            <a:avLst/>
          </a:prstGeom>
          <a:noFill/>
        </p:spPr>
        <p:txBody>
          <a:bodyPr wrap="square" rtlCol="0">
            <a:spAutoFit/>
          </a:bodyPr>
          <a:lstStyle/>
          <a:p>
            <a:pPr algn="r"/>
            <a:r>
              <a:rPr lang="en-US" sz="2000" dirty="0"/>
              <a:t>September</a:t>
            </a:r>
          </a:p>
        </p:txBody>
      </p:sp>
      <p:sp>
        <p:nvSpPr>
          <p:cNvPr id="22" name="TextBox 21"/>
          <p:cNvSpPr txBox="1"/>
          <p:nvPr/>
        </p:nvSpPr>
        <p:spPr>
          <a:xfrm>
            <a:off x="7835179" y="4936927"/>
            <a:ext cx="1403266" cy="954107"/>
          </a:xfrm>
          <a:prstGeom prst="rect">
            <a:avLst/>
          </a:prstGeom>
          <a:noFill/>
        </p:spPr>
        <p:txBody>
          <a:bodyPr wrap="square" rtlCol="0">
            <a:spAutoFit/>
          </a:bodyPr>
          <a:lstStyle/>
          <a:p>
            <a:r>
              <a:rPr lang="en-US" sz="2800" dirty="0"/>
              <a:t>The Future</a:t>
            </a:r>
          </a:p>
        </p:txBody>
      </p:sp>
      <p:sp>
        <p:nvSpPr>
          <p:cNvPr id="23" name="TextBox 22"/>
          <p:cNvSpPr txBox="1"/>
          <p:nvPr/>
        </p:nvSpPr>
        <p:spPr>
          <a:xfrm>
            <a:off x="4245276" y="4810834"/>
            <a:ext cx="1056067" cy="954107"/>
          </a:xfrm>
          <a:prstGeom prst="rect">
            <a:avLst/>
          </a:prstGeom>
          <a:noFill/>
        </p:spPr>
        <p:txBody>
          <a:bodyPr wrap="square" rtlCol="0">
            <a:spAutoFit/>
          </a:bodyPr>
          <a:lstStyle/>
          <a:p>
            <a:r>
              <a:rPr lang="en-US" sz="2800" dirty="0"/>
              <a:t>The Past</a:t>
            </a:r>
          </a:p>
        </p:txBody>
      </p:sp>
      <p:sp>
        <p:nvSpPr>
          <p:cNvPr id="24" name="Right Brace 23"/>
          <p:cNvSpPr/>
          <p:nvPr/>
        </p:nvSpPr>
        <p:spPr>
          <a:xfrm rot="16200000">
            <a:off x="2992192" y="1160993"/>
            <a:ext cx="540913" cy="2704565"/>
          </a:xfrm>
          <a:prstGeom prst="rightBrace">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ight Brace 24"/>
          <p:cNvSpPr/>
          <p:nvPr/>
        </p:nvSpPr>
        <p:spPr>
          <a:xfrm rot="16200000">
            <a:off x="5731030" y="1148116"/>
            <a:ext cx="540913" cy="2730321"/>
          </a:xfrm>
          <a:prstGeom prst="rightBrace">
            <a:avLst/>
          </a:prstGeom>
          <a:ln w="762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Right Brace 25"/>
          <p:cNvSpPr/>
          <p:nvPr/>
        </p:nvSpPr>
        <p:spPr>
          <a:xfrm rot="16200000">
            <a:off x="8452127" y="1156217"/>
            <a:ext cx="540913" cy="2730321"/>
          </a:xfrm>
          <a:prstGeom prst="rightBrace">
            <a:avLst/>
          </a:prstGeom>
          <a:ln w="762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p:cNvSpPr txBox="1"/>
          <p:nvPr/>
        </p:nvSpPr>
        <p:spPr>
          <a:xfrm>
            <a:off x="2013396" y="310841"/>
            <a:ext cx="2524260" cy="1569660"/>
          </a:xfrm>
          <a:prstGeom prst="rect">
            <a:avLst/>
          </a:prstGeom>
          <a:noFill/>
        </p:spPr>
        <p:txBody>
          <a:bodyPr wrap="square" rtlCol="0">
            <a:spAutoFit/>
          </a:bodyPr>
          <a:lstStyle/>
          <a:p>
            <a:pPr algn="ctr"/>
            <a:r>
              <a:rPr lang="en-US" sz="2400" dirty="0"/>
              <a:t>1. Model Baseline using historically known truths (train)</a:t>
            </a:r>
          </a:p>
        </p:txBody>
      </p:sp>
      <p:sp>
        <p:nvSpPr>
          <p:cNvPr id="28" name="TextBox 27"/>
          <p:cNvSpPr txBox="1"/>
          <p:nvPr/>
        </p:nvSpPr>
        <p:spPr>
          <a:xfrm>
            <a:off x="4803750" y="308582"/>
            <a:ext cx="2553672" cy="1569660"/>
          </a:xfrm>
          <a:prstGeom prst="rect">
            <a:avLst/>
          </a:prstGeom>
          <a:noFill/>
        </p:spPr>
        <p:txBody>
          <a:bodyPr wrap="square" rtlCol="0">
            <a:spAutoFit/>
          </a:bodyPr>
          <a:lstStyle/>
          <a:p>
            <a:pPr algn="ctr"/>
            <a:r>
              <a:rPr lang="en-US" sz="2400" dirty="0"/>
              <a:t>2. Test Model against historically known truths</a:t>
            </a:r>
          </a:p>
          <a:p>
            <a:pPr algn="ctr"/>
            <a:r>
              <a:rPr lang="en-US" sz="2400" dirty="0"/>
              <a:t>(test)</a:t>
            </a:r>
          </a:p>
        </p:txBody>
      </p:sp>
      <p:sp>
        <p:nvSpPr>
          <p:cNvPr id="29" name="TextBox 28"/>
          <p:cNvSpPr txBox="1"/>
          <p:nvPr/>
        </p:nvSpPr>
        <p:spPr>
          <a:xfrm>
            <a:off x="7479799" y="810860"/>
            <a:ext cx="2395470" cy="461665"/>
          </a:xfrm>
          <a:prstGeom prst="rect">
            <a:avLst/>
          </a:prstGeom>
          <a:noFill/>
        </p:spPr>
        <p:txBody>
          <a:bodyPr wrap="square" rtlCol="0">
            <a:spAutoFit/>
          </a:bodyPr>
          <a:lstStyle/>
          <a:p>
            <a:pPr algn="ctr"/>
            <a:r>
              <a:rPr lang="en-US" sz="2400" dirty="0"/>
              <a:t>3. Forecast</a:t>
            </a:r>
          </a:p>
        </p:txBody>
      </p:sp>
      <p:cxnSp>
        <p:nvCxnSpPr>
          <p:cNvPr id="32" name="Straight Connector 31"/>
          <p:cNvCxnSpPr/>
          <p:nvPr/>
        </p:nvCxnSpPr>
        <p:spPr>
          <a:xfrm flipV="1">
            <a:off x="7084384" y="4810834"/>
            <a:ext cx="0" cy="1080201"/>
          </a:xfrm>
          <a:prstGeom prst="line">
            <a:avLst/>
          </a:prstGeom>
          <a:ln w="63500">
            <a:prstDash val="dash"/>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D4BF89E-129C-4762-B4AA-54A40FA42C8C}"/>
              </a:ext>
            </a:extLst>
          </p:cNvPr>
          <p:cNvSpPr txBox="1"/>
          <p:nvPr/>
        </p:nvSpPr>
        <p:spPr>
          <a:xfrm>
            <a:off x="877824" y="6112241"/>
            <a:ext cx="10885352" cy="584775"/>
          </a:xfrm>
          <a:prstGeom prst="rect">
            <a:avLst/>
          </a:prstGeom>
          <a:noFill/>
        </p:spPr>
        <p:txBody>
          <a:bodyPr wrap="none" rtlCol="0">
            <a:spAutoFit/>
          </a:bodyPr>
          <a:lstStyle/>
          <a:p>
            <a:r>
              <a:rPr lang="en-US" sz="3200" dirty="0"/>
              <a:t>Back-testing: Using the data you have, predict something known</a:t>
            </a:r>
          </a:p>
        </p:txBody>
      </p:sp>
    </p:spTree>
    <p:extLst>
      <p:ext uri="{BB962C8B-B14F-4D97-AF65-F5344CB8AC3E}">
        <p14:creationId xmlns:p14="http://schemas.microsoft.com/office/powerpoint/2010/main" val="4125030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p:bldP spid="28" grpId="0"/>
      <p:bldP spid="29" grpId="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a:graphicFrameLocks/>
          </p:cNvGraphicFramePr>
          <p:nvPr/>
        </p:nvGraphicFramePr>
        <p:xfrm>
          <a:off x="148654" y="469103"/>
          <a:ext cx="12029812" cy="61910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1096676" y="91737"/>
            <a:ext cx="4764189" cy="461665"/>
          </a:xfrm>
          <a:prstGeom prst="rect">
            <a:avLst/>
          </a:prstGeom>
          <a:noFill/>
        </p:spPr>
        <p:txBody>
          <a:bodyPr wrap="none" rtlCol="0">
            <a:spAutoFit/>
          </a:bodyPr>
          <a:lstStyle/>
          <a:p>
            <a:r>
              <a:rPr lang="en-US" sz="2400" dirty="0"/>
              <a:t>Throughput per week for 100 teams</a:t>
            </a:r>
          </a:p>
        </p:txBody>
      </p:sp>
      <p:cxnSp>
        <p:nvCxnSpPr>
          <p:cNvPr id="6" name="Straight Connector 5">
            <a:extLst>
              <a:ext uri="{FF2B5EF4-FFF2-40B4-BE49-F238E27FC236}">
                <a16:creationId xmlns:a16="http://schemas.microsoft.com/office/drawing/2014/main" id="{B723F914-7D30-4218-AFA0-2D98225B35CB}"/>
              </a:ext>
            </a:extLst>
          </p:cNvPr>
          <p:cNvCxnSpPr/>
          <p:nvPr/>
        </p:nvCxnSpPr>
        <p:spPr>
          <a:xfrm>
            <a:off x="4211993" y="3108960"/>
            <a:ext cx="1298791" cy="694944"/>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986E940-D646-4463-A33E-B11237128330}"/>
              </a:ext>
            </a:extLst>
          </p:cNvPr>
          <p:cNvCxnSpPr>
            <a:cxnSpLocks/>
          </p:cNvCxnSpPr>
          <p:nvPr/>
        </p:nvCxnSpPr>
        <p:spPr>
          <a:xfrm flipV="1">
            <a:off x="2826802" y="3456432"/>
            <a:ext cx="1303938" cy="64008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5565DA9-D98A-4CA7-81A0-05B3E9739B04}"/>
              </a:ext>
            </a:extLst>
          </p:cNvPr>
          <p:cNvCxnSpPr>
            <a:cxnSpLocks/>
          </p:cNvCxnSpPr>
          <p:nvPr/>
        </p:nvCxnSpPr>
        <p:spPr>
          <a:xfrm flipV="1">
            <a:off x="6437171" y="2645664"/>
            <a:ext cx="1426669" cy="565261"/>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361A927-1CED-4849-8384-B6E7B45C44E5}"/>
              </a:ext>
            </a:extLst>
          </p:cNvPr>
          <p:cNvCxnSpPr>
            <a:cxnSpLocks/>
          </p:cNvCxnSpPr>
          <p:nvPr/>
        </p:nvCxnSpPr>
        <p:spPr>
          <a:xfrm flipV="1">
            <a:off x="8076892" y="2060448"/>
            <a:ext cx="1079300" cy="678522"/>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51F71D6-961B-4272-9D0B-DC4BBC8FDC09}"/>
              </a:ext>
            </a:extLst>
          </p:cNvPr>
          <p:cNvCxnSpPr>
            <a:cxnSpLocks/>
          </p:cNvCxnSpPr>
          <p:nvPr/>
        </p:nvCxnSpPr>
        <p:spPr>
          <a:xfrm flipV="1">
            <a:off x="9204083" y="2060448"/>
            <a:ext cx="713335" cy="412414"/>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B24A143-44ED-42A5-B076-BA8CCCECC8F2}"/>
              </a:ext>
            </a:extLst>
          </p:cNvPr>
          <p:cNvCxnSpPr>
            <a:cxnSpLocks/>
          </p:cNvCxnSpPr>
          <p:nvPr/>
        </p:nvCxnSpPr>
        <p:spPr>
          <a:xfrm>
            <a:off x="5854759" y="3117068"/>
            <a:ext cx="582412" cy="339364"/>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59A3A92-FC38-4E37-AE45-5C634111DD7C}"/>
              </a:ext>
            </a:extLst>
          </p:cNvPr>
          <p:cNvCxnSpPr>
            <a:cxnSpLocks/>
          </p:cNvCxnSpPr>
          <p:nvPr/>
        </p:nvCxnSpPr>
        <p:spPr>
          <a:xfrm flipV="1">
            <a:off x="1248446" y="3803904"/>
            <a:ext cx="1497103" cy="64008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A3684FC-E82A-4F04-9FCD-A06A624011EB}"/>
              </a:ext>
            </a:extLst>
          </p:cNvPr>
          <p:cNvCxnSpPr>
            <a:cxnSpLocks/>
          </p:cNvCxnSpPr>
          <p:nvPr/>
        </p:nvCxnSpPr>
        <p:spPr>
          <a:xfrm flipV="1">
            <a:off x="10441213" y="1595718"/>
            <a:ext cx="1087399" cy="803991"/>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6465EFC-9C30-4969-AAEA-B3479D82752C}"/>
              </a:ext>
            </a:extLst>
          </p:cNvPr>
          <p:cNvCxnSpPr>
            <a:cxnSpLocks/>
          </p:cNvCxnSpPr>
          <p:nvPr/>
        </p:nvCxnSpPr>
        <p:spPr>
          <a:xfrm>
            <a:off x="5387788" y="3944471"/>
            <a:ext cx="206188" cy="1326776"/>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0BA619C-D118-4FE8-BD30-A13668FDDB0E}"/>
              </a:ext>
            </a:extLst>
          </p:cNvPr>
          <p:cNvCxnSpPr>
            <a:cxnSpLocks/>
          </p:cNvCxnSpPr>
          <p:nvPr/>
        </p:nvCxnSpPr>
        <p:spPr>
          <a:xfrm>
            <a:off x="10031506" y="2330824"/>
            <a:ext cx="161365" cy="2788023"/>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B475CA2-E126-49F3-B332-08A79ACEB5EC}"/>
              </a:ext>
            </a:extLst>
          </p:cNvPr>
          <p:cNvCxnSpPr>
            <a:cxnSpLocks/>
          </p:cNvCxnSpPr>
          <p:nvPr/>
        </p:nvCxnSpPr>
        <p:spPr>
          <a:xfrm flipH="1">
            <a:off x="10273553" y="2563906"/>
            <a:ext cx="71718" cy="2312894"/>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C0D7996-17CC-4703-B351-40B43DD6CAB9}"/>
              </a:ext>
            </a:extLst>
          </p:cNvPr>
          <p:cNvCxnSpPr>
            <a:cxnSpLocks/>
          </p:cNvCxnSpPr>
          <p:nvPr/>
        </p:nvCxnSpPr>
        <p:spPr>
          <a:xfrm flipH="1">
            <a:off x="5660073" y="3108960"/>
            <a:ext cx="137642" cy="1830593"/>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00804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E935F0-4F89-4345-AF90-A8BDA22D2C92}"/>
              </a:ext>
            </a:extLst>
          </p:cNvPr>
          <p:cNvSpPr>
            <a:spLocks noGrp="1"/>
          </p:cNvSpPr>
          <p:nvPr>
            <p:ph type="title"/>
          </p:nvPr>
        </p:nvSpPr>
        <p:spPr/>
        <p:txBody>
          <a:bodyPr/>
          <a:lstStyle/>
          <a:p>
            <a:r>
              <a:rPr lang="en-US" dirty="0"/>
              <a:t>Simple Regression Line Forecasting</a:t>
            </a:r>
          </a:p>
        </p:txBody>
      </p:sp>
      <p:sp>
        <p:nvSpPr>
          <p:cNvPr id="4" name="Content Placeholder 3">
            <a:extLst>
              <a:ext uri="{FF2B5EF4-FFF2-40B4-BE49-F238E27FC236}">
                <a16:creationId xmlns:a16="http://schemas.microsoft.com/office/drawing/2014/main" id="{6866DEC6-693C-4F90-B8EE-577AC3A76058}"/>
              </a:ext>
            </a:extLst>
          </p:cNvPr>
          <p:cNvSpPr>
            <a:spLocks noGrp="1"/>
          </p:cNvSpPr>
          <p:nvPr>
            <p:ph idx="1"/>
          </p:nvPr>
        </p:nvSpPr>
        <p:spPr/>
        <p:txBody>
          <a:bodyPr>
            <a:normAutofit/>
          </a:bodyPr>
          <a:lstStyle/>
          <a:p>
            <a:r>
              <a:rPr lang="en-US" dirty="0"/>
              <a:t>Use the most recent 5-11 samples</a:t>
            </a:r>
          </a:p>
          <a:p>
            <a:pPr lvl="1"/>
            <a:r>
              <a:rPr lang="en-US" dirty="0"/>
              <a:t>Less than that, too little data to make sense</a:t>
            </a:r>
          </a:p>
          <a:p>
            <a:pPr lvl="1"/>
            <a:r>
              <a:rPr lang="en-US" dirty="0"/>
              <a:t>More than that, too exposed to context changes</a:t>
            </a:r>
            <a:br>
              <a:rPr lang="en-US" dirty="0"/>
            </a:br>
            <a:endParaRPr lang="en-US" dirty="0"/>
          </a:p>
          <a:p>
            <a:r>
              <a:rPr lang="en-US" dirty="0"/>
              <a:t>Test backwards, before forecasting forward</a:t>
            </a:r>
          </a:p>
          <a:p>
            <a:pPr lvl="1"/>
            <a:r>
              <a:rPr lang="en-US" dirty="0"/>
              <a:t>Remove recent 1/3 data and see if first 2/3 would have predicted it </a:t>
            </a:r>
            <a:br>
              <a:rPr lang="en-US" dirty="0"/>
            </a:br>
            <a:endParaRPr lang="en-US" dirty="0"/>
          </a:p>
          <a:p>
            <a:r>
              <a:rPr lang="en-US" dirty="0"/>
              <a:t>Understand the limitations in your context</a:t>
            </a:r>
          </a:p>
          <a:p>
            <a:pPr lvl="1"/>
            <a:r>
              <a:rPr lang="en-US" dirty="0"/>
              <a:t>Organizational disruption &gt; local variability in many cases</a:t>
            </a:r>
          </a:p>
          <a:p>
            <a:pPr lvl="1"/>
            <a:r>
              <a:rPr lang="en-US" dirty="0"/>
              <a:t>It is the simplest model that MAY work</a:t>
            </a:r>
          </a:p>
          <a:p>
            <a:pPr marL="0" indent="0">
              <a:buNone/>
            </a:pPr>
            <a:endParaRPr lang="en-US" dirty="0"/>
          </a:p>
        </p:txBody>
      </p:sp>
      <p:sp>
        <p:nvSpPr>
          <p:cNvPr id="2" name="Footer Placeholder 1">
            <a:extLst>
              <a:ext uri="{FF2B5EF4-FFF2-40B4-BE49-F238E27FC236}">
                <a16:creationId xmlns:a16="http://schemas.microsoft.com/office/drawing/2014/main" id="{2D5EA8E5-4C6F-4E5F-AF99-B1C4EE7CEE11}"/>
              </a:ext>
            </a:extLst>
          </p:cNvPr>
          <p:cNvSpPr>
            <a:spLocks noGrp="1"/>
          </p:cNvSpPr>
          <p:nvPr>
            <p:ph type="ftr" sz="quarter" idx="11"/>
          </p:nvPr>
        </p:nvSpPr>
        <p:spPr/>
        <p:txBody>
          <a:bodyPr/>
          <a:lstStyle/>
          <a:p>
            <a:r>
              <a:rPr lang="en-US"/>
              <a:t>@t_magennis</a:t>
            </a:r>
          </a:p>
        </p:txBody>
      </p:sp>
    </p:spTree>
    <p:extLst>
      <p:ext uri="{BB962C8B-B14F-4D97-AF65-F5344CB8AC3E}">
        <p14:creationId xmlns:p14="http://schemas.microsoft.com/office/powerpoint/2010/main" val="199559774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@t_magennis</a:t>
            </a:r>
            <a:endParaRPr lang="en-US" dirty="0"/>
          </a:p>
        </p:txBody>
      </p:sp>
      <p:sp>
        <p:nvSpPr>
          <p:cNvPr id="3" name="Slide Number Placeholder 2"/>
          <p:cNvSpPr>
            <a:spLocks noGrp="1"/>
          </p:cNvSpPr>
          <p:nvPr>
            <p:ph type="sldNum" sz="quarter" idx="12"/>
          </p:nvPr>
        </p:nvSpPr>
        <p:spPr/>
        <p:txBody>
          <a:bodyPr/>
          <a:lstStyle/>
          <a:p>
            <a:fld id="{5F8E5861-E65C-4BE8-8BCB-9B255B5A3C3D}" type="slidenum">
              <a:rPr lang="en-US" smtClean="0"/>
              <a:t>194</a:t>
            </a:fld>
            <a:endParaRPr lang="en-US" dirty="0"/>
          </a:p>
        </p:txBody>
      </p:sp>
      <p:sp>
        <p:nvSpPr>
          <p:cNvPr id="16" name="TextBox 15"/>
          <p:cNvSpPr txBox="1"/>
          <p:nvPr/>
        </p:nvSpPr>
        <p:spPr>
          <a:xfrm rot="16200000">
            <a:off x="1222579" y="666643"/>
            <a:ext cx="1415772" cy="461665"/>
          </a:xfrm>
          <a:prstGeom prst="rect">
            <a:avLst/>
          </a:prstGeom>
          <a:noFill/>
        </p:spPr>
        <p:txBody>
          <a:bodyPr wrap="none" rtlCol="0">
            <a:spAutoFit/>
          </a:bodyPr>
          <a:lstStyle/>
          <a:p>
            <a:r>
              <a:rPr lang="en-US" sz="2400" b="1" dirty="0"/>
              <a:t>Shape = 2</a:t>
            </a:r>
          </a:p>
        </p:txBody>
      </p:sp>
      <p:sp>
        <p:nvSpPr>
          <p:cNvPr id="17" name="TextBox 16"/>
          <p:cNvSpPr txBox="1"/>
          <p:nvPr/>
        </p:nvSpPr>
        <p:spPr>
          <a:xfrm>
            <a:off x="8629373" y="5240741"/>
            <a:ext cx="1481816" cy="830997"/>
          </a:xfrm>
          <a:prstGeom prst="rect">
            <a:avLst/>
          </a:prstGeom>
          <a:noFill/>
        </p:spPr>
        <p:txBody>
          <a:bodyPr wrap="none" rtlCol="0">
            <a:spAutoFit/>
          </a:bodyPr>
          <a:lstStyle/>
          <a:p>
            <a:r>
              <a:rPr lang="en-US" sz="2400" b="1" dirty="0"/>
              <a:t>Scale = 30</a:t>
            </a:r>
          </a:p>
          <a:p>
            <a:r>
              <a:rPr lang="en-US" sz="2400" b="1" dirty="0"/>
              <a:t>~ 1 month</a:t>
            </a:r>
          </a:p>
        </p:txBody>
      </p:sp>
      <p:sp>
        <p:nvSpPr>
          <p:cNvPr id="19" name="TextBox 18"/>
          <p:cNvSpPr txBox="1"/>
          <p:nvPr/>
        </p:nvSpPr>
        <p:spPr>
          <a:xfrm>
            <a:off x="5598685" y="5236055"/>
            <a:ext cx="2128596" cy="830997"/>
          </a:xfrm>
          <a:prstGeom prst="rect">
            <a:avLst/>
          </a:prstGeom>
          <a:noFill/>
        </p:spPr>
        <p:txBody>
          <a:bodyPr wrap="none" rtlCol="0">
            <a:spAutoFit/>
          </a:bodyPr>
          <a:lstStyle/>
          <a:p>
            <a:r>
              <a:rPr lang="en-US" sz="2400" b="1" dirty="0"/>
              <a:t>Scale = 15</a:t>
            </a:r>
          </a:p>
          <a:p>
            <a:r>
              <a:rPr lang="en-US" sz="2400" b="1" dirty="0"/>
              <a:t>~ 2 week sprint</a:t>
            </a:r>
          </a:p>
        </p:txBody>
      </p:sp>
      <p:sp>
        <p:nvSpPr>
          <p:cNvPr id="20" name="TextBox 19"/>
          <p:cNvSpPr txBox="1"/>
          <p:nvPr/>
        </p:nvSpPr>
        <p:spPr>
          <a:xfrm>
            <a:off x="2995552" y="5236055"/>
            <a:ext cx="1317155" cy="830997"/>
          </a:xfrm>
          <a:prstGeom prst="rect">
            <a:avLst/>
          </a:prstGeom>
          <a:noFill/>
        </p:spPr>
        <p:txBody>
          <a:bodyPr wrap="none" rtlCol="0">
            <a:spAutoFit/>
          </a:bodyPr>
          <a:lstStyle/>
          <a:p>
            <a:r>
              <a:rPr lang="en-US" sz="2400" b="1" dirty="0"/>
              <a:t>Scale = 5</a:t>
            </a:r>
          </a:p>
          <a:p>
            <a:r>
              <a:rPr lang="en-US" sz="2400" b="1" dirty="0"/>
              <a:t>&lt; 1 week</a:t>
            </a:r>
          </a:p>
        </p:txBody>
      </p:sp>
      <p:sp>
        <p:nvSpPr>
          <p:cNvPr id="21" name="TextBox 20"/>
          <p:cNvSpPr txBox="1"/>
          <p:nvPr/>
        </p:nvSpPr>
        <p:spPr>
          <a:xfrm rot="16200000">
            <a:off x="1103959" y="2449354"/>
            <a:ext cx="1653017" cy="461665"/>
          </a:xfrm>
          <a:prstGeom prst="rect">
            <a:avLst/>
          </a:prstGeom>
          <a:noFill/>
        </p:spPr>
        <p:txBody>
          <a:bodyPr wrap="none" rtlCol="0">
            <a:spAutoFit/>
          </a:bodyPr>
          <a:lstStyle/>
          <a:p>
            <a:r>
              <a:rPr lang="en-US" sz="2400" b="1" dirty="0"/>
              <a:t>Shape = 1.5</a:t>
            </a:r>
          </a:p>
        </p:txBody>
      </p:sp>
      <p:sp>
        <p:nvSpPr>
          <p:cNvPr id="22" name="TextBox 21"/>
          <p:cNvSpPr txBox="1"/>
          <p:nvPr/>
        </p:nvSpPr>
        <p:spPr>
          <a:xfrm rot="16200000">
            <a:off x="1222579" y="4204118"/>
            <a:ext cx="1415772" cy="461665"/>
          </a:xfrm>
          <a:prstGeom prst="rect">
            <a:avLst/>
          </a:prstGeom>
          <a:noFill/>
        </p:spPr>
        <p:txBody>
          <a:bodyPr wrap="none" rtlCol="0">
            <a:spAutoFit/>
          </a:bodyPr>
          <a:lstStyle/>
          <a:p>
            <a:r>
              <a:rPr lang="en-US" sz="2400" b="1" dirty="0"/>
              <a:t>Shape = 1</a:t>
            </a:r>
          </a:p>
        </p:txBody>
      </p:sp>
      <p:pic>
        <p:nvPicPr>
          <p:cNvPr id="25" name="Picture 24" descr="Screen Clippi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4006" y="247202"/>
            <a:ext cx="2405168" cy="1215078"/>
          </a:xfrm>
          <a:prstGeom prst="rect">
            <a:avLst/>
          </a:prstGeom>
        </p:spPr>
      </p:pic>
      <p:pic>
        <p:nvPicPr>
          <p:cNvPr id="29" name="Picture 28" descr="Screen Clippi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4006" y="2083711"/>
            <a:ext cx="2450394" cy="1233163"/>
          </a:xfrm>
          <a:prstGeom prst="rect">
            <a:avLst/>
          </a:prstGeom>
        </p:spPr>
      </p:pic>
      <p:pic>
        <p:nvPicPr>
          <p:cNvPr id="34" name="Picture 33" descr="Screen Clippi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74006" y="3839980"/>
            <a:ext cx="2374191" cy="1205547"/>
          </a:xfrm>
          <a:prstGeom prst="rect">
            <a:avLst/>
          </a:prstGeom>
        </p:spPr>
      </p:pic>
      <p:grpSp>
        <p:nvGrpSpPr>
          <p:cNvPr id="4" name="Grupa 52"/>
          <p:cNvGrpSpPr/>
          <p:nvPr/>
        </p:nvGrpSpPr>
        <p:grpSpPr>
          <a:xfrm>
            <a:off x="2971800" y="495508"/>
            <a:ext cx="6324600" cy="4838499"/>
            <a:chOff x="4761804" y="3404503"/>
            <a:chExt cx="3120854" cy="3096344"/>
          </a:xfrm>
        </p:grpSpPr>
        <p:grpSp>
          <p:nvGrpSpPr>
            <p:cNvPr id="5" name="Grupa 45"/>
            <p:cNvGrpSpPr/>
            <p:nvPr/>
          </p:nvGrpSpPr>
          <p:grpSpPr>
            <a:xfrm>
              <a:off x="4761804" y="4233467"/>
              <a:ext cx="3120854" cy="1193565"/>
              <a:chOff x="4761804" y="4257692"/>
              <a:chExt cx="3120854" cy="1193565"/>
            </a:xfrm>
          </p:grpSpPr>
          <p:sp>
            <p:nvSpPr>
              <p:cNvPr id="11" name="Freeform 49"/>
              <p:cNvSpPr>
                <a:spLocks/>
              </p:cNvSpPr>
              <p:nvPr/>
            </p:nvSpPr>
            <p:spPr bwMode="auto">
              <a:xfrm>
                <a:off x="4761804" y="4257692"/>
                <a:ext cx="3096344" cy="72008"/>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49"/>
              <p:cNvSpPr>
                <a:spLocks/>
              </p:cNvSpPr>
              <p:nvPr/>
            </p:nvSpPr>
            <p:spPr bwMode="auto">
              <a:xfrm>
                <a:off x="4786314" y="5379249"/>
                <a:ext cx="3096344" cy="72008"/>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 name="Grupa 46"/>
            <p:cNvGrpSpPr/>
            <p:nvPr/>
          </p:nvGrpSpPr>
          <p:grpSpPr>
            <a:xfrm rot="5400000">
              <a:off x="4869658" y="4202257"/>
              <a:ext cx="3096344" cy="1500835"/>
              <a:chOff x="4786314" y="4118628"/>
              <a:chExt cx="3096344" cy="1500835"/>
            </a:xfrm>
          </p:grpSpPr>
          <p:sp>
            <p:nvSpPr>
              <p:cNvPr id="9" name="Freeform 49"/>
              <p:cNvSpPr>
                <a:spLocks/>
              </p:cNvSpPr>
              <p:nvPr/>
            </p:nvSpPr>
            <p:spPr bwMode="auto">
              <a:xfrm>
                <a:off x="4786314" y="4118628"/>
                <a:ext cx="3096344" cy="72008"/>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49"/>
              <p:cNvSpPr>
                <a:spLocks/>
              </p:cNvSpPr>
              <p:nvPr/>
            </p:nvSpPr>
            <p:spPr bwMode="auto">
              <a:xfrm>
                <a:off x="4786314" y="5547455"/>
                <a:ext cx="3096344" cy="72008"/>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pic>
        <p:nvPicPr>
          <p:cNvPr id="23" name="Picture 22" descr="Screen Clippi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39846" y="247203"/>
            <a:ext cx="2499554" cy="1226077"/>
          </a:xfrm>
          <a:prstGeom prst="rect">
            <a:avLst/>
          </a:prstGeom>
        </p:spPr>
      </p:pic>
      <p:pic>
        <p:nvPicPr>
          <p:cNvPr id="24" name="Picture 23" descr="Screen Clippi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0090" y="247203"/>
            <a:ext cx="2431030" cy="1220269"/>
          </a:xfrm>
          <a:prstGeom prst="rect">
            <a:avLst/>
          </a:prstGeom>
        </p:spPr>
      </p:pic>
      <p:pic>
        <p:nvPicPr>
          <p:cNvPr id="30" name="Picture 29" descr="Screen Clippi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0090" y="2077820"/>
            <a:ext cx="2431030" cy="1204731"/>
          </a:xfrm>
          <a:prstGeom prst="rect">
            <a:avLst/>
          </a:prstGeom>
        </p:spPr>
      </p:pic>
      <p:pic>
        <p:nvPicPr>
          <p:cNvPr id="31" name="Picture 30" descr="Screen Clippi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39846" y="2076269"/>
            <a:ext cx="2499554" cy="1210575"/>
          </a:xfrm>
          <a:prstGeom prst="rect">
            <a:avLst/>
          </a:prstGeom>
        </p:spPr>
      </p:pic>
      <p:pic>
        <p:nvPicPr>
          <p:cNvPr id="32" name="Picture 31" descr="Screen Clippi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39846" y="3805231"/>
            <a:ext cx="2499554" cy="1221373"/>
          </a:xfrm>
          <a:prstGeom prst="rect">
            <a:avLst/>
          </a:prstGeom>
        </p:spPr>
      </p:pic>
      <p:pic>
        <p:nvPicPr>
          <p:cNvPr id="33" name="Picture 32" descr="Screen Clippi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10090" y="3843295"/>
            <a:ext cx="2433711" cy="1183308"/>
          </a:xfrm>
          <a:prstGeom prst="rect">
            <a:avLst/>
          </a:prstGeom>
        </p:spPr>
      </p:pic>
      <p:sp>
        <p:nvSpPr>
          <p:cNvPr id="35" name="Rounded Rectangle 34"/>
          <p:cNvSpPr/>
          <p:nvPr/>
        </p:nvSpPr>
        <p:spPr>
          <a:xfrm>
            <a:off x="4953002" y="76200"/>
            <a:ext cx="5638799" cy="3430494"/>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p:cNvSpPr/>
          <p:nvPr/>
        </p:nvSpPr>
        <p:spPr>
          <a:xfrm>
            <a:off x="2140080" y="1933968"/>
            <a:ext cx="5471354" cy="3286850"/>
          </a:xfrm>
          <a:prstGeom prst="roundRect">
            <a:avLst/>
          </a:prstGeom>
          <a:solidFill>
            <a:schemeClr val="accent2">
              <a:alpha val="5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3431514" y="6029980"/>
            <a:ext cx="5448415" cy="523220"/>
          </a:xfrm>
          <a:prstGeom prst="rect">
            <a:avLst/>
          </a:prstGeom>
          <a:noFill/>
        </p:spPr>
        <p:txBody>
          <a:bodyPr wrap="none" rtlCol="0">
            <a:spAutoFit/>
          </a:bodyPr>
          <a:lstStyle/>
          <a:p>
            <a:r>
              <a:rPr lang="en-US" sz="2800" b="1" dirty="0"/>
              <a:t>Work Item Cycle Time or Lead Time</a:t>
            </a:r>
          </a:p>
        </p:txBody>
      </p:sp>
      <p:sp>
        <p:nvSpPr>
          <p:cNvPr id="40" name="Right Arrow 39"/>
          <p:cNvSpPr/>
          <p:nvPr/>
        </p:nvSpPr>
        <p:spPr>
          <a:xfrm>
            <a:off x="3105030" y="3463503"/>
            <a:ext cx="6324600" cy="1650795"/>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600" b="1" dirty="0"/>
              <a:t>Batch Size / Iteration Length</a:t>
            </a:r>
            <a:endParaRPr lang="en-US" b="1" dirty="0"/>
          </a:p>
        </p:txBody>
      </p:sp>
      <p:sp>
        <p:nvSpPr>
          <p:cNvPr id="41" name="Right Arrow 40"/>
          <p:cNvSpPr/>
          <p:nvPr/>
        </p:nvSpPr>
        <p:spPr>
          <a:xfrm rot="16200000">
            <a:off x="999768" y="1571278"/>
            <a:ext cx="4640950" cy="1650795"/>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b="1" dirty="0"/>
              <a:t>Process \ External Factors</a:t>
            </a:r>
            <a:endParaRPr lang="en-US" sz="1400" b="1" dirty="0"/>
          </a:p>
        </p:txBody>
      </p:sp>
    </p:spTree>
    <p:extLst>
      <p:ext uri="{BB962C8B-B14F-4D97-AF65-F5344CB8AC3E}">
        <p14:creationId xmlns:p14="http://schemas.microsoft.com/office/powerpoint/2010/main" val="14147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subTnLst>
                                    <p:set>
                                      <p:cBhvr override="childStyle">
                                        <p:cTn dur="1" fill="hold" display="0" masterRel="nextClick" afterEffect="1"/>
                                        <p:tgtEl>
                                          <p:spTgt spid="40"/>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subTnLst>
                                    <p:set>
                                      <p:cBhvr override="childStyle">
                                        <p:cTn dur="1" fill="hold" display="0" masterRel="nextClick" afterEffect="1"/>
                                        <p:tgtEl>
                                          <p:spTgt spid="41"/>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40" grpId="0" animBg="1"/>
      <p:bldP spid="41"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Text Placeholder 4"/>
          <p:cNvSpPr>
            <a:spLocks noGrp="1"/>
          </p:cNvSpPr>
          <p:nvPr>
            <p:ph type="body" idx="1"/>
          </p:nvPr>
        </p:nvSpPr>
        <p:spPr/>
        <p:txBody>
          <a:bodyPr/>
          <a:lstStyle/>
          <a:p>
            <a:r>
              <a:rPr lang="en-US" dirty="0"/>
              <a:t>Lean, Few dependencies</a:t>
            </a:r>
          </a:p>
        </p:txBody>
      </p:sp>
      <p:sp>
        <p:nvSpPr>
          <p:cNvPr id="6" name="Content Placeholder 5"/>
          <p:cNvSpPr>
            <a:spLocks noGrp="1"/>
          </p:cNvSpPr>
          <p:nvPr>
            <p:ph sz="half" idx="2"/>
          </p:nvPr>
        </p:nvSpPr>
        <p:spPr/>
        <p:txBody>
          <a:bodyPr>
            <a:normAutofit fontScale="92500" lnSpcReduction="10000"/>
          </a:bodyPr>
          <a:lstStyle/>
          <a:p>
            <a:r>
              <a:rPr lang="en-US" dirty="0"/>
              <a:t>Higher work item count</a:t>
            </a:r>
          </a:p>
          <a:p>
            <a:r>
              <a:rPr lang="en-US" dirty="0"/>
              <a:t>More granular work items</a:t>
            </a:r>
          </a:p>
          <a:p>
            <a:r>
              <a:rPr lang="en-US" dirty="0"/>
              <a:t>Lower WIP</a:t>
            </a:r>
          </a:p>
          <a:p>
            <a:r>
              <a:rPr lang="en-US" dirty="0"/>
              <a:t>Team Self Sufficient</a:t>
            </a:r>
          </a:p>
          <a:p>
            <a:r>
              <a:rPr lang="en-US" dirty="0"/>
              <a:t>Internal Impediments</a:t>
            </a:r>
          </a:p>
          <a:p>
            <a:endParaRPr lang="en-US" dirty="0"/>
          </a:p>
          <a:p>
            <a:r>
              <a:rPr lang="en-US" dirty="0"/>
              <a:t>Do: Automation</a:t>
            </a:r>
          </a:p>
          <a:p>
            <a:r>
              <a:rPr lang="en-US" dirty="0"/>
              <a:t>Do: Task Efficiency</a:t>
            </a:r>
          </a:p>
          <a:p>
            <a:endParaRPr lang="en-US" dirty="0"/>
          </a:p>
          <a:p>
            <a:endParaRPr lang="en-US" dirty="0"/>
          </a:p>
        </p:txBody>
      </p:sp>
      <p:sp>
        <p:nvSpPr>
          <p:cNvPr id="7" name="Text Placeholder 6"/>
          <p:cNvSpPr>
            <a:spLocks noGrp="1"/>
          </p:cNvSpPr>
          <p:nvPr>
            <p:ph type="body" sz="quarter" idx="3"/>
          </p:nvPr>
        </p:nvSpPr>
        <p:spPr/>
        <p:txBody>
          <a:bodyPr>
            <a:normAutofit/>
          </a:bodyPr>
          <a:lstStyle/>
          <a:p>
            <a:r>
              <a:rPr lang="en-US" dirty="0"/>
              <a:t>Sprint, Many dependencies</a:t>
            </a:r>
          </a:p>
        </p:txBody>
      </p:sp>
      <p:sp>
        <p:nvSpPr>
          <p:cNvPr id="8" name="Content Placeholder 7"/>
          <p:cNvSpPr>
            <a:spLocks noGrp="1"/>
          </p:cNvSpPr>
          <p:nvPr>
            <p:ph sz="quarter" idx="4"/>
          </p:nvPr>
        </p:nvSpPr>
        <p:spPr/>
        <p:txBody>
          <a:bodyPr>
            <a:normAutofit fontScale="92500" lnSpcReduction="10000"/>
          </a:bodyPr>
          <a:lstStyle/>
          <a:p>
            <a:r>
              <a:rPr lang="en-US" dirty="0"/>
              <a:t>Lower work item count</a:t>
            </a:r>
          </a:p>
          <a:p>
            <a:r>
              <a:rPr lang="en-US" dirty="0"/>
              <a:t>Chunkier work items</a:t>
            </a:r>
          </a:p>
          <a:p>
            <a:r>
              <a:rPr lang="en-US" dirty="0"/>
              <a:t>Higher WIP</a:t>
            </a:r>
          </a:p>
          <a:p>
            <a:r>
              <a:rPr lang="en-US" dirty="0"/>
              <a:t>External Dependencies</a:t>
            </a:r>
          </a:p>
          <a:p>
            <a:r>
              <a:rPr lang="en-US" dirty="0"/>
              <a:t>External Impediments</a:t>
            </a:r>
          </a:p>
          <a:p>
            <a:endParaRPr lang="en-US" dirty="0"/>
          </a:p>
          <a:p>
            <a:r>
              <a:rPr lang="en-US" dirty="0"/>
              <a:t>Do: Collapse Teams</a:t>
            </a:r>
          </a:p>
          <a:p>
            <a:r>
              <a:rPr lang="en-US" dirty="0"/>
              <a:t>Do: Impediment analysis</a:t>
            </a:r>
          </a:p>
          <a:p>
            <a:endParaRPr lang="en-US" dirty="0"/>
          </a:p>
          <a:p>
            <a:endParaRPr lang="en-US" dirty="0"/>
          </a:p>
        </p:txBody>
      </p:sp>
      <p:sp>
        <p:nvSpPr>
          <p:cNvPr id="2" name="Footer Placeholder 1"/>
          <p:cNvSpPr>
            <a:spLocks noGrp="1"/>
          </p:cNvSpPr>
          <p:nvPr>
            <p:ph type="ftr" sz="quarter" idx="11"/>
          </p:nvPr>
        </p:nvSpPr>
        <p:spPr/>
        <p:txBody>
          <a:bodyPr/>
          <a:lstStyle/>
          <a:p>
            <a:r>
              <a:rPr lang="en-US"/>
              <a:t>@t_magennis</a:t>
            </a:r>
            <a:endParaRPr lang="en-US" dirty="0"/>
          </a:p>
        </p:txBody>
      </p:sp>
      <p:sp>
        <p:nvSpPr>
          <p:cNvPr id="3" name="Slide Number Placeholder 2"/>
          <p:cNvSpPr>
            <a:spLocks noGrp="1"/>
          </p:cNvSpPr>
          <p:nvPr>
            <p:ph type="sldNum" sz="quarter" idx="12"/>
          </p:nvPr>
        </p:nvSpPr>
        <p:spPr/>
        <p:txBody>
          <a:bodyPr/>
          <a:lstStyle/>
          <a:p>
            <a:fld id="{5F8E5861-E65C-4BE8-8BCB-9B255B5A3C3D}" type="slidenum">
              <a:rPr lang="en-US" smtClean="0"/>
              <a:t>195</a:t>
            </a:fld>
            <a:endParaRPr lang="en-US" dirty="0"/>
          </a:p>
        </p:txBody>
      </p:sp>
      <p:grpSp>
        <p:nvGrpSpPr>
          <p:cNvPr id="34" name="Group 33"/>
          <p:cNvGrpSpPr/>
          <p:nvPr/>
        </p:nvGrpSpPr>
        <p:grpSpPr>
          <a:xfrm>
            <a:off x="2688373" y="368261"/>
            <a:ext cx="1924488" cy="1179553"/>
            <a:chOff x="616080" y="247202"/>
            <a:chExt cx="8299320" cy="5086804"/>
          </a:xfrm>
        </p:grpSpPr>
        <p:pic>
          <p:nvPicPr>
            <p:cNvPr id="35" name="Picture 34" descr="Screen Clippi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0006" y="247202"/>
              <a:ext cx="2405168" cy="1215078"/>
            </a:xfrm>
            <a:prstGeom prst="rect">
              <a:avLst/>
            </a:prstGeom>
          </p:spPr>
        </p:pic>
        <p:pic>
          <p:nvPicPr>
            <p:cNvPr id="36" name="Picture 35" descr="Screen Clippi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0006" y="2083710"/>
              <a:ext cx="2450394" cy="1233163"/>
            </a:xfrm>
            <a:prstGeom prst="rect">
              <a:avLst/>
            </a:prstGeom>
          </p:spPr>
        </p:pic>
        <p:pic>
          <p:nvPicPr>
            <p:cNvPr id="37" name="Picture 36" descr="Screen Clippi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0005" y="3839979"/>
              <a:ext cx="2374191" cy="1205547"/>
            </a:xfrm>
            <a:prstGeom prst="rect">
              <a:avLst/>
            </a:prstGeom>
          </p:spPr>
        </p:pic>
        <p:grpSp>
          <p:nvGrpSpPr>
            <p:cNvPr id="38" name="Grupa 52"/>
            <p:cNvGrpSpPr/>
            <p:nvPr/>
          </p:nvGrpSpPr>
          <p:grpSpPr>
            <a:xfrm>
              <a:off x="1447800" y="495507"/>
              <a:ext cx="6324600" cy="4838499"/>
              <a:chOff x="4761804" y="3404503"/>
              <a:chExt cx="3120854" cy="3096344"/>
            </a:xfrm>
          </p:grpSpPr>
          <p:grpSp>
            <p:nvGrpSpPr>
              <p:cNvPr id="47" name="Grupa 45"/>
              <p:cNvGrpSpPr/>
              <p:nvPr/>
            </p:nvGrpSpPr>
            <p:grpSpPr>
              <a:xfrm>
                <a:off x="4761804" y="4233467"/>
                <a:ext cx="3120854" cy="1193565"/>
                <a:chOff x="4761804" y="4257692"/>
                <a:chExt cx="3120854" cy="1193565"/>
              </a:xfrm>
            </p:grpSpPr>
            <p:sp>
              <p:nvSpPr>
                <p:cNvPr id="51" name="Freeform 49"/>
                <p:cNvSpPr>
                  <a:spLocks/>
                </p:cNvSpPr>
                <p:nvPr/>
              </p:nvSpPr>
              <p:spPr bwMode="auto">
                <a:xfrm>
                  <a:off x="4761804" y="4257692"/>
                  <a:ext cx="3096344" cy="72008"/>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49"/>
                <p:cNvSpPr>
                  <a:spLocks/>
                </p:cNvSpPr>
                <p:nvPr/>
              </p:nvSpPr>
              <p:spPr bwMode="auto">
                <a:xfrm>
                  <a:off x="4786314" y="5379249"/>
                  <a:ext cx="3096344" cy="72008"/>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8" name="Grupa 46"/>
              <p:cNvGrpSpPr/>
              <p:nvPr/>
            </p:nvGrpSpPr>
            <p:grpSpPr>
              <a:xfrm rot="5400000">
                <a:off x="4869658" y="4202257"/>
                <a:ext cx="3096344" cy="1500835"/>
                <a:chOff x="4786314" y="4118628"/>
                <a:chExt cx="3096344" cy="1500835"/>
              </a:xfrm>
            </p:grpSpPr>
            <p:sp>
              <p:nvSpPr>
                <p:cNvPr id="49" name="Freeform 49"/>
                <p:cNvSpPr>
                  <a:spLocks/>
                </p:cNvSpPr>
                <p:nvPr/>
              </p:nvSpPr>
              <p:spPr bwMode="auto">
                <a:xfrm>
                  <a:off x="4786314" y="4118628"/>
                  <a:ext cx="3096344" cy="72008"/>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49"/>
                <p:cNvSpPr>
                  <a:spLocks/>
                </p:cNvSpPr>
                <p:nvPr/>
              </p:nvSpPr>
              <p:spPr bwMode="auto">
                <a:xfrm>
                  <a:off x="4786314" y="5547455"/>
                  <a:ext cx="3096344" cy="72008"/>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pic>
          <p:nvPicPr>
            <p:cNvPr id="39" name="Picture 38" descr="Screen Clippi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15846" y="247202"/>
              <a:ext cx="2499554" cy="1226077"/>
            </a:xfrm>
            <a:prstGeom prst="rect">
              <a:avLst/>
            </a:prstGeom>
          </p:spPr>
        </p:pic>
        <p:pic>
          <p:nvPicPr>
            <p:cNvPr id="40" name="Picture 39" descr="Screen Clippi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86090" y="247202"/>
              <a:ext cx="2431030" cy="1220269"/>
            </a:xfrm>
            <a:prstGeom prst="rect">
              <a:avLst/>
            </a:prstGeom>
          </p:spPr>
        </p:pic>
        <p:pic>
          <p:nvPicPr>
            <p:cNvPr id="41" name="Picture 40" descr="Screen Clippi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86090" y="2077819"/>
              <a:ext cx="2431030" cy="1204731"/>
            </a:xfrm>
            <a:prstGeom prst="rect">
              <a:avLst/>
            </a:prstGeom>
          </p:spPr>
        </p:pic>
        <p:pic>
          <p:nvPicPr>
            <p:cNvPr id="42" name="Picture 41" descr="Screen Clippi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15846" y="2076268"/>
              <a:ext cx="2499554" cy="1210575"/>
            </a:xfrm>
            <a:prstGeom prst="rect">
              <a:avLst/>
            </a:prstGeom>
          </p:spPr>
        </p:pic>
        <p:pic>
          <p:nvPicPr>
            <p:cNvPr id="43" name="Picture 42" descr="Screen Clippi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15846" y="3805230"/>
              <a:ext cx="2499554" cy="1221373"/>
            </a:xfrm>
            <a:prstGeom prst="rect">
              <a:avLst/>
            </a:prstGeom>
          </p:spPr>
        </p:pic>
        <p:pic>
          <p:nvPicPr>
            <p:cNvPr id="44" name="Picture 43" descr="Screen Clippi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86089" y="3843295"/>
              <a:ext cx="2433711" cy="1183308"/>
            </a:xfrm>
            <a:prstGeom prst="rect">
              <a:avLst/>
            </a:prstGeom>
          </p:spPr>
        </p:pic>
        <p:sp>
          <p:nvSpPr>
            <p:cNvPr id="46" name="Rounded Rectangle 45"/>
            <p:cNvSpPr/>
            <p:nvPr/>
          </p:nvSpPr>
          <p:spPr>
            <a:xfrm>
              <a:off x="616080" y="1933968"/>
              <a:ext cx="5471354" cy="3286850"/>
            </a:xfrm>
            <a:prstGeom prst="roundRect">
              <a:avLst/>
            </a:prstGeom>
            <a:solidFill>
              <a:schemeClr val="accent2">
                <a:alpha val="5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p:cNvGrpSpPr/>
          <p:nvPr/>
        </p:nvGrpSpPr>
        <p:grpSpPr>
          <a:xfrm>
            <a:off x="7270055" y="304800"/>
            <a:ext cx="1928772" cy="1219206"/>
            <a:chOff x="750005" y="76200"/>
            <a:chExt cx="8317795" cy="5257806"/>
          </a:xfrm>
        </p:grpSpPr>
        <p:pic>
          <p:nvPicPr>
            <p:cNvPr id="54" name="Picture 53" descr="Screen Clippi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0006" y="247202"/>
              <a:ext cx="2405168" cy="1215078"/>
            </a:xfrm>
            <a:prstGeom prst="rect">
              <a:avLst/>
            </a:prstGeom>
          </p:spPr>
        </p:pic>
        <p:pic>
          <p:nvPicPr>
            <p:cNvPr id="55" name="Picture 54" descr="Screen Clippi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0006" y="2083710"/>
              <a:ext cx="2450394" cy="1233163"/>
            </a:xfrm>
            <a:prstGeom prst="rect">
              <a:avLst/>
            </a:prstGeom>
          </p:spPr>
        </p:pic>
        <p:pic>
          <p:nvPicPr>
            <p:cNvPr id="56" name="Picture 55" descr="Screen Clippi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0005" y="3839979"/>
              <a:ext cx="2374191" cy="1205547"/>
            </a:xfrm>
            <a:prstGeom prst="rect">
              <a:avLst/>
            </a:prstGeom>
          </p:spPr>
        </p:pic>
        <p:grpSp>
          <p:nvGrpSpPr>
            <p:cNvPr id="57" name="Grupa 52"/>
            <p:cNvGrpSpPr/>
            <p:nvPr/>
          </p:nvGrpSpPr>
          <p:grpSpPr>
            <a:xfrm>
              <a:off x="1447800" y="495507"/>
              <a:ext cx="6324600" cy="4838499"/>
              <a:chOff x="4761804" y="3404503"/>
              <a:chExt cx="3120854" cy="3096344"/>
            </a:xfrm>
          </p:grpSpPr>
          <p:grpSp>
            <p:nvGrpSpPr>
              <p:cNvPr id="66" name="Grupa 45"/>
              <p:cNvGrpSpPr/>
              <p:nvPr/>
            </p:nvGrpSpPr>
            <p:grpSpPr>
              <a:xfrm>
                <a:off x="4761804" y="4233467"/>
                <a:ext cx="3120854" cy="1193565"/>
                <a:chOff x="4761804" y="4257692"/>
                <a:chExt cx="3120854" cy="1193565"/>
              </a:xfrm>
            </p:grpSpPr>
            <p:sp>
              <p:nvSpPr>
                <p:cNvPr id="70" name="Freeform 49"/>
                <p:cNvSpPr>
                  <a:spLocks/>
                </p:cNvSpPr>
                <p:nvPr/>
              </p:nvSpPr>
              <p:spPr bwMode="auto">
                <a:xfrm>
                  <a:off x="4761804" y="4257692"/>
                  <a:ext cx="3096344" cy="72008"/>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49"/>
                <p:cNvSpPr>
                  <a:spLocks/>
                </p:cNvSpPr>
                <p:nvPr/>
              </p:nvSpPr>
              <p:spPr bwMode="auto">
                <a:xfrm>
                  <a:off x="4786314" y="5379249"/>
                  <a:ext cx="3096344" cy="72008"/>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7" name="Grupa 46"/>
              <p:cNvGrpSpPr/>
              <p:nvPr/>
            </p:nvGrpSpPr>
            <p:grpSpPr>
              <a:xfrm rot="5400000">
                <a:off x="4869658" y="4202257"/>
                <a:ext cx="3096344" cy="1500835"/>
                <a:chOff x="4786314" y="4118628"/>
                <a:chExt cx="3096344" cy="1500835"/>
              </a:xfrm>
            </p:grpSpPr>
            <p:sp>
              <p:nvSpPr>
                <p:cNvPr id="68" name="Freeform 49"/>
                <p:cNvSpPr>
                  <a:spLocks/>
                </p:cNvSpPr>
                <p:nvPr/>
              </p:nvSpPr>
              <p:spPr bwMode="auto">
                <a:xfrm>
                  <a:off x="4786314" y="4118628"/>
                  <a:ext cx="3096344" cy="72008"/>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8"/>
                <p:cNvSpPr>
                  <a:spLocks/>
                </p:cNvSpPr>
                <p:nvPr/>
              </p:nvSpPr>
              <p:spPr bwMode="auto">
                <a:xfrm>
                  <a:off x="4786314" y="5547455"/>
                  <a:ext cx="3096344" cy="72008"/>
                </a:xfrm>
                <a:custGeom>
                  <a:avLst/>
                  <a:gdLst/>
                  <a:ahLst/>
                  <a:cxnLst>
                    <a:cxn ang="0">
                      <a:pos x="623" y="16"/>
                    </a:cxn>
                    <a:cxn ang="0">
                      <a:pos x="49" y="2"/>
                    </a:cxn>
                    <a:cxn ang="0">
                      <a:pos x="49" y="14"/>
                    </a:cxn>
                    <a:cxn ang="0">
                      <a:pos x="623" y="22"/>
                    </a:cxn>
                    <a:cxn ang="0">
                      <a:pos x="623" y="16"/>
                    </a:cxn>
                  </a:cxnLst>
                  <a:rect l="0" t="0" r="r" b="b"/>
                  <a:pathLst>
                    <a:path w="652" h="22">
                      <a:moveTo>
                        <a:pt x="623" y="16"/>
                      </a:moveTo>
                      <a:cubicBezTo>
                        <a:pt x="623" y="13"/>
                        <a:pt x="70" y="0"/>
                        <a:pt x="49" y="2"/>
                      </a:cubicBezTo>
                      <a:cubicBezTo>
                        <a:pt x="29" y="5"/>
                        <a:pt x="0" y="11"/>
                        <a:pt x="49" y="14"/>
                      </a:cubicBezTo>
                      <a:cubicBezTo>
                        <a:pt x="98" y="16"/>
                        <a:pt x="607" y="21"/>
                        <a:pt x="623" y="22"/>
                      </a:cubicBezTo>
                      <a:cubicBezTo>
                        <a:pt x="639" y="20"/>
                        <a:pt x="652" y="18"/>
                        <a:pt x="623" y="16"/>
                      </a:cubicBez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pic>
          <p:nvPicPr>
            <p:cNvPr id="58" name="Picture 57" descr="Screen Clippi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15846" y="247202"/>
              <a:ext cx="2499554" cy="1226077"/>
            </a:xfrm>
            <a:prstGeom prst="rect">
              <a:avLst/>
            </a:prstGeom>
          </p:spPr>
        </p:pic>
        <p:pic>
          <p:nvPicPr>
            <p:cNvPr id="59" name="Picture 58" descr="Screen Clippi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86090" y="247202"/>
              <a:ext cx="2431030" cy="1220269"/>
            </a:xfrm>
            <a:prstGeom prst="rect">
              <a:avLst/>
            </a:prstGeom>
          </p:spPr>
        </p:pic>
        <p:pic>
          <p:nvPicPr>
            <p:cNvPr id="60" name="Picture 59" descr="Screen Clippi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86090" y="2077819"/>
              <a:ext cx="2431030" cy="1204731"/>
            </a:xfrm>
            <a:prstGeom prst="rect">
              <a:avLst/>
            </a:prstGeom>
          </p:spPr>
        </p:pic>
        <p:pic>
          <p:nvPicPr>
            <p:cNvPr id="61" name="Picture 60" descr="Screen Clippi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15846" y="2076268"/>
              <a:ext cx="2499554" cy="1210575"/>
            </a:xfrm>
            <a:prstGeom prst="rect">
              <a:avLst/>
            </a:prstGeom>
          </p:spPr>
        </p:pic>
        <p:pic>
          <p:nvPicPr>
            <p:cNvPr id="62" name="Picture 61" descr="Screen Clippi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15846" y="3805230"/>
              <a:ext cx="2499554" cy="1221373"/>
            </a:xfrm>
            <a:prstGeom prst="rect">
              <a:avLst/>
            </a:prstGeom>
          </p:spPr>
        </p:pic>
        <p:pic>
          <p:nvPicPr>
            <p:cNvPr id="63" name="Picture 62" descr="Screen Clippi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86089" y="3843295"/>
              <a:ext cx="2433711" cy="1183308"/>
            </a:xfrm>
            <a:prstGeom prst="rect">
              <a:avLst/>
            </a:prstGeom>
          </p:spPr>
        </p:pic>
        <p:sp>
          <p:nvSpPr>
            <p:cNvPr id="64" name="Rounded Rectangle 63"/>
            <p:cNvSpPr/>
            <p:nvPr/>
          </p:nvSpPr>
          <p:spPr>
            <a:xfrm>
              <a:off x="3429001" y="76200"/>
              <a:ext cx="5638799" cy="3430494"/>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689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4" end="4"/>
                                            </p:txEl>
                                          </p:spTgt>
                                        </p:tgtEl>
                                        <p:attrNameLst>
                                          <p:attrName>style.visibility</p:attrName>
                                        </p:attrNameLst>
                                      </p:cBhvr>
                                      <p:to>
                                        <p:strVal val="visible"/>
                                      </p:to>
                                    </p:set>
                                    <p:animEffect transition="in" filter="fade">
                                      <p:cBhvr>
                                        <p:cTn id="10" dur="500"/>
                                        <p:tgtEl>
                                          <p:spTgt spid="6">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fade">
                                      <p:cBhvr>
                                        <p:cTn id="15" dur="500"/>
                                        <p:tgtEl>
                                          <p:spTgt spid="8">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fade">
                                      <p:cBhvr>
                                        <p:cTn id="18" dur="500"/>
                                        <p:tgtEl>
                                          <p:spTgt spid="8">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animEffect transition="in" filter="fade">
                                      <p:cBhvr>
                                        <p:cTn id="23" dur="500"/>
                                        <p:tgtEl>
                                          <p:spTgt spid="6">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xEl>
                                              <p:pRg st="7" end="7"/>
                                            </p:txEl>
                                          </p:spTgt>
                                        </p:tgtEl>
                                        <p:attrNameLst>
                                          <p:attrName>style.visibility</p:attrName>
                                        </p:attrNameLst>
                                      </p:cBhvr>
                                      <p:to>
                                        <p:strVal val="visible"/>
                                      </p:to>
                                    </p:set>
                                    <p:animEffect transition="in" filter="fade">
                                      <p:cBhvr>
                                        <p:cTn id="26" dur="500"/>
                                        <p:tgtEl>
                                          <p:spTgt spid="6">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animEffect transition="in" filter="fade">
                                      <p:cBhvr>
                                        <p:cTn id="31" dur="500"/>
                                        <p:tgtEl>
                                          <p:spTgt spid="8">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8">
                                            <p:txEl>
                                              <p:pRg st="7" end="7"/>
                                            </p:txEl>
                                          </p:spTgt>
                                        </p:tgtEl>
                                        <p:attrNameLst>
                                          <p:attrName>style.visibility</p:attrName>
                                        </p:attrNameLst>
                                      </p:cBhvr>
                                      <p:to>
                                        <p:strVal val="visible"/>
                                      </p:to>
                                    </p:set>
                                    <p:animEffect transition="in" filter="fade">
                                      <p:cBhvr>
                                        <p:cTn id="34"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D9D1F76-20BB-41D0-BD4D-33AC508A5E6F}"/>
              </a:ext>
            </a:extLst>
          </p:cNvPr>
          <p:cNvSpPr>
            <a:spLocks noGrp="1"/>
          </p:cNvSpPr>
          <p:nvPr>
            <p:ph type="ftr" sz="quarter" idx="11"/>
          </p:nvPr>
        </p:nvSpPr>
        <p:spPr/>
        <p:txBody>
          <a:bodyPr/>
          <a:lstStyle/>
          <a:p>
            <a:r>
              <a:rPr lang="en-US"/>
              <a:t>@t_magennis</a:t>
            </a:r>
          </a:p>
        </p:txBody>
      </p:sp>
      <p:graphicFrame>
        <p:nvGraphicFramePr>
          <p:cNvPr id="3" name="Chart 2">
            <a:extLst>
              <a:ext uri="{FF2B5EF4-FFF2-40B4-BE49-F238E27FC236}">
                <a16:creationId xmlns:a16="http://schemas.microsoft.com/office/drawing/2014/main" id="{F7C44145-6510-4E6A-A314-4E5A6C04BE8F}"/>
              </a:ext>
            </a:extLst>
          </p:cNvPr>
          <p:cNvGraphicFramePr>
            <a:graphicFrameLocks/>
          </p:cNvGraphicFramePr>
          <p:nvPr/>
        </p:nvGraphicFramePr>
        <p:xfrm>
          <a:off x="896751" y="106062"/>
          <a:ext cx="10730474" cy="62502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8836454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a:graphicFrameLocks/>
          </p:cNvGraphicFramePr>
          <p:nvPr>
            <p:extLst>
              <p:ext uri="{D42A27DB-BD31-4B8C-83A1-F6EECF244321}">
                <p14:modId xmlns:p14="http://schemas.microsoft.com/office/powerpoint/2010/main" val="3683705192"/>
              </p:ext>
            </p:extLst>
          </p:nvPr>
        </p:nvGraphicFramePr>
        <p:xfrm>
          <a:off x="75502" y="469103"/>
          <a:ext cx="12029812" cy="6191075"/>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p:cNvSpPr txBox="1"/>
          <p:nvPr/>
        </p:nvSpPr>
        <p:spPr>
          <a:xfrm>
            <a:off x="1326219" y="718337"/>
            <a:ext cx="4764189" cy="461665"/>
          </a:xfrm>
          <a:prstGeom prst="rect">
            <a:avLst/>
          </a:prstGeom>
          <a:noFill/>
        </p:spPr>
        <p:txBody>
          <a:bodyPr wrap="none" rtlCol="0">
            <a:spAutoFit/>
          </a:bodyPr>
          <a:lstStyle/>
          <a:p>
            <a:r>
              <a:rPr lang="en-US" sz="2400" dirty="0"/>
              <a:t>Throughput per week for 100 teams</a:t>
            </a:r>
          </a:p>
        </p:txBody>
      </p:sp>
    </p:spTree>
    <p:extLst>
      <p:ext uri="{BB962C8B-B14F-4D97-AF65-F5344CB8AC3E}">
        <p14:creationId xmlns:p14="http://schemas.microsoft.com/office/powerpoint/2010/main" val="59203822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8F749-9F0D-4215-8166-8E05F30A2C32}"/>
              </a:ext>
            </a:extLst>
          </p:cNvPr>
          <p:cNvSpPr>
            <a:spLocks noGrp="1"/>
          </p:cNvSpPr>
          <p:nvPr>
            <p:ph type="title"/>
          </p:nvPr>
        </p:nvSpPr>
        <p:spPr/>
        <p:txBody>
          <a:bodyPr/>
          <a:lstStyle/>
          <a:p>
            <a:r>
              <a:rPr lang="en-US" dirty="0"/>
              <a:t>S2 – Flight level 2</a:t>
            </a:r>
          </a:p>
        </p:txBody>
      </p:sp>
      <p:sp>
        <p:nvSpPr>
          <p:cNvPr id="3" name="Content Placeholder 2">
            <a:extLst>
              <a:ext uri="{FF2B5EF4-FFF2-40B4-BE49-F238E27FC236}">
                <a16:creationId xmlns:a16="http://schemas.microsoft.com/office/drawing/2014/main" id="{EA54CFB0-1EC3-4E4B-A793-8BCC7F724B58}"/>
              </a:ext>
            </a:extLst>
          </p:cNvPr>
          <p:cNvSpPr>
            <a:spLocks noGrp="1"/>
          </p:cNvSpPr>
          <p:nvPr>
            <p:ph idx="1"/>
          </p:nvPr>
        </p:nvSpPr>
        <p:spPr/>
        <p:txBody>
          <a:bodyPr>
            <a:normAutofit fontScale="92500" lnSpcReduction="20000"/>
          </a:bodyPr>
          <a:lstStyle/>
          <a:p>
            <a:r>
              <a:rPr lang="en-US" dirty="0"/>
              <a:t>Outcome:</a:t>
            </a:r>
          </a:p>
          <a:p>
            <a:pPr lvl="1"/>
            <a:r>
              <a:rPr lang="en-US" dirty="0"/>
              <a:t>Maximize flow through teams</a:t>
            </a:r>
          </a:p>
          <a:p>
            <a:pPr lvl="2"/>
            <a:r>
              <a:rPr lang="en-US" dirty="0" err="1"/>
              <a:t>Eg.</a:t>
            </a:r>
            <a:r>
              <a:rPr lang="en-US" dirty="0"/>
              <a:t> Dependencies</a:t>
            </a:r>
          </a:p>
          <a:p>
            <a:pPr lvl="2"/>
            <a:r>
              <a:rPr lang="en-US" dirty="0"/>
              <a:t>Maximizing hands-on time (improve process efficiency)</a:t>
            </a:r>
          </a:p>
          <a:p>
            <a:r>
              <a:rPr lang="en-US" dirty="0"/>
              <a:t>Decisions:</a:t>
            </a:r>
          </a:p>
          <a:p>
            <a:pPr lvl="1"/>
            <a:r>
              <a:rPr lang="en-US" dirty="0"/>
              <a:t>To work around impediment we need …</a:t>
            </a:r>
          </a:p>
          <a:p>
            <a:pPr lvl="1"/>
            <a:r>
              <a:rPr lang="en-US" dirty="0"/>
              <a:t>Decisions around unplanned work vs planned work …</a:t>
            </a:r>
          </a:p>
          <a:p>
            <a:pPr lvl="1"/>
            <a:r>
              <a:rPr lang="en-US" dirty="0"/>
              <a:t>Promote issues to higher levels (an owner) for resolution …</a:t>
            </a:r>
          </a:p>
          <a:p>
            <a:pPr lvl="1"/>
            <a:r>
              <a:rPr lang="en-US" dirty="0"/>
              <a:t>Team x has TOOOOOOO much work</a:t>
            </a:r>
          </a:p>
          <a:p>
            <a:r>
              <a:rPr lang="en-US" dirty="0"/>
              <a:t>Insights:</a:t>
            </a:r>
          </a:p>
          <a:p>
            <a:pPr lvl="1"/>
            <a:r>
              <a:rPr lang="en-US" dirty="0"/>
              <a:t>Hidden issues: Failure getting people to raise issues</a:t>
            </a:r>
          </a:p>
          <a:p>
            <a:pPr lvl="1"/>
            <a:r>
              <a:rPr lang="en-US" dirty="0"/>
              <a:t>Impact magnitude order of impediments – prob x impact</a:t>
            </a:r>
          </a:p>
          <a:p>
            <a:pPr lvl="1"/>
            <a:r>
              <a:rPr lang="en-US" dirty="0"/>
              <a:t>Dependency looming</a:t>
            </a:r>
          </a:p>
        </p:txBody>
      </p:sp>
    </p:spTree>
    <p:extLst>
      <p:ext uri="{BB962C8B-B14F-4D97-AF65-F5344CB8AC3E}">
        <p14:creationId xmlns:p14="http://schemas.microsoft.com/office/powerpoint/2010/main" val="3371593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D03D59-AFBC-46E3-A1E6-F92E110C5A34}"/>
              </a:ext>
            </a:extLst>
          </p:cNvPr>
          <p:cNvSpPr>
            <a:spLocks noGrp="1"/>
          </p:cNvSpPr>
          <p:nvPr>
            <p:ph type="ctrTitle"/>
          </p:nvPr>
        </p:nvSpPr>
        <p:spPr/>
        <p:txBody>
          <a:bodyPr/>
          <a:lstStyle/>
          <a:p>
            <a:r>
              <a:rPr lang="en-US" dirty="0" err="1"/>
              <a:t>Matrics</a:t>
            </a:r>
            <a:endParaRPr lang="en-US" dirty="0"/>
          </a:p>
        </p:txBody>
      </p:sp>
      <p:sp>
        <p:nvSpPr>
          <p:cNvPr id="5" name="Subtitle 4">
            <a:extLst>
              <a:ext uri="{FF2B5EF4-FFF2-40B4-BE49-F238E27FC236}">
                <a16:creationId xmlns:a16="http://schemas.microsoft.com/office/drawing/2014/main" id="{E48DC691-DEB4-4F31-826A-ED149F6ACF7D}"/>
              </a:ext>
            </a:extLst>
          </p:cNvPr>
          <p:cNvSpPr>
            <a:spLocks noGrp="1"/>
          </p:cNvSpPr>
          <p:nvPr>
            <p:ph type="subTitle" idx="1"/>
          </p:nvPr>
        </p:nvSpPr>
        <p:spPr/>
        <p:txBody>
          <a:bodyPr/>
          <a:lstStyle/>
          <a:p>
            <a:r>
              <a:rPr lang="en-US" dirty="0"/>
              <a:t>Metrics and Stuff for Capital One </a:t>
            </a:r>
          </a:p>
        </p:txBody>
      </p:sp>
    </p:spTree>
    <p:extLst>
      <p:ext uri="{BB962C8B-B14F-4D97-AF65-F5344CB8AC3E}">
        <p14:creationId xmlns:p14="http://schemas.microsoft.com/office/powerpoint/2010/main" val="1218243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C1A49-FCA2-464F-8D0F-E938AC358C69}"/>
              </a:ext>
            </a:extLst>
          </p:cNvPr>
          <p:cNvSpPr>
            <a:spLocks noGrp="1"/>
          </p:cNvSpPr>
          <p:nvPr>
            <p:ph type="title"/>
          </p:nvPr>
        </p:nvSpPr>
        <p:spPr/>
        <p:txBody>
          <a:bodyPr/>
          <a:lstStyle/>
          <a:p>
            <a:r>
              <a:rPr lang="en-US" dirty="0"/>
              <a:t>Exercise – Monte Carlo forecasting (20 min)</a:t>
            </a:r>
          </a:p>
        </p:txBody>
      </p:sp>
      <p:sp>
        <p:nvSpPr>
          <p:cNvPr id="3" name="Content Placeholder 2">
            <a:extLst>
              <a:ext uri="{FF2B5EF4-FFF2-40B4-BE49-F238E27FC236}">
                <a16:creationId xmlns:a16="http://schemas.microsoft.com/office/drawing/2014/main" id="{E9B9E2DB-EE70-4C8D-B9A1-CBE765CC2013}"/>
              </a:ext>
            </a:extLst>
          </p:cNvPr>
          <p:cNvSpPr>
            <a:spLocks noGrp="1"/>
          </p:cNvSpPr>
          <p:nvPr>
            <p:ph idx="1"/>
          </p:nvPr>
        </p:nvSpPr>
        <p:spPr/>
        <p:txBody>
          <a:bodyPr/>
          <a:lstStyle/>
          <a:p>
            <a:r>
              <a:rPr lang="en-US" dirty="0"/>
              <a:t>Goal</a:t>
            </a:r>
          </a:p>
          <a:p>
            <a:pPr lvl="1"/>
            <a:r>
              <a:rPr lang="en-US" dirty="0"/>
              <a:t>Learn how simple Monte Carlo forecasting is in reality</a:t>
            </a:r>
          </a:p>
          <a:p>
            <a:pPr lvl="1"/>
            <a:r>
              <a:rPr lang="en-US" dirty="0"/>
              <a:t>Solidify how probabilities work and are explained</a:t>
            </a:r>
          </a:p>
          <a:p>
            <a:pPr lvl="1"/>
            <a:endParaRPr lang="en-US" dirty="0"/>
          </a:p>
          <a:p>
            <a:r>
              <a:rPr lang="en-US" dirty="0"/>
              <a:t>How</a:t>
            </a:r>
          </a:p>
          <a:p>
            <a:pPr lvl="1"/>
            <a:r>
              <a:rPr lang="en-US" dirty="0"/>
              <a:t>Exercise on pages 7 and 8 of your workbook</a:t>
            </a:r>
          </a:p>
          <a:p>
            <a:pPr lvl="1"/>
            <a:endParaRPr lang="en-US" dirty="0"/>
          </a:p>
          <a:p>
            <a:r>
              <a:rPr lang="en-US" dirty="0"/>
              <a:t>Debrief</a:t>
            </a:r>
          </a:p>
          <a:p>
            <a:pPr lvl="1"/>
            <a:r>
              <a:rPr lang="en-US" dirty="0"/>
              <a:t>Resampling data correctly computes probabilities based on your variability</a:t>
            </a:r>
          </a:p>
          <a:p>
            <a:pPr lvl="1"/>
            <a:r>
              <a:rPr lang="en-US" dirty="0"/>
              <a:t>Monte Carlo is simply doing mathematics on distributions – nothing more </a:t>
            </a:r>
          </a:p>
        </p:txBody>
      </p:sp>
    </p:spTree>
    <p:extLst>
      <p:ext uri="{BB962C8B-B14F-4D97-AF65-F5344CB8AC3E}">
        <p14:creationId xmlns:p14="http://schemas.microsoft.com/office/powerpoint/2010/main" val="1126970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@t_magennis</a:t>
            </a:r>
          </a:p>
        </p:txBody>
      </p:sp>
      <p:pic>
        <p:nvPicPr>
          <p:cNvPr id="5" name="Picture 4"/>
          <p:cNvPicPr/>
          <p:nvPr/>
        </p:nvPicPr>
        <p:blipFill>
          <a:blip r:embed="rId3"/>
          <a:stretch>
            <a:fillRect/>
          </a:stretch>
        </p:blipFill>
        <p:spPr>
          <a:xfrm>
            <a:off x="1051965" y="627321"/>
            <a:ext cx="9283245" cy="6094154"/>
          </a:xfrm>
          <a:prstGeom prst="rect">
            <a:avLst/>
          </a:prstGeom>
        </p:spPr>
      </p:pic>
      <p:sp>
        <p:nvSpPr>
          <p:cNvPr id="12" name="TextBox 11"/>
          <p:cNvSpPr txBox="1"/>
          <p:nvPr/>
        </p:nvSpPr>
        <p:spPr>
          <a:xfrm>
            <a:off x="766629" y="6169580"/>
            <a:ext cx="3783536" cy="369332"/>
          </a:xfrm>
          <a:prstGeom prst="rect">
            <a:avLst/>
          </a:prstGeom>
          <a:noFill/>
        </p:spPr>
        <p:txBody>
          <a:bodyPr wrap="none" rtlCol="0">
            <a:spAutoFit/>
          </a:bodyPr>
          <a:lstStyle/>
          <a:p>
            <a:r>
              <a:rPr lang="en-US" b="1" dirty="0"/>
              <a:t>Known as Reference Class Forecasting</a:t>
            </a:r>
          </a:p>
        </p:txBody>
      </p:sp>
    </p:spTree>
    <p:extLst>
      <p:ext uri="{BB962C8B-B14F-4D97-AF65-F5344CB8AC3E}">
        <p14:creationId xmlns:p14="http://schemas.microsoft.com/office/powerpoint/2010/main" val="17686723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CEBC9-E3A8-4A65-A2F5-278147D5190B}"/>
              </a:ext>
            </a:extLst>
          </p:cNvPr>
          <p:cNvSpPr>
            <a:spLocks noGrp="1"/>
          </p:cNvSpPr>
          <p:nvPr>
            <p:ph type="title"/>
          </p:nvPr>
        </p:nvSpPr>
        <p:spPr/>
        <p:txBody>
          <a:bodyPr/>
          <a:lstStyle/>
          <a:p>
            <a:r>
              <a:rPr lang="en-US" dirty="0"/>
              <a:t>Exercise – forecasting end to end (&gt;1 hour)</a:t>
            </a:r>
          </a:p>
        </p:txBody>
      </p:sp>
      <p:sp>
        <p:nvSpPr>
          <p:cNvPr id="3" name="Content Placeholder 2">
            <a:extLst>
              <a:ext uri="{FF2B5EF4-FFF2-40B4-BE49-F238E27FC236}">
                <a16:creationId xmlns:a16="http://schemas.microsoft.com/office/drawing/2014/main" id="{2CF9AEDB-C857-488F-9624-B43DC7417C78}"/>
              </a:ext>
            </a:extLst>
          </p:cNvPr>
          <p:cNvSpPr>
            <a:spLocks noGrp="1"/>
          </p:cNvSpPr>
          <p:nvPr>
            <p:ph idx="1"/>
          </p:nvPr>
        </p:nvSpPr>
        <p:spPr/>
        <p:txBody>
          <a:bodyPr/>
          <a:lstStyle/>
          <a:p>
            <a:r>
              <a:rPr lang="en-US" dirty="0"/>
              <a:t>Goal</a:t>
            </a:r>
          </a:p>
          <a:p>
            <a:pPr lvl="1"/>
            <a:r>
              <a:rPr lang="en-US" dirty="0"/>
              <a:t>Apply rapid probabilistic forecasting to planning a whole portfolio</a:t>
            </a:r>
          </a:p>
          <a:p>
            <a:pPr lvl="1"/>
            <a:r>
              <a:rPr lang="en-US" dirty="0"/>
              <a:t>Learn about reference class forecasting, story count forecasting, single &amp; multiple story count forecasting and basic cost of delay spreadsheets</a:t>
            </a:r>
          </a:p>
          <a:p>
            <a:pPr lvl="1"/>
            <a:endParaRPr lang="en-US" dirty="0"/>
          </a:p>
          <a:p>
            <a:r>
              <a:rPr lang="en-US" dirty="0"/>
              <a:t>How</a:t>
            </a:r>
          </a:p>
          <a:p>
            <a:pPr lvl="1"/>
            <a:r>
              <a:rPr lang="en-US" dirty="0"/>
              <a:t>Groups, at least on laptop who can run the spreadsheets at</a:t>
            </a:r>
            <a:br>
              <a:rPr lang="en-US" dirty="0"/>
            </a:br>
            <a:br>
              <a:rPr lang="en-US" dirty="0"/>
            </a:br>
            <a:r>
              <a:rPr lang="en-US" dirty="0">
                <a:hlinkClick r:id="rId2"/>
              </a:rPr>
              <a:t>http://Bit.Ly/ForecastingExercise</a:t>
            </a:r>
            <a:endParaRPr lang="en-US" dirty="0"/>
          </a:p>
          <a:p>
            <a:pPr lvl="1"/>
            <a:endParaRPr lang="en-US" dirty="0"/>
          </a:p>
          <a:p>
            <a:pPr lvl="1"/>
            <a:r>
              <a:rPr lang="en-US" dirty="0"/>
              <a:t>Exercise starts page 31 of your workbooks – </a:t>
            </a:r>
            <a:r>
              <a:rPr lang="en-US" b="1" dirty="0"/>
              <a:t>!! but wait to be told to start !!</a:t>
            </a:r>
          </a:p>
          <a:p>
            <a:pPr lvl="1"/>
            <a:endParaRPr lang="en-US" dirty="0"/>
          </a:p>
        </p:txBody>
      </p:sp>
    </p:spTree>
    <p:extLst>
      <p:ext uri="{BB962C8B-B14F-4D97-AF65-F5344CB8AC3E}">
        <p14:creationId xmlns:p14="http://schemas.microsoft.com/office/powerpoint/2010/main" val="31844337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625A6D-799C-4380-A5F3-66FA14C69066}"/>
              </a:ext>
            </a:extLst>
          </p:cNvPr>
          <p:cNvSpPr>
            <a:spLocks noGrp="1"/>
          </p:cNvSpPr>
          <p:nvPr>
            <p:ph type="title"/>
          </p:nvPr>
        </p:nvSpPr>
        <p:spPr/>
        <p:txBody>
          <a:bodyPr/>
          <a:lstStyle/>
          <a:p>
            <a:r>
              <a:rPr lang="en-US" dirty="0"/>
              <a:t>LUNCH – 1 Hour</a:t>
            </a:r>
          </a:p>
        </p:txBody>
      </p:sp>
      <p:sp>
        <p:nvSpPr>
          <p:cNvPr id="5" name="Text Placeholder 4">
            <a:extLst>
              <a:ext uri="{FF2B5EF4-FFF2-40B4-BE49-F238E27FC236}">
                <a16:creationId xmlns:a16="http://schemas.microsoft.com/office/drawing/2014/main" id="{5873D797-08DF-4280-A019-2EACE512A0CD}"/>
              </a:ext>
            </a:extLst>
          </p:cNvPr>
          <p:cNvSpPr>
            <a:spLocks noGrp="1"/>
          </p:cNvSpPr>
          <p:nvPr>
            <p:ph type="body" idx="1"/>
          </p:nvPr>
        </p:nvSpPr>
        <p:spPr/>
        <p:txBody>
          <a:bodyPr/>
          <a:lstStyle/>
          <a:p>
            <a:r>
              <a:rPr lang="en-US" dirty="0"/>
              <a:t>Restarting at 1:30pm</a:t>
            </a:r>
          </a:p>
        </p:txBody>
      </p:sp>
      <p:sp>
        <p:nvSpPr>
          <p:cNvPr id="2" name="TextBox 1">
            <a:extLst>
              <a:ext uri="{FF2B5EF4-FFF2-40B4-BE49-F238E27FC236}">
                <a16:creationId xmlns:a16="http://schemas.microsoft.com/office/drawing/2014/main" id="{584D0486-41C1-4E52-A7E7-0CCA648758C1}"/>
              </a:ext>
            </a:extLst>
          </p:cNvPr>
          <p:cNvSpPr txBox="1"/>
          <p:nvPr/>
        </p:nvSpPr>
        <p:spPr>
          <a:xfrm>
            <a:off x="637953" y="584791"/>
            <a:ext cx="11313042" cy="2677656"/>
          </a:xfrm>
          <a:prstGeom prst="rect">
            <a:avLst/>
          </a:prstGeom>
          <a:noFill/>
        </p:spPr>
        <p:txBody>
          <a:bodyPr wrap="square" rtlCol="0">
            <a:spAutoFit/>
          </a:bodyPr>
          <a:lstStyle/>
          <a:p>
            <a:r>
              <a:rPr lang="en-US" sz="2800" dirty="0"/>
              <a:t>Things to do over the lunch break –</a:t>
            </a:r>
          </a:p>
          <a:p>
            <a:endParaRPr lang="en-US" sz="2800" dirty="0"/>
          </a:p>
          <a:p>
            <a:pPr marL="285750" indent="-285750">
              <a:buFont typeface="Arial" panose="020B0604020202020204" pitchFamily="34" charset="0"/>
              <a:buChar char="•"/>
            </a:pPr>
            <a:r>
              <a:rPr lang="en-US" sz="2800" dirty="0"/>
              <a:t>Eat (most important)</a:t>
            </a:r>
          </a:p>
          <a:p>
            <a:pPr marL="285750" indent="-285750">
              <a:buFont typeface="Arial" panose="020B0604020202020204" pitchFamily="34" charset="0"/>
              <a:buChar char="•"/>
            </a:pPr>
            <a:r>
              <a:rPr lang="en-US" sz="2800" dirty="0"/>
              <a:t>Optional exercises (just so you know the theory behind the spreadsheets) -</a:t>
            </a:r>
          </a:p>
          <a:p>
            <a:pPr marL="742950" lvl="1" indent="-285750">
              <a:buFont typeface="Arial" panose="020B0604020202020204" pitchFamily="34" charset="0"/>
              <a:buChar char="•"/>
            </a:pPr>
            <a:r>
              <a:rPr lang="en-US" sz="2800" dirty="0"/>
              <a:t>Story count forecast exercise starting on pages 9 to 12 (15 minutes)</a:t>
            </a:r>
          </a:p>
          <a:p>
            <a:pPr marL="742950" lvl="1" indent="-285750">
              <a:buFont typeface="Arial" panose="020B0604020202020204" pitchFamily="34" charset="0"/>
              <a:buChar char="•"/>
            </a:pPr>
            <a:r>
              <a:rPr lang="en-US" sz="2800" dirty="0"/>
              <a:t>Throughput forecast exercise starting on pages 13 to 15 (15 minutes</a:t>
            </a:r>
            <a:r>
              <a:rPr lang="en-US" dirty="0"/>
              <a:t>)</a:t>
            </a:r>
          </a:p>
        </p:txBody>
      </p:sp>
    </p:spTree>
    <p:extLst>
      <p:ext uri="{BB962C8B-B14F-4D97-AF65-F5344CB8AC3E}">
        <p14:creationId xmlns:p14="http://schemas.microsoft.com/office/powerpoint/2010/main" val="752829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7CD19-EA66-4C9B-B6A5-EE8E853D693B}"/>
              </a:ext>
            </a:extLst>
          </p:cNvPr>
          <p:cNvSpPr>
            <a:spLocks noGrp="1"/>
          </p:cNvSpPr>
          <p:nvPr>
            <p:ph type="title"/>
          </p:nvPr>
        </p:nvSpPr>
        <p:spPr/>
        <p:txBody>
          <a:bodyPr/>
          <a:lstStyle/>
          <a:p>
            <a:r>
              <a:rPr lang="en-US" dirty="0"/>
              <a:t>Charts and Dashboards</a:t>
            </a:r>
          </a:p>
        </p:txBody>
      </p:sp>
      <p:sp>
        <p:nvSpPr>
          <p:cNvPr id="3" name="Text Placeholder 2">
            <a:extLst>
              <a:ext uri="{FF2B5EF4-FFF2-40B4-BE49-F238E27FC236}">
                <a16:creationId xmlns:a16="http://schemas.microsoft.com/office/drawing/2014/main" id="{D34095F0-8BDD-4CD7-B7E8-7E20C4FE030C}"/>
              </a:ext>
            </a:extLst>
          </p:cNvPr>
          <p:cNvSpPr>
            <a:spLocks noGrp="1"/>
          </p:cNvSpPr>
          <p:nvPr>
            <p:ph type="body" idx="1"/>
          </p:nvPr>
        </p:nvSpPr>
        <p:spPr/>
        <p:txBody>
          <a:bodyPr/>
          <a:lstStyle/>
          <a:p>
            <a:r>
              <a:rPr lang="en-US" dirty="0"/>
              <a:t>Visually displaying information for action and stuff….</a:t>
            </a:r>
          </a:p>
        </p:txBody>
      </p:sp>
    </p:spTree>
    <p:extLst>
      <p:ext uri="{BB962C8B-B14F-4D97-AF65-F5344CB8AC3E}">
        <p14:creationId xmlns:p14="http://schemas.microsoft.com/office/powerpoint/2010/main" val="9560048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6E11F4-12C9-4080-87DA-48B7CA56D5A8}"/>
              </a:ext>
            </a:extLst>
          </p:cNvPr>
          <p:cNvSpPr>
            <a:spLocks noGrp="1"/>
          </p:cNvSpPr>
          <p:nvPr>
            <p:ph type="title"/>
          </p:nvPr>
        </p:nvSpPr>
        <p:spPr/>
        <p:txBody>
          <a:bodyPr/>
          <a:lstStyle/>
          <a:p>
            <a:r>
              <a:rPr lang="en-US" dirty="0"/>
              <a:t>Dashboard Types – Definition and Use Cases</a:t>
            </a:r>
          </a:p>
        </p:txBody>
      </p:sp>
      <p:sp>
        <p:nvSpPr>
          <p:cNvPr id="5" name="Content Placeholder 4">
            <a:extLst>
              <a:ext uri="{FF2B5EF4-FFF2-40B4-BE49-F238E27FC236}">
                <a16:creationId xmlns:a16="http://schemas.microsoft.com/office/drawing/2014/main" id="{F0A5FA44-6AEC-4B33-A836-CC5826188DC8}"/>
              </a:ext>
            </a:extLst>
          </p:cNvPr>
          <p:cNvSpPr>
            <a:spLocks noGrp="1"/>
          </p:cNvSpPr>
          <p:nvPr>
            <p:ph idx="1"/>
          </p:nvPr>
        </p:nvSpPr>
        <p:spPr>
          <a:xfrm>
            <a:off x="838200" y="4237971"/>
            <a:ext cx="10515600" cy="1938992"/>
          </a:xfrm>
        </p:spPr>
        <p:txBody>
          <a:bodyPr>
            <a:normAutofit fontScale="92500" lnSpcReduction="10000"/>
          </a:bodyPr>
          <a:lstStyle/>
          <a:p>
            <a:pPr marL="0" indent="0">
              <a:buNone/>
            </a:pPr>
            <a:r>
              <a:rPr lang="en-US" sz="4000" dirty="0"/>
              <a:t>Q. </a:t>
            </a:r>
            <a:r>
              <a:rPr lang="en-US" sz="3600" dirty="0"/>
              <a:t>What type of dashboard is suited for?</a:t>
            </a:r>
          </a:p>
          <a:p>
            <a:pPr marL="457200" lvl="1" indent="0">
              <a:buNone/>
            </a:pPr>
            <a:r>
              <a:rPr lang="en-US" sz="3200" dirty="0"/>
              <a:t>1. Observing  OKRs</a:t>
            </a:r>
          </a:p>
          <a:p>
            <a:pPr marL="457200" lvl="1" indent="0">
              <a:buNone/>
            </a:pPr>
            <a:r>
              <a:rPr lang="en-US" sz="3200" dirty="0"/>
              <a:t>2. Identifying Operational Issues</a:t>
            </a:r>
          </a:p>
          <a:p>
            <a:pPr marL="457200" lvl="1" indent="0">
              <a:buNone/>
            </a:pPr>
            <a:r>
              <a:rPr lang="en-US" sz="3200" dirty="0"/>
              <a:t>3. Managing Development Teams</a:t>
            </a:r>
          </a:p>
          <a:p>
            <a:endParaRPr lang="en-US" dirty="0"/>
          </a:p>
        </p:txBody>
      </p:sp>
      <p:sp>
        <p:nvSpPr>
          <p:cNvPr id="6" name="Rectangle 5">
            <a:extLst>
              <a:ext uri="{FF2B5EF4-FFF2-40B4-BE49-F238E27FC236}">
                <a16:creationId xmlns:a16="http://schemas.microsoft.com/office/drawing/2014/main" id="{8BC4F769-A76D-41DF-86A8-8C39F510252B}"/>
              </a:ext>
            </a:extLst>
          </p:cNvPr>
          <p:cNvSpPr/>
          <p:nvPr/>
        </p:nvSpPr>
        <p:spPr>
          <a:xfrm>
            <a:off x="152400" y="1690688"/>
            <a:ext cx="11887200" cy="1938992"/>
          </a:xfrm>
          <a:prstGeom prst="rect">
            <a:avLst/>
          </a:prstGeom>
        </p:spPr>
        <p:txBody>
          <a:bodyPr wrap="square">
            <a:spAutoFit/>
          </a:bodyPr>
          <a:lstStyle/>
          <a:p>
            <a:pPr algn="ctr"/>
            <a:r>
              <a:rPr lang="en-US" sz="4000" u="sng" dirty="0"/>
              <a:t>Strategic</a:t>
            </a:r>
            <a:r>
              <a:rPr lang="en-US" sz="4000" dirty="0"/>
              <a:t> dashboards track key performance indicators.</a:t>
            </a:r>
          </a:p>
          <a:p>
            <a:pPr algn="ctr"/>
            <a:r>
              <a:rPr lang="en-US" sz="4000" u="sng" dirty="0"/>
              <a:t>Analytical</a:t>
            </a:r>
            <a:r>
              <a:rPr lang="en-US" sz="4000" dirty="0"/>
              <a:t> dashboards process data to identify trends.</a:t>
            </a:r>
          </a:p>
          <a:p>
            <a:pPr algn="ctr"/>
            <a:r>
              <a:rPr lang="en-US" sz="4000" u="sng" dirty="0"/>
              <a:t>Operational</a:t>
            </a:r>
            <a:r>
              <a:rPr lang="en-US" sz="4000" dirty="0"/>
              <a:t> dashboards tell you what is happening now.</a:t>
            </a:r>
          </a:p>
        </p:txBody>
      </p:sp>
    </p:spTree>
    <p:extLst>
      <p:ext uri="{BB962C8B-B14F-4D97-AF65-F5344CB8AC3E}">
        <p14:creationId xmlns:p14="http://schemas.microsoft.com/office/powerpoint/2010/main" val="1121045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ABA606-954C-4749-A3A0-4E7E991F1058}"/>
              </a:ext>
            </a:extLst>
          </p:cNvPr>
          <p:cNvSpPr>
            <a:spLocks noGrp="1"/>
          </p:cNvSpPr>
          <p:nvPr>
            <p:ph type="title"/>
          </p:nvPr>
        </p:nvSpPr>
        <p:spPr/>
        <p:txBody>
          <a:bodyPr/>
          <a:lstStyle/>
          <a:p>
            <a:r>
              <a:rPr lang="en-US" dirty="0"/>
              <a:t>Dashboard types</a:t>
            </a:r>
          </a:p>
        </p:txBody>
      </p:sp>
      <p:sp>
        <p:nvSpPr>
          <p:cNvPr id="5" name="Text Placeholder 4">
            <a:extLst>
              <a:ext uri="{FF2B5EF4-FFF2-40B4-BE49-F238E27FC236}">
                <a16:creationId xmlns:a16="http://schemas.microsoft.com/office/drawing/2014/main" id="{DB141EC5-CA7A-4722-8A88-CAF8361C6939}"/>
              </a:ext>
            </a:extLst>
          </p:cNvPr>
          <p:cNvSpPr>
            <a:spLocks noGrp="1"/>
          </p:cNvSpPr>
          <p:nvPr>
            <p:ph type="body" idx="1"/>
          </p:nvPr>
        </p:nvSpPr>
        <p:spPr>
          <a:xfrm>
            <a:off x="839788" y="1681163"/>
            <a:ext cx="5157787" cy="432863"/>
          </a:xfrm>
        </p:spPr>
        <p:txBody>
          <a:bodyPr/>
          <a:lstStyle/>
          <a:p>
            <a:r>
              <a:rPr lang="en-US" dirty="0"/>
              <a:t>Operational Dashboard</a:t>
            </a:r>
          </a:p>
        </p:txBody>
      </p:sp>
      <p:sp>
        <p:nvSpPr>
          <p:cNvPr id="6" name="Content Placeholder 5">
            <a:extLst>
              <a:ext uri="{FF2B5EF4-FFF2-40B4-BE49-F238E27FC236}">
                <a16:creationId xmlns:a16="http://schemas.microsoft.com/office/drawing/2014/main" id="{2CED516F-14CF-4FD3-AA54-ACC5C1DE082D}"/>
              </a:ext>
            </a:extLst>
          </p:cNvPr>
          <p:cNvSpPr>
            <a:spLocks noGrp="1"/>
          </p:cNvSpPr>
          <p:nvPr>
            <p:ph sz="half" idx="2"/>
          </p:nvPr>
        </p:nvSpPr>
        <p:spPr>
          <a:xfrm>
            <a:off x="839788" y="2114026"/>
            <a:ext cx="5157787" cy="4075637"/>
          </a:xfrm>
        </p:spPr>
        <p:txBody>
          <a:bodyPr/>
          <a:lstStyle/>
          <a:p>
            <a:r>
              <a:rPr lang="en-US" dirty="0"/>
              <a:t>Time sensitive insights</a:t>
            </a:r>
          </a:p>
          <a:p>
            <a:r>
              <a:rPr lang="en-US" dirty="0"/>
              <a:t>Insight causes action</a:t>
            </a:r>
          </a:p>
          <a:p>
            <a:r>
              <a:rPr lang="en-US" dirty="0"/>
              <a:t>Value based alerting</a:t>
            </a:r>
          </a:p>
          <a:p>
            <a:endParaRPr lang="en-US" dirty="0"/>
          </a:p>
        </p:txBody>
      </p:sp>
      <p:sp>
        <p:nvSpPr>
          <p:cNvPr id="7" name="Text Placeholder 6">
            <a:extLst>
              <a:ext uri="{FF2B5EF4-FFF2-40B4-BE49-F238E27FC236}">
                <a16:creationId xmlns:a16="http://schemas.microsoft.com/office/drawing/2014/main" id="{802ECFF5-7909-4BE5-B80A-6EA4D01FA4E1}"/>
              </a:ext>
            </a:extLst>
          </p:cNvPr>
          <p:cNvSpPr>
            <a:spLocks noGrp="1"/>
          </p:cNvSpPr>
          <p:nvPr>
            <p:ph type="body" sz="quarter" idx="3"/>
          </p:nvPr>
        </p:nvSpPr>
        <p:spPr>
          <a:xfrm>
            <a:off x="6172200" y="1681163"/>
            <a:ext cx="5183188" cy="432863"/>
          </a:xfrm>
        </p:spPr>
        <p:txBody>
          <a:bodyPr/>
          <a:lstStyle/>
          <a:p>
            <a:r>
              <a:rPr lang="en-US" dirty="0"/>
              <a:t>Analytical Dashboard</a:t>
            </a:r>
          </a:p>
        </p:txBody>
      </p:sp>
      <p:sp>
        <p:nvSpPr>
          <p:cNvPr id="8" name="Content Placeholder 7">
            <a:extLst>
              <a:ext uri="{FF2B5EF4-FFF2-40B4-BE49-F238E27FC236}">
                <a16:creationId xmlns:a16="http://schemas.microsoft.com/office/drawing/2014/main" id="{09E13E15-6A41-4E8F-9765-FAC614C5DBE0}"/>
              </a:ext>
            </a:extLst>
          </p:cNvPr>
          <p:cNvSpPr>
            <a:spLocks noGrp="1"/>
          </p:cNvSpPr>
          <p:nvPr>
            <p:ph sz="quarter" idx="4"/>
          </p:nvPr>
        </p:nvSpPr>
        <p:spPr>
          <a:xfrm>
            <a:off x="6172200" y="2114026"/>
            <a:ext cx="5183188" cy="4075637"/>
          </a:xfrm>
        </p:spPr>
        <p:txBody>
          <a:bodyPr/>
          <a:lstStyle/>
          <a:p>
            <a:r>
              <a:rPr lang="en-US" dirty="0"/>
              <a:t>Longer time needed for insights</a:t>
            </a:r>
          </a:p>
          <a:p>
            <a:r>
              <a:rPr lang="en-US" dirty="0"/>
              <a:t>Insight causes discussion</a:t>
            </a:r>
          </a:p>
          <a:p>
            <a:r>
              <a:rPr lang="en-US" dirty="0"/>
              <a:t>Trend based alerting</a:t>
            </a:r>
          </a:p>
          <a:p>
            <a:endParaRPr lang="en-US" dirty="0"/>
          </a:p>
        </p:txBody>
      </p:sp>
      <p:pic>
        <p:nvPicPr>
          <p:cNvPr id="9" name="Picture 2" descr="https://cdn-images-1.medium.com/max/2400/1*ZmAcZE075Vx5q74pKjLE2w.jpeg">
            <a:extLst>
              <a:ext uri="{FF2B5EF4-FFF2-40B4-BE49-F238E27FC236}">
                <a16:creationId xmlns:a16="http://schemas.microsoft.com/office/drawing/2014/main" id="{2A7050CC-78F6-4C21-A71C-5C97FF66AF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69" t="22008" r="34864" b="14701"/>
          <a:stretch/>
        </p:blipFill>
        <p:spPr bwMode="auto">
          <a:xfrm>
            <a:off x="836612" y="3610706"/>
            <a:ext cx="4716900" cy="31386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cdn-images-1.medium.com/max/2400/1*IiOrF2Kdliy0c8u3xhAfhA.jpeg">
            <a:extLst>
              <a:ext uri="{FF2B5EF4-FFF2-40B4-BE49-F238E27FC236}">
                <a16:creationId xmlns:a16="http://schemas.microsoft.com/office/drawing/2014/main" id="{391FAC6E-E763-4F7C-A3E6-AF601F8602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51" t="22448" r="34365" b="14255"/>
          <a:stretch/>
        </p:blipFill>
        <p:spPr bwMode="auto">
          <a:xfrm>
            <a:off x="6095999" y="3610705"/>
            <a:ext cx="4716899" cy="3091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4132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8939C08-C374-4AC0-A2D8-CDDBBF859318}"/>
              </a:ext>
            </a:extLst>
          </p:cNvPr>
          <p:cNvSpPr/>
          <p:nvPr/>
        </p:nvSpPr>
        <p:spPr>
          <a:xfrm>
            <a:off x="464191" y="232523"/>
            <a:ext cx="11297174" cy="2308324"/>
          </a:xfrm>
          <a:prstGeom prst="rect">
            <a:avLst/>
          </a:prstGeom>
        </p:spPr>
        <p:txBody>
          <a:bodyPr wrap="square">
            <a:spAutoFit/>
          </a:bodyPr>
          <a:lstStyle/>
          <a:p>
            <a:pPr algn="ctr"/>
            <a:r>
              <a:rPr lang="en-US" sz="4000" dirty="0"/>
              <a:t>For the </a:t>
            </a:r>
            <a:r>
              <a:rPr lang="en-US" sz="4000" dirty="0">
                <a:solidFill>
                  <a:schemeClr val="accent2"/>
                </a:solidFill>
              </a:rPr>
              <a:t>largest</a:t>
            </a:r>
            <a:r>
              <a:rPr lang="en-US" sz="4000" dirty="0"/>
              <a:t> number of people, </a:t>
            </a:r>
          </a:p>
          <a:p>
            <a:pPr algn="ctr"/>
            <a:r>
              <a:rPr lang="en-US" sz="4000" dirty="0"/>
              <a:t>provide the </a:t>
            </a:r>
            <a:r>
              <a:rPr lang="en-US" sz="4000" dirty="0">
                <a:solidFill>
                  <a:schemeClr val="accent2"/>
                </a:solidFill>
              </a:rPr>
              <a:t>greatest</a:t>
            </a:r>
            <a:r>
              <a:rPr lang="en-US" sz="4000" dirty="0"/>
              <a:t> degree of understanding </a:t>
            </a:r>
          </a:p>
          <a:p>
            <a:pPr algn="ctr"/>
            <a:r>
              <a:rPr lang="en-US" sz="4000" dirty="0"/>
              <a:t>with the </a:t>
            </a:r>
            <a:r>
              <a:rPr lang="en-US" sz="4000" dirty="0">
                <a:solidFill>
                  <a:schemeClr val="accent2"/>
                </a:solidFill>
              </a:rPr>
              <a:t>least </a:t>
            </a:r>
            <a:r>
              <a:rPr lang="en-US" sz="4000" dirty="0"/>
              <a:t>amount of effort.</a:t>
            </a:r>
          </a:p>
          <a:p>
            <a:pPr algn="ctr"/>
            <a:r>
              <a:rPr lang="en-US" sz="2400" dirty="0"/>
              <a:t>~Steve Wexler (Author of Big Book of Dashboards)</a:t>
            </a:r>
          </a:p>
        </p:txBody>
      </p:sp>
      <p:sp>
        <p:nvSpPr>
          <p:cNvPr id="5" name="Rectangle 4">
            <a:extLst>
              <a:ext uri="{FF2B5EF4-FFF2-40B4-BE49-F238E27FC236}">
                <a16:creationId xmlns:a16="http://schemas.microsoft.com/office/drawing/2014/main" id="{48BA173C-21A4-4139-BB1A-596F09BE6D8C}"/>
              </a:ext>
            </a:extLst>
          </p:cNvPr>
          <p:cNvSpPr/>
          <p:nvPr/>
        </p:nvSpPr>
        <p:spPr>
          <a:xfrm>
            <a:off x="447413" y="3522406"/>
            <a:ext cx="11297174" cy="2923877"/>
          </a:xfrm>
          <a:prstGeom prst="rect">
            <a:avLst/>
          </a:prstGeom>
        </p:spPr>
        <p:txBody>
          <a:bodyPr wrap="square">
            <a:spAutoFit/>
          </a:bodyPr>
          <a:lstStyle/>
          <a:p>
            <a:pPr algn="ctr"/>
            <a:r>
              <a:rPr lang="en-US" sz="4000" dirty="0"/>
              <a:t>For the </a:t>
            </a:r>
            <a:r>
              <a:rPr lang="en-US" sz="4000" dirty="0">
                <a:solidFill>
                  <a:schemeClr val="accent2"/>
                </a:solidFill>
              </a:rPr>
              <a:t>largest</a:t>
            </a:r>
            <a:r>
              <a:rPr lang="en-US" sz="4000" dirty="0"/>
              <a:t> number of people, </a:t>
            </a:r>
          </a:p>
          <a:p>
            <a:pPr algn="ctr"/>
            <a:r>
              <a:rPr lang="en-US" sz="4000" dirty="0"/>
              <a:t>provide the </a:t>
            </a:r>
            <a:r>
              <a:rPr lang="en-US" sz="4000" dirty="0">
                <a:solidFill>
                  <a:schemeClr val="accent2"/>
                </a:solidFill>
              </a:rPr>
              <a:t>greatest</a:t>
            </a:r>
            <a:r>
              <a:rPr lang="en-US" sz="4000" dirty="0"/>
              <a:t> degree of understanding </a:t>
            </a:r>
          </a:p>
          <a:p>
            <a:pPr algn="ctr"/>
            <a:r>
              <a:rPr lang="en-US" sz="4000" dirty="0"/>
              <a:t>of the </a:t>
            </a:r>
            <a:r>
              <a:rPr lang="en-US" sz="4000" dirty="0">
                <a:solidFill>
                  <a:schemeClr val="accent2"/>
                </a:solidFill>
              </a:rPr>
              <a:t>intended</a:t>
            </a:r>
            <a:r>
              <a:rPr lang="en-US" sz="4000" dirty="0"/>
              <a:t> and </a:t>
            </a:r>
            <a:r>
              <a:rPr lang="en-US" sz="4000" dirty="0">
                <a:solidFill>
                  <a:schemeClr val="accent2"/>
                </a:solidFill>
              </a:rPr>
              <a:t>most</a:t>
            </a:r>
            <a:r>
              <a:rPr lang="en-US" sz="4000" dirty="0"/>
              <a:t> important insights </a:t>
            </a:r>
            <a:br>
              <a:rPr lang="en-US" sz="4000" dirty="0"/>
            </a:br>
            <a:r>
              <a:rPr lang="en-US" sz="4000" dirty="0"/>
              <a:t>with the </a:t>
            </a:r>
            <a:r>
              <a:rPr lang="en-US" sz="4000" dirty="0">
                <a:solidFill>
                  <a:schemeClr val="accent2"/>
                </a:solidFill>
              </a:rPr>
              <a:t>least</a:t>
            </a:r>
            <a:r>
              <a:rPr lang="en-US" sz="4000" dirty="0"/>
              <a:t> amount of effort and stress.</a:t>
            </a:r>
          </a:p>
          <a:p>
            <a:pPr algn="ctr"/>
            <a:r>
              <a:rPr lang="en-US" sz="2400" dirty="0"/>
              <a:t>~Troy Magennis (No book of note)</a:t>
            </a:r>
          </a:p>
        </p:txBody>
      </p:sp>
    </p:spTree>
    <p:extLst>
      <p:ext uri="{BB962C8B-B14F-4D97-AF65-F5344CB8AC3E}">
        <p14:creationId xmlns:p14="http://schemas.microsoft.com/office/powerpoint/2010/main" val="3902059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288ED-9E40-40DC-A725-6A794BAF9FCE}"/>
              </a:ext>
            </a:extLst>
          </p:cNvPr>
          <p:cNvSpPr>
            <a:spLocks noGrp="1"/>
          </p:cNvSpPr>
          <p:nvPr>
            <p:ph type="title"/>
          </p:nvPr>
        </p:nvSpPr>
        <p:spPr/>
        <p:txBody>
          <a:bodyPr/>
          <a:lstStyle/>
          <a:p>
            <a:r>
              <a:rPr lang="en-US" dirty="0"/>
              <a:t>Dashboard Design</a:t>
            </a:r>
          </a:p>
        </p:txBody>
      </p:sp>
      <p:sp>
        <p:nvSpPr>
          <p:cNvPr id="3" name="Content Placeholder 2">
            <a:extLst>
              <a:ext uri="{FF2B5EF4-FFF2-40B4-BE49-F238E27FC236}">
                <a16:creationId xmlns:a16="http://schemas.microsoft.com/office/drawing/2014/main" id="{028EF848-B6B7-4CAD-9CA1-033E5AD7DC9F}"/>
              </a:ext>
            </a:extLst>
          </p:cNvPr>
          <p:cNvSpPr>
            <a:spLocks noGrp="1"/>
          </p:cNvSpPr>
          <p:nvPr>
            <p:ph idx="1"/>
          </p:nvPr>
        </p:nvSpPr>
        <p:spPr/>
        <p:txBody>
          <a:bodyPr>
            <a:normAutofit fontScale="92500" lnSpcReduction="10000"/>
          </a:bodyPr>
          <a:lstStyle/>
          <a:p>
            <a:pPr marL="0" indent="0" algn="ctr">
              <a:buNone/>
            </a:pPr>
            <a:r>
              <a:rPr lang="en-US" dirty="0"/>
              <a:t>TURN INSIGHTS INTO DECISIONS INTO ACTIONS</a:t>
            </a:r>
          </a:p>
          <a:p>
            <a:pPr marL="0" indent="0" algn="ctr">
              <a:buNone/>
            </a:pPr>
            <a:endParaRPr lang="en-US" dirty="0"/>
          </a:p>
          <a:p>
            <a:pPr marL="0" indent="0" algn="ctr">
              <a:buNone/>
            </a:pPr>
            <a:r>
              <a:rPr lang="en-US" dirty="0"/>
              <a:t>WHAT – </a:t>
            </a:r>
            <a:r>
              <a:rPr lang="en-US" sz="4800" dirty="0">
                <a:solidFill>
                  <a:schemeClr val="accent1"/>
                </a:solidFill>
              </a:rPr>
              <a:t>SO WHAT </a:t>
            </a:r>
            <a:r>
              <a:rPr lang="en-US" dirty="0"/>
              <a:t>– </a:t>
            </a:r>
            <a:r>
              <a:rPr lang="en-US" sz="6500" dirty="0">
                <a:solidFill>
                  <a:schemeClr val="accent2"/>
                </a:solidFill>
              </a:rPr>
              <a:t>NOW WHAT</a:t>
            </a:r>
          </a:p>
          <a:p>
            <a:pPr marL="0" indent="0" algn="ctr">
              <a:buNone/>
            </a:pPr>
            <a:r>
              <a:rPr lang="en-US" sz="1500" dirty="0"/>
              <a:t>(from Larry </a:t>
            </a:r>
            <a:r>
              <a:rPr lang="en-US" sz="1500" dirty="0" err="1"/>
              <a:t>Maccherone</a:t>
            </a:r>
            <a:r>
              <a:rPr lang="en-US" sz="1500" dirty="0"/>
              <a:t> &amp; Edward Tufte) </a:t>
            </a:r>
          </a:p>
          <a:p>
            <a:r>
              <a:rPr lang="en-US" dirty="0"/>
              <a:t>Know the audience – location, insight time, reaction time</a:t>
            </a:r>
          </a:p>
          <a:p>
            <a:r>
              <a:rPr lang="en-US" dirty="0"/>
              <a:t>Know what insights to show by what decisions need to be made </a:t>
            </a:r>
          </a:p>
          <a:p>
            <a:r>
              <a:rPr lang="en-US" dirty="0"/>
              <a:t>Understand the importance each insight and highlight accordingly</a:t>
            </a:r>
          </a:p>
          <a:p>
            <a:r>
              <a:rPr lang="en-US" dirty="0"/>
              <a:t>Segment data so that comparisons can be made in context</a:t>
            </a:r>
          </a:p>
          <a:p>
            <a:r>
              <a:rPr lang="en-US" dirty="0"/>
              <a:t>Allow users to delve deeper into data, don’t show deep data first</a:t>
            </a:r>
          </a:p>
        </p:txBody>
      </p:sp>
    </p:spTree>
    <p:extLst>
      <p:ext uri="{BB962C8B-B14F-4D97-AF65-F5344CB8AC3E}">
        <p14:creationId xmlns:p14="http://schemas.microsoft.com/office/powerpoint/2010/main" val="259372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A80D5-0CE4-4A9C-9B87-3D95ADC1719F}"/>
              </a:ext>
            </a:extLst>
          </p:cNvPr>
          <p:cNvSpPr>
            <a:spLocks noGrp="1"/>
          </p:cNvSpPr>
          <p:nvPr>
            <p:ph type="title"/>
          </p:nvPr>
        </p:nvSpPr>
        <p:spPr/>
        <p:txBody>
          <a:bodyPr/>
          <a:lstStyle/>
          <a:p>
            <a:r>
              <a:rPr lang="en-US" dirty="0"/>
              <a:t>In 10 seconds, </a:t>
            </a:r>
            <a:br>
              <a:rPr lang="en-US" dirty="0"/>
            </a:br>
            <a:r>
              <a:rPr lang="en-US" dirty="0"/>
              <a:t>tell me an INSIGHT from the dashboard</a:t>
            </a:r>
          </a:p>
        </p:txBody>
      </p:sp>
      <p:sp>
        <p:nvSpPr>
          <p:cNvPr id="3" name="Content Placeholder 2">
            <a:extLst>
              <a:ext uri="{FF2B5EF4-FFF2-40B4-BE49-F238E27FC236}">
                <a16:creationId xmlns:a16="http://schemas.microsoft.com/office/drawing/2014/main" id="{BEB7849C-0D88-4B81-8896-97B879CF1306}"/>
              </a:ext>
            </a:extLst>
          </p:cNvPr>
          <p:cNvSpPr>
            <a:spLocks noGrp="1"/>
          </p:cNvSpPr>
          <p:nvPr>
            <p:ph idx="1"/>
          </p:nvPr>
        </p:nvSpPr>
        <p:spPr/>
        <p:txBody>
          <a:bodyPr/>
          <a:lstStyle/>
          <a:p>
            <a:endParaRPr lang="en-US"/>
          </a:p>
        </p:txBody>
      </p:sp>
      <p:pic>
        <p:nvPicPr>
          <p:cNvPr id="4" name="Picture 3" descr="Lighting Compare.png">
            <a:extLst>
              <a:ext uri="{FF2B5EF4-FFF2-40B4-BE49-F238E27FC236}">
                <a16:creationId xmlns:a16="http://schemas.microsoft.com/office/drawing/2014/main" id="{19888766-D9E7-42BB-806A-A0BAFFD5356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866051" y="776672"/>
            <a:ext cx="7976870" cy="5966460"/>
          </a:xfrm>
          <a:prstGeom prst="rect">
            <a:avLst/>
          </a:prstGeom>
          <a:noFill/>
        </p:spPr>
      </p:pic>
    </p:spTree>
    <p:extLst>
      <p:ext uri="{BB962C8B-B14F-4D97-AF65-F5344CB8AC3E}">
        <p14:creationId xmlns:p14="http://schemas.microsoft.com/office/powerpoint/2010/main" val="1778953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39085-5A30-415E-967D-38CF6541DD8F}"/>
              </a:ext>
            </a:extLst>
          </p:cNvPr>
          <p:cNvSpPr>
            <a:spLocks noGrp="1"/>
          </p:cNvSpPr>
          <p:nvPr>
            <p:ph type="title"/>
          </p:nvPr>
        </p:nvSpPr>
        <p:spPr/>
        <p:txBody>
          <a:bodyPr>
            <a:normAutofit/>
          </a:bodyPr>
          <a:lstStyle/>
          <a:p>
            <a:r>
              <a:rPr lang="en-US" dirty="0"/>
              <a:t>Whilst getting settled - Write on an index card</a:t>
            </a:r>
          </a:p>
        </p:txBody>
      </p:sp>
      <p:sp>
        <p:nvSpPr>
          <p:cNvPr id="3" name="Content Placeholder 2">
            <a:extLst>
              <a:ext uri="{FF2B5EF4-FFF2-40B4-BE49-F238E27FC236}">
                <a16:creationId xmlns:a16="http://schemas.microsoft.com/office/drawing/2014/main" id="{64738DE3-24D1-4FE1-8991-00BBBC0D12DC}"/>
              </a:ext>
            </a:extLst>
          </p:cNvPr>
          <p:cNvSpPr>
            <a:spLocks noGrp="1"/>
          </p:cNvSpPr>
          <p:nvPr>
            <p:ph idx="1"/>
          </p:nvPr>
        </p:nvSpPr>
        <p:spPr/>
        <p:txBody>
          <a:bodyPr/>
          <a:lstStyle/>
          <a:p>
            <a:endParaRPr lang="en-US" dirty="0"/>
          </a:p>
          <a:p>
            <a:pPr marL="0" indent="0" algn="ctr">
              <a:buNone/>
            </a:pPr>
            <a:r>
              <a:rPr lang="en-US" sz="7200" dirty="0"/>
              <a:t>“The one topic you would be disappointed if you didn’t learn today”</a:t>
            </a:r>
          </a:p>
        </p:txBody>
      </p:sp>
    </p:spTree>
    <p:extLst>
      <p:ext uri="{BB962C8B-B14F-4D97-AF65-F5344CB8AC3E}">
        <p14:creationId xmlns:p14="http://schemas.microsoft.com/office/powerpoint/2010/main" val="10813287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8BA173C-21A4-4139-BB1A-596F09BE6D8C}"/>
              </a:ext>
            </a:extLst>
          </p:cNvPr>
          <p:cNvSpPr/>
          <p:nvPr/>
        </p:nvSpPr>
        <p:spPr>
          <a:xfrm>
            <a:off x="447413" y="1467103"/>
            <a:ext cx="11297174" cy="3539430"/>
          </a:xfrm>
          <a:prstGeom prst="rect">
            <a:avLst/>
          </a:prstGeom>
        </p:spPr>
        <p:txBody>
          <a:bodyPr wrap="square">
            <a:spAutoFit/>
          </a:bodyPr>
          <a:lstStyle/>
          <a:p>
            <a:pPr algn="ctr"/>
            <a:r>
              <a:rPr lang="en-US" sz="4000" dirty="0"/>
              <a:t>For the </a:t>
            </a:r>
            <a:r>
              <a:rPr lang="en-US" sz="4000" dirty="0">
                <a:solidFill>
                  <a:schemeClr val="accent2"/>
                </a:solidFill>
              </a:rPr>
              <a:t>largest</a:t>
            </a:r>
            <a:r>
              <a:rPr lang="en-US" sz="4000" dirty="0"/>
              <a:t> number of people, </a:t>
            </a:r>
          </a:p>
          <a:p>
            <a:pPr algn="ctr"/>
            <a:r>
              <a:rPr lang="en-US" sz="4000" dirty="0"/>
              <a:t>provide the </a:t>
            </a:r>
            <a:r>
              <a:rPr lang="en-US" sz="4000" dirty="0">
                <a:solidFill>
                  <a:schemeClr val="accent2"/>
                </a:solidFill>
              </a:rPr>
              <a:t>greatest</a:t>
            </a:r>
            <a:r>
              <a:rPr lang="en-US" sz="4000" dirty="0"/>
              <a:t> degree of understanding </a:t>
            </a:r>
          </a:p>
          <a:p>
            <a:pPr algn="ctr"/>
            <a:r>
              <a:rPr lang="en-US" sz="4000" dirty="0"/>
              <a:t>of the </a:t>
            </a:r>
            <a:r>
              <a:rPr lang="en-US" sz="4000" dirty="0">
                <a:solidFill>
                  <a:schemeClr val="accent2"/>
                </a:solidFill>
              </a:rPr>
              <a:t>intended</a:t>
            </a:r>
            <a:r>
              <a:rPr lang="en-US" sz="4000" dirty="0"/>
              <a:t> and </a:t>
            </a:r>
            <a:r>
              <a:rPr lang="en-US" sz="4000" dirty="0">
                <a:solidFill>
                  <a:schemeClr val="accent2"/>
                </a:solidFill>
              </a:rPr>
              <a:t>most</a:t>
            </a:r>
            <a:r>
              <a:rPr lang="en-US" sz="4000" dirty="0"/>
              <a:t> important insights </a:t>
            </a:r>
            <a:br>
              <a:rPr lang="en-US" sz="4000" dirty="0"/>
            </a:br>
            <a:r>
              <a:rPr lang="en-US" sz="4000" dirty="0"/>
              <a:t>with the </a:t>
            </a:r>
            <a:r>
              <a:rPr lang="en-US" sz="4000" dirty="0">
                <a:solidFill>
                  <a:schemeClr val="accent2"/>
                </a:solidFill>
              </a:rPr>
              <a:t>least</a:t>
            </a:r>
            <a:r>
              <a:rPr lang="en-US" sz="4000" dirty="0"/>
              <a:t> amount of effort and stress.</a:t>
            </a:r>
          </a:p>
          <a:p>
            <a:pPr algn="ctr"/>
            <a:endParaRPr lang="en-US" sz="4000" dirty="0"/>
          </a:p>
          <a:p>
            <a:pPr algn="ctr"/>
            <a:r>
              <a:rPr lang="en-US" sz="2400" dirty="0"/>
              <a:t>~Troy Magennis (modified from Steve Wexler, Data Revelations)</a:t>
            </a:r>
          </a:p>
        </p:txBody>
      </p:sp>
    </p:spTree>
    <p:extLst>
      <p:ext uri="{BB962C8B-B14F-4D97-AF65-F5344CB8AC3E}">
        <p14:creationId xmlns:p14="http://schemas.microsoft.com/office/powerpoint/2010/main" val="2426761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pre attentive attributes">
            <a:extLst>
              <a:ext uri="{FF2B5EF4-FFF2-40B4-BE49-F238E27FC236}">
                <a16:creationId xmlns:a16="http://schemas.microsoft.com/office/drawing/2014/main" id="{DFE4AC46-06CB-42A4-A650-27B03E8FE2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060" t="19553" r="7496" b="56735"/>
          <a:stretch/>
        </p:blipFill>
        <p:spPr bwMode="auto">
          <a:xfrm>
            <a:off x="838200" y="1430624"/>
            <a:ext cx="10863843" cy="22879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pre attentive attributes">
            <a:extLst>
              <a:ext uri="{FF2B5EF4-FFF2-40B4-BE49-F238E27FC236}">
                <a16:creationId xmlns:a16="http://schemas.microsoft.com/office/drawing/2014/main" id="{95019590-D107-4093-A234-37FB1EAA24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060" t="44717" r="7496" b="30280"/>
          <a:stretch/>
        </p:blipFill>
        <p:spPr bwMode="auto">
          <a:xfrm>
            <a:off x="838200" y="3808603"/>
            <a:ext cx="10804370" cy="23992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7AC39AC-26C9-4712-98F8-FBC2ACE9F00E}"/>
              </a:ext>
            </a:extLst>
          </p:cNvPr>
          <p:cNvSpPr>
            <a:spLocks noGrp="1"/>
          </p:cNvSpPr>
          <p:nvPr>
            <p:ph type="title"/>
          </p:nvPr>
        </p:nvSpPr>
        <p:spPr/>
        <p:txBody>
          <a:bodyPr/>
          <a:lstStyle/>
          <a:p>
            <a:r>
              <a:rPr lang="en-US" dirty="0"/>
              <a:t>Pre-attentive – How many 5’s are there?</a:t>
            </a:r>
          </a:p>
        </p:txBody>
      </p:sp>
    </p:spTree>
    <p:extLst>
      <p:ext uri="{BB962C8B-B14F-4D97-AF65-F5344CB8AC3E}">
        <p14:creationId xmlns:p14="http://schemas.microsoft.com/office/powerpoint/2010/main" val="3423153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pre attentive attributes">
            <a:extLst>
              <a:ext uri="{FF2B5EF4-FFF2-40B4-BE49-F238E27FC236}">
                <a16:creationId xmlns:a16="http://schemas.microsoft.com/office/drawing/2014/main" id="{7D64A20C-F467-495E-9755-22B6D6C28D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391" y="209081"/>
            <a:ext cx="7829172" cy="6439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17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The Monkey Business Illusion">
            <a:hlinkClick r:id="" action="ppaction://media"/>
            <a:extLst>
              <a:ext uri="{FF2B5EF4-FFF2-40B4-BE49-F238E27FC236}">
                <a16:creationId xmlns:a16="http://schemas.microsoft.com/office/drawing/2014/main" id="{BD987D0B-F023-4705-A358-8D071F4D19EE}"/>
              </a:ext>
            </a:extLst>
          </p:cNvPr>
          <p:cNvPicPr>
            <a:picLocks noRot="1" noChangeAspect="1"/>
          </p:cNvPicPr>
          <p:nvPr>
            <a:videoFile r:link="rId1"/>
          </p:nvPr>
        </p:nvPicPr>
        <p:blipFill>
          <a:blip r:embed="rId3"/>
          <a:stretch>
            <a:fillRect/>
          </a:stretch>
        </p:blipFill>
        <p:spPr>
          <a:xfrm>
            <a:off x="38216" y="0"/>
            <a:ext cx="12115567" cy="6815007"/>
          </a:xfrm>
          <a:prstGeom prst="rect">
            <a:avLst/>
          </a:prstGeom>
        </p:spPr>
      </p:pic>
    </p:spTree>
    <p:extLst>
      <p:ext uri="{BB962C8B-B14F-4D97-AF65-F5344CB8AC3E}">
        <p14:creationId xmlns:p14="http://schemas.microsoft.com/office/powerpoint/2010/main" val="13256513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bad chart examples">
            <a:extLst>
              <a:ext uri="{FF2B5EF4-FFF2-40B4-BE49-F238E27FC236}">
                <a16:creationId xmlns:a16="http://schemas.microsoft.com/office/drawing/2014/main" id="{52B547B4-F3B4-43B3-B53A-266365E137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8" y="95250"/>
            <a:ext cx="8472760" cy="67627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4DD4395-AECE-4C68-A28E-5B48F152D643}"/>
              </a:ext>
            </a:extLst>
          </p:cNvPr>
          <p:cNvSpPr txBox="1"/>
          <p:nvPr/>
        </p:nvSpPr>
        <p:spPr>
          <a:xfrm>
            <a:off x="486561" y="377505"/>
            <a:ext cx="1800493" cy="369332"/>
          </a:xfrm>
          <a:prstGeom prst="rect">
            <a:avLst/>
          </a:prstGeom>
          <a:noFill/>
        </p:spPr>
        <p:txBody>
          <a:bodyPr wrap="none" rtlCol="0">
            <a:spAutoFit/>
          </a:bodyPr>
          <a:lstStyle/>
          <a:p>
            <a:r>
              <a:rPr lang="en-US" dirty="0"/>
              <a:t>Bad chart choice.</a:t>
            </a:r>
          </a:p>
        </p:txBody>
      </p:sp>
    </p:spTree>
    <p:extLst>
      <p:ext uri="{BB962C8B-B14F-4D97-AF65-F5344CB8AC3E}">
        <p14:creationId xmlns:p14="http://schemas.microsoft.com/office/powerpoint/2010/main" val="38276504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bad chart examples">
            <a:extLst>
              <a:ext uri="{FF2B5EF4-FFF2-40B4-BE49-F238E27FC236}">
                <a16:creationId xmlns:a16="http://schemas.microsoft.com/office/drawing/2014/main" id="{BDC75669-EBC3-4F03-BD3F-E6A1907FCC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2274"/>
          <a:stretch/>
        </p:blipFill>
        <p:spPr bwMode="auto">
          <a:xfrm>
            <a:off x="1316038" y="0"/>
            <a:ext cx="9559925" cy="327303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bad chart examples">
            <a:extLst>
              <a:ext uri="{FF2B5EF4-FFF2-40B4-BE49-F238E27FC236}">
                <a16:creationId xmlns:a16="http://schemas.microsoft.com/office/drawing/2014/main" id="{ABAE147C-3262-42B3-A6C7-451A96E7FB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190"/>
          <a:stretch/>
        </p:blipFill>
        <p:spPr bwMode="auto">
          <a:xfrm>
            <a:off x="1316037" y="3273039"/>
            <a:ext cx="9559925" cy="355311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D6D004E-3109-45FF-A025-BE9CF2A4FA1F}"/>
              </a:ext>
            </a:extLst>
          </p:cNvPr>
          <p:cNvSpPr txBox="1"/>
          <p:nvPr/>
        </p:nvSpPr>
        <p:spPr>
          <a:xfrm>
            <a:off x="201335" y="31845"/>
            <a:ext cx="1619076" cy="1200329"/>
          </a:xfrm>
          <a:prstGeom prst="rect">
            <a:avLst/>
          </a:prstGeom>
          <a:noFill/>
        </p:spPr>
        <p:txBody>
          <a:bodyPr wrap="square" rtlCol="0">
            <a:spAutoFit/>
          </a:bodyPr>
          <a:lstStyle/>
          <a:p>
            <a:r>
              <a:rPr lang="en-US" dirty="0"/>
              <a:t>Quickly: What is the largest segment in A, B &amp; C?</a:t>
            </a:r>
          </a:p>
        </p:txBody>
      </p:sp>
    </p:spTree>
    <p:extLst>
      <p:ext uri="{BB962C8B-B14F-4D97-AF65-F5344CB8AC3E}">
        <p14:creationId xmlns:p14="http://schemas.microsoft.com/office/powerpoint/2010/main" val="1804229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statisticshowto.datasciencecentral.com/wp-content/uploads/2014/01/pie-chart-misleading.png">
            <a:extLst>
              <a:ext uri="{FF2B5EF4-FFF2-40B4-BE49-F238E27FC236}">
                <a16:creationId xmlns:a16="http://schemas.microsoft.com/office/drawing/2014/main" id="{4A5801D9-AAEA-444D-92FF-4648EF1B16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8312" y="221981"/>
            <a:ext cx="8552051" cy="64140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3FE35BE-C2AB-43F2-B437-FB9C58DCD764}"/>
              </a:ext>
            </a:extLst>
          </p:cNvPr>
          <p:cNvSpPr txBox="1"/>
          <p:nvPr/>
        </p:nvSpPr>
        <p:spPr>
          <a:xfrm>
            <a:off x="486561" y="377505"/>
            <a:ext cx="2095317" cy="369332"/>
          </a:xfrm>
          <a:prstGeom prst="rect">
            <a:avLst/>
          </a:prstGeom>
          <a:noFill/>
        </p:spPr>
        <p:txBody>
          <a:bodyPr wrap="none" rtlCol="0">
            <a:spAutoFit/>
          </a:bodyPr>
          <a:lstStyle/>
          <a:p>
            <a:r>
              <a:rPr lang="en-US" dirty="0"/>
              <a:t>Bad chart data logic.</a:t>
            </a:r>
          </a:p>
        </p:txBody>
      </p:sp>
    </p:spTree>
    <p:extLst>
      <p:ext uri="{BB962C8B-B14F-4D97-AF65-F5344CB8AC3E}">
        <p14:creationId xmlns:p14="http://schemas.microsoft.com/office/powerpoint/2010/main" val="33305190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www.statisticshowto.datasciencecentral.com/wp-content/uploads/2014/01/Bush_cuts2.png">
            <a:extLst>
              <a:ext uri="{FF2B5EF4-FFF2-40B4-BE49-F238E27FC236}">
                <a16:creationId xmlns:a16="http://schemas.microsoft.com/office/drawing/2014/main" id="{404E9081-D5AF-4850-A237-B431A9BA08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6091" y="161298"/>
            <a:ext cx="7869106" cy="581629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E922899-2C6A-4CF4-A008-098735CCB857}"/>
              </a:ext>
            </a:extLst>
          </p:cNvPr>
          <p:cNvSpPr/>
          <p:nvPr/>
        </p:nvSpPr>
        <p:spPr>
          <a:xfrm>
            <a:off x="7744524" y="6109094"/>
            <a:ext cx="3998752" cy="646331"/>
          </a:xfrm>
          <a:prstGeom prst="rect">
            <a:avLst/>
          </a:prstGeom>
        </p:spPr>
        <p:txBody>
          <a:bodyPr wrap="square">
            <a:spAutoFit/>
          </a:bodyPr>
          <a:lstStyle/>
          <a:p>
            <a:r>
              <a:rPr lang="en-US" dirty="0">
                <a:hlinkClick r:id="rId3"/>
              </a:rPr>
              <a:t>https://www.statisticshowto.datasciencecentral.com/misleading-graphs/</a:t>
            </a:r>
            <a:endParaRPr lang="en-US" dirty="0"/>
          </a:p>
        </p:txBody>
      </p:sp>
      <p:sp>
        <p:nvSpPr>
          <p:cNvPr id="7" name="TextBox 6">
            <a:extLst>
              <a:ext uri="{FF2B5EF4-FFF2-40B4-BE49-F238E27FC236}">
                <a16:creationId xmlns:a16="http://schemas.microsoft.com/office/drawing/2014/main" id="{CF28A2AB-FAEA-4CA9-AFFD-A05606BE206A}"/>
              </a:ext>
            </a:extLst>
          </p:cNvPr>
          <p:cNvSpPr txBox="1"/>
          <p:nvPr/>
        </p:nvSpPr>
        <p:spPr>
          <a:xfrm>
            <a:off x="486561" y="377505"/>
            <a:ext cx="1752083" cy="369332"/>
          </a:xfrm>
          <a:prstGeom prst="rect">
            <a:avLst/>
          </a:prstGeom>
          <a:noFill/>
        </p:spPr>
        <p:txBody>
          <a:bodyPr wrap="none" rtlCol="0">
            <a:spAutoFit/>
          </a:bodyPr>
          <a:lstStyle/>
          <a:p>
            <a:r>
              <a:rPr lang="en-US" dirty="0"/>
              <a:t>Bad chart intent.</a:t>
            </a:r>
          </a:p>
        </p:txBody>
      </p:sp>
      <p:pic>
        <p:nvPicPr>
          <p:cNvPr id="2" name="Picture 1">
            <a:extLst>
              <a:ext uri="{FF2B5EF4-FFF2-40B4-BE49-F238E27FC236}">
                <a16:creationId xmlns:a16="http://schemas.microsoft.com/office/drawing/2014/main" id="{AFDFAAE8-2140-4D55-B790-889CED062225}"/>
              </a:ext>
            </a:extLst>
          </p:cNvPr>
          <p:cNvPicPr>
            <a:picLocks noChangeAspect="1"/>
          </p:cNvPicPr>
          <p:nvPr/>
        </p:nvPicPr>
        <p:blipFill>
          <a:blip r:embed="rId4"/>
          <a:stretch>
            <a:fillRect/>
          </a:stretch>
        </p:blipFill>
        <p:spPr>
          <a:xfrm>
            <a:off x="397954" y="878337"/>
            <a:ext cx="3023878" cy="2755631"/>
          </a:xfrm>
          <a:prstGeom prst="rect">
            <a:avLst/>
          </a:prstGeom>
        </p:spPr>
      </p:pic>
      <p:pic>
        <p:nvPicPr>
          <p:cNvPr id="3" name="Picture 2">
            <a:extLst>
              <a:ext uri="{FF2B5EF4-FFF2-40B4-BE49-F238E27FC236}">
                <a16:creationId xmlns:a16="http://schemas.microsoft.com/office/drawing/2014/main" id="{29177BA1-F60E-4BED-BC6C-7C5A23555671}"/>
              </a:ext>
            </a:extLst>
          </p:cNvPr>
          <p:cNvPicPr>
            <a:picLocks noChangeAspect="1"/>
          </p:cNvPicPr>
          <p:nvPr/>
        </p:nvPicPr>
        <p:blipFill>
          <a:blip r:embed="rId5"/>
          <a:stretch>
            <a:fillRect/>
          </a:stretch>
        </p:blipFill>
        <p:spPr>
          <a:xfrm>
            <a:off x="397954" y="3765468"/>
            <a:ext cx="2999492" cy="2755631"/>
          </a:xfrm>
          <a:prstGeom prst="rect">
            <a:avLst/>
          </a:prstGeom>
        </p:spPr>
      </p:pic>
    </p:spTree>
    <p:extLst>
      <p:ext uri="{BB962C8B-B14F-4D97-AF65-F5344CB8AC3E}">
        <p14:creationId xmlns:p14="http://schemas.microsoft.com/office/powerpoint/2010/main" val="3206978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s://www.statisticshowto.datasciencecentral.com/wp-content/uploads/2014/01/unemployment-rate.jpg">
            <a:extLst>
              <a:ext uri="{FF2B5EF4-FFF2-40B4-BE49-F238E27FC236}">
                <a16:creationId xmlns:a16="http://schemas.microsoft.com/office/drawing/2014/main" id="{7A5A673D-12CC-4B45-8927-EC2F5D9D74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1877" y="0"/>
            <a:ext cx="9232377" cy="557072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descr="Source: http://freethoughtblogs.com/lousycanuck/2011/12/14/im-better-at-graphs-than-fox-news/">
            <a:extLst>
              <a:ext uri="{FF2B5EF4-FFF2-40B4-BE49-F238E27FC236}">
                <a16:creationId xmlns:a16="http://schemas.microsoft.com/office/drawing/2014/main" id="{E9093F69-7CA1-4FC2-A3BD-05369E5993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782" y="2438144"/>
            <a:ext cx="7432863" cy="43107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0B8E255-7B00-4C69-A0FF-8C6BDC70E2B8}"/>
              </a:ext>
            </a:extLst>
          </p:cNvPr>
          <p:cNvSpPr/>
          <p:nvPr/>
        </p:nvSpPr>
        <p:spPr>
          <a:xfrm>
            <a:off x="8031060" y="5865813"/>
            <a:ext cx="3998752" cy="646331"/>
          </a:xfrm>
          <a:prstGeom prst="rect">
            <a:avLst/>
          </a:prstGeom>
        </p:spPr>
        <p:txBody>
          <a:bodyPr wrap="square">
            <a:spAutoFit/>
          </a:bodyPr>
          <a:lstStyle/>
          <a:p>
            <a:r>
              <a:rPr lang="en-US" dirty="0">
                <a:hlinkClick r:id="rId4"/>
              </a:rPr>
              <a:t>https://www.statisticshowto.datasciencecentral.com/misleading-graphs/</a:t>
            </a:r>
            <a:endParaRPr lang="en-US" dirty="0"/>
          </a:p>
        </p:txBody>
      </p:sp>
      <p:sp>
        <p:nvSpPr>
          <p:cNvPr id="5" name="TextBox 4">
            <a:extLst>
              <a:ext uri="{FF2B5EF4-FFF2-40B4-BE49-F238E27FC236}">
                <a16:creationId xmlns:a16="http://schemas.microsoft.com/office/drawing/2014/main" id="{2774C7E3-C12D-46D1-A10D-CA5B3B7997EF}"/>
              </a:ext>
            </a:extLst>
          </p:cNvPr>
          <p:cNvSpPr txBox="1"/>
          <p:nvPr/>
        </p:nvSpPr>
        <p:spPr>
          <a:xfrm>
            <a:off x="486561" y="377505"/>
            <a:ext cx="1752083" cy="369332"/>
          </a:xfrm>
          <a:prstGeom prst="rect">
            <a:avLst/>
          </a:prstGeom>
          <a:noFill/>
        </p:spPr>
        <p:txBody>
          <a:bodyPr wrap="none" rtlCol="0">
            <a:spAutoFit/>
          </a:bodyPr>
          <a:lstStyle/>
          <a:p>
            <a:r>
              <a:rPr lang="en-US" dirty="0"/>
              <a:t>Bad chart intent.</a:t>
            </a:r>
          </a:p>
        </p:txBody>
      </p:sp>
    </p:spTree>
    <p:extLst>
      <p:ext uri="{BB962C8B-B14F-4D97-AF65-F5344CB8AC3E}">
        <p14:creationId xmlns:p14="http://schemas.microsoft.com/office/powerpoint/2010/main" val="4108048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dirty="0"/>
          </a:p>
        </p:txBody>
      </p:sp>
      <p:sp>
        <p:nvSpPr>
          <p:cNvPr id="6" name="Content Placeholder 5"/>
          <p:cNvSpPr>
            <a:spLocks noGrp="1"/>
          </p:cNvSpPr>
          <p:nvPr>
            <p:ph idx="1"/>
          </p:nvPr>
        </p:nvSpPr>
        <p:spPr>
          <a:xfrm>
            <a:off x="455633" y="5376899"/>
            <a:ext cx="11132890" cy="1796049"/>
          </a:xfrm>
        </p:spPr>
        <p:txBody>
          <a:bodyPr>
            <a:normAutofit/>
          </a:bodyPr>
          <a:lstStyle/>
          <a:p>
            <a:r>
              <a:rPr lang="en-US" sz="3200" dirty="0"/>
              <a:t>Who had the best May peak?</a:t>
            </a:r>
          </a:p>
          <a:p>
            <a:pPr lvl="1"/>
            <a:r>
              <a:rPr lang="en-US" sz="2800" dirty="0"/>
              <a:t>By how much?</a:t>
            </a:r>
          </a:p>
          <a:p>
            <a:r>
              <a:rPr lang="en-US" sz="3200" dirty="0"/>
              <a:t>Who had the best Oct peak?</a:t>
            </a:r>
          </a:p>
        </p:txBody>
      </p:sp>
      <p:pic>
        <p:nvPicPr>
          <p:cNvPr id="1026" name="Picture 2" descr="image"/>
          <p:cNvPicPr>
            <a:picLocks noChangeAspect="1" noChangeArrowheads="1"/>
          </p:cNvPicPr>
          <p:nvPr/>
        </p:nvPicPr>
        <p:blipFill rotWithShape="1">
          <a:blip r:embed="rId2">
            <a:extLst>
              <a:ext uri="{28A0092B-C50C-407E-A947-70E740481C1C}">
                <a14:useLocalDpi xmlns:a14="http://schemas.microsoft.com/office/drawing/2010/main" val="0"/>
              </a:ext>
            </a:extLst>
          </a:blip>
          <a:srcRect b="52784"/>
          <a:stretch/>
        </p:blipFill>
        <p:spPr bwMode="auto">
          <a:xfrm>
            <a:off x="346576" y="-267494"/>
            <a:ext cx="11954480" cy="5644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7118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14382-34EE-4B38-B17A-ABAAEE0151BD}"/>
              </a:ext>
            </a:extLst>
          </p:cNvPr>
          <p:cNvSpPr>
            <a:spLocks noGrp="1"/>
          </p:cNvSpPr>
          <p:nvPr>
            <p:ph type="title"/>
          </p:nvPr>
        </p:nvSpPr>
        <p:spPr/>
        <p:txBody>
          <a:bodyPr/>
          <a:lstStyle/>
          <a:p>
            <a:r>
              <a:rPr lang="en-US" dirty="0"/>
              <a:t>Introductions and logistics </a:t>
            </a:r>
          </a:p>
        </p:txBody>
      </p:sp>
      <p:sp>
        <p:nvSpPr>
          <p:cNvPr id="3" name="Content Placeholder 2">
            <a:extLst>
              <a:ext uri="{FF2B5EF4-FFF2-40B4-BE49-F238E27FC236}">
                <a16:creationId xmlns:a16="http://schemas.microsoft.com/office/drawing/2014/main" id="{028D1398-2A0E-456B-80E2-BEE0CAC6C683}"/>
              </a:ext>
            </a:extLst>
          </p:cNvPr>
          <p:cNvSpPr>
            <a:spLocks noGrp="1"/>
          </p:cNvSpPr>
          <p:nvPr>
            <p:ph idx="1"/>
          </p:nvPr>
        </p:nvSpPr>
        <p:spPr/>
        <p:txBody>
          <a:bodyPr>
            <a:normAutofit fontScale="92500" lnSpcReduction="10000"/>
          </a:bodyPr>
          <a:lstStyle/>
          <a:p>
            <a:r>
              <a:rPr lang="en-US" dirty="0"/>
              <a:t>About me …</a:t>
            </a:r>
          </a:p>
          <a:p>
            <a:pPr lvl="1"/>
            <a:r>
              <a:rPr lang="en-US" dirty="0"/>
              <a:t>Email: </a:t>
            </a:r>
            <a:r>
              <a:rPr lang="en-US" dirty="0">
                <a:hlinkClick r:id="rId2"/>
              </a:rPr>
              <a:t>troy.magennis@focusedobjective.com</a:t>
            </a:r>
            <a:endParaRPr lang="en-US" dirty="0"/>
          </a:p>
          <a:p>
            <a:pPr lvl="1"/>
            <a:r>
              <a:rPr lang="en-US" dirty="0"/>
              <a:t>Twitter: @</a:t>
            </a:r>
            <a:r>
              <a:rPr lang="en-US" dirty="0" err="1"/>
              <a:t>t_magennis</a:t>
            </a:r>
            <a:endParaRPr lang="en-US" dirty="0"/>
          </a:p>
          <a:p>
            <a:pPr lvl="1"/>
            <a:r>
              <a:rPr lang="en-US" dirty="0"/>
              <a:t>My GitHub life: </a:t>
            </a:r>
            <a:r>
              <a:rPr lang="en-US" dirty="0">
                <a:hlinkClick r:id="rId3"/>
              </a:rPr>
              <a:t>http://bit.ly/SimResources</a:t>
            </a:r>
            <a:endParaRPr lang="en-US" dirty="0"/>
          </a:p>
          <a:p>
            <a:pPr lvl="1"/>
            <a:endParaRPr lang="en-US" dirty="0"/>
          </a:p>
          <a:p>
            <a:r>
              <a:rPr lang="en-US" dirty="0"/>
              <a:t>About you …</a:t>
            </a:r>
          </a:p>
          <a:p>
            <a:pPr lvl="1"/>
            <a:r>
              <a:rPr lang="en-US" dirty="0"/>
              <a:t>Your name</a:t>
            </a:r>
          </a:p>
          <a:p>
            <a:pPr lvl="1"/>
            <a:r>
              <a:rPr lang="en-US" dirty="0"/>
              <a:t>One thing you would be disappointed if you didn’t learn today</a:t>
            </a:r>
            <a:br>
              <a:rPr lang="en-US" dirty="0"/>
            </a:br>
            <a:endParaRPr lang="en-US" dirty="0"/>
          </a:p>
          <a:p>
            <a:r>
              <a:rPr lang="en-US" dirty="0"/>
              <a:t>Venue</a:t>
            </a:r>
          </a:p>
          <a:p>
            <a:pPr lvl="1"/>
            <a:r>
              <a:rPr lang="en-US" dirty="0"/>
              <a:t>Food and snacks. Team, coffee, </a:t>
            </a:r>
            <a:r>
              <a:rPr lang="en-US" dirty="0" err="1"/>
              <a:t>etc</a:t>
            </a:r>
            <a:r>
              <a:rPr lang="en-US" dirty="0"/>
              <a:t>, all day. Lunch downstairs around 12:30</a:t>
            </a:r>
          </a:p>
          <a:p>
            <a:pPr lvl="1"/>
            <a:r>
              <a:rPr lang="en-US" dirty="0"/>
              <a:t>One break in the morning and afternoon, but feel free to grab snacks anytime</a:t>
            </a:r>
          </a:p>
          <a:p>
            <a:endParaRPr lang="en-US" dirty="0"/>
          </a:p>
          <a:p>
            <a:endParaRPr lang="en-US" dirty="0"/>
          </a:p>
        </p:txBody>
      </p:sp>
    </p:spTree>
    <p:extLst>
      <p:ext uri="{BB962C8B-B14F-4D97-AF65-F5344CB8AC3E}">
        <p14:creationId xmlns:p14="http://schemas.microsoft.com/office/powerpoint/2010/main" val="9405450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p:cNvPicPr>
            <a:picLocks noChangeAspect="1" noChangeArrowheads="1"/>
          </p:cNvPicPr>
          <p:nvPr/>
        </p:nvPicPr>
        <p:blipFill rotWithShape="1">
          <a:blip r:embed="rId2">
            <a:extLst>
              <a:ext uri="{28A0092B-C50C-407E-A947-70E740481C1C}">
                <a14:useLocalDpi xmlns:a14="http://schemas.microsoft.com/office/drawing/2010/main" val="0"/>
              </a:ext>
            </a:extLst>
          </a:blip>
          <a:srcRect t="50000" r="10643" b="1793"/>
          <a:stretch/>
        </p:blipFill>
        <p:spPr bwMode="auto">
          <a:xfrm>
            <a:off x="353736" y="0"/>
            <a:ext cx="9780980" cy="52766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a:extLst>
              <a:ext uri="{FF2B5EF4-FFF2-40B4-BE49-F238E27FC236}">
                <a16:creationId xmlns:a16="http://schemas.microsoft.com/office/drawing/2014/main" id="{BAE08EBF-6C45-4933-81FA-3865F0B459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6573" b="81061"/>
          <a:stretch/>
        </p:blipFill>
        <p:spPr bwMode="auto">
          <a:xfrm>
            <a:off x="10373337" y="0"/>
            <a:ext cx="1605093" cy="2264074"/>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5">
            <a:extLst>
              <a:ext uri="{FF2B5EF4-FFF2-40B4-BE49-F238E27FC236}">
                <a16:creationId xmlns:a16="http://schemas.microsoft.com/office/drawing/2014/main" id="{B68742D6-EBF3-450F-8899-37F5974896DC}"/>
              </a:ext>
            </a:extLst>
          </p:cNvPr>
          <p:cNvSpPr txBox="1">
            <a:spLocks/>
          </p:cNvSpPr>
          <p:nvPr/>
        </p:nvSpPr>
        <p:spPr>
          <a:xfrm>
            <a:off x="455633" y="5276675"/>
            <a:ext cx="11132890" cy="18962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a:t>Who had the best May peak?</a:t>
            </a:r>
          </a:p>
          <a:p>
            <a:pPr lvl="1"/>
            <a:r>
              <a:rPr lang="en-US" sz="2800"/>
              <a:t>By how much?</a:t>
            </a:r>
          </a:p>
          <a:p>
            <a:r>
              <a:rPr lang="en-US" sz="3200"/>
              <a:t>Who had the best Oct peak?</a:t>
            </a:r>
            <a:endParaRPr lang="en-US" sz="3200" dirty="0"/>
          </a:p>
        </p:txBody>
      </p:sp>
    </p:spTree>
    <p:extLst>
      <p:ext uri="{BB962C8B-B14F-4D97-AF65-F5344CB8AC3E}">
        <p14:creationId xmlns:p14="http://schemas.microsoft.com/office/powerpoint/2010/main" val="333368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2751"/>
            <a:ext cx="11145931" cy="3768430"/>
          </a:xfrm>
          <a:prstGeom prst="rect">
            <a:avLst/>
          </a:prstGeom>
        </p:spPr>
      </p:pic>
      <p:sp>
        <p:nvSpPr>
          <p:cNvPr id="6" name="Title 5">
            <a:extLst>
              <a:ext uri="{FF2B5EF4-FFF2-40B4-BE49-F238E27FC236}">
                <a16:creationId xmlns:a16="http://schemas.microsoft.com/office/drawing/2014/main" id="{252DCCB9-374B-4D8B-9213-ECFB4E96D8C6}"/>
              </a:ext>
            </a:extLst>
          </p:cNvPr>
          <p:cNvSpPr>
            <a:spLocks noGrp="1"/>
          </p:cNvSpPr>
          <p:nvPr>
            <p:ph type="title"/>
          </p:nvPr>
        </p:nvSpPr>
        <p:spPr/>
        <p:txBody>
          <a:bodyPr/>
          <a:lstStyle/>
          <a:p>
            <a:endParaRPr lang="en-US" dirty="0"/>
          </a:p>
        </p:txBody>
      </p:sp>
      <p:sp>
        <p:nvSpPr>
          <p:cNvPr id="7" name="Content Placeholder 6">
            <a:extLst>
              <a:ext uri="{FF2B5EF4-FFF2-40B4-BE49-F238E27FC236}">
                <a16:creationId xmlns:a16="http://schemas.microsoft.com/office/drawing/2014/main" id="{59E5B085-AC34-4330-A3E9-48D65EBDA5F6}"/>
              </a:ext>
            </a:extLst>
          </p:cNvPr>
          <p:cNvSpPr>
            <a:spLocks noGrp="1"/>
          </p:cNvSpPr>
          <p:nvPr>
            <p:ph idx="1"/>
          </p:nvPr>
        </p:nvSpPr>
        <p:spPr>
          <a:xfrm>
            <a:off x="838200" y="4051883"/>
            <a:ext cx="10515600" cy="2125080"/>
          </a:xfrm>
        </p:spPr>
        <p:txBody>
          <a:bodyPr/>
          <a:lstStyle/>
          <a:p>
            <a:r>
              <a:rPr lang="en-US" dirty="0"/>
              <a:t>Useful, but only to those who know</a:t>
            </a:r>
          </a:p>
          <a:p>
            <a:r>
              <a:rPr lang="en-US" dirty="0"/>
              <a:t>Unstable y-axis makes comparing areas difficult</a:t>
            </a:r>
          </a:p>
          <a:p>
            <a:r>
              <a:rPr lang="en-US" dirty="0"/>
              <a:t>Good if the insight is the top and bottom angle (converging, diverging)</a:t>
            </a:r>
          </a:p>
          <a:p>
            <a:r>
              <a:rPr lang="en-US" dirty="0"/>
              <a:t>Poor choice is it is about comparing WIP over time</a:t>
            </a:r>
          </a:p>
        </p:txBody>
      </p:sp>
    </p:spTree>
    <p:extLst>
      <p:ext uri="{BB962C8B-B14F-4D97-AF65-F5344CB8AC3E}">
        <p14:creationId xmlns:p14="http://schemas.microsoft.com/office/powerpoint/2010/main" val="19989100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07CF8-2D45-4270-AAAE-8D31793C3A3D}"/>
              </a:ext>
            </a:extLst>
          </p:cNvPr>
          <p:cNvSpPr>
            <a:spLocks noGrp="1"/>
          </p:cNvSpPr>
          <p:nvPr>
            <p:ph type="title"/>
          </p:nvPr>
        </p:nvSpPr>
        <p:spPr/>
        <p:txBody>
          <a:bodyPr/>
          <a:lstStyle/>
          <a:p>
            <a:r>
              <a:rPr lang="en-US" dirty="0"/>
              <a:t>Design charts for INSIGHT</a:t>
            </a:r>
          </a:p>
        </p:txBody>
      </p:sp>
      <p:sp>
        <p:nvSpPr>
          <p:cNvPr id="3" name="Content Placeholder 2">
            <a:extLst>
              <a:ext uri="{FF2B5EF4-FFF2-40B4-BE49-F238E27FC236}">
                <a16:creationId xmlns:a16="http://schemas.microsoft.com/office/drawing/2014/main" id="{6E68EDB0-AE88-45D0-9DA9-B3C3F18739F3}"/>
              </a:ext>
            </a:extLst>
          </p:cNvPr>
          <p:cNvSpPr>
            <a:spLocks noGrp="1"/>
          </p:cNvSpPr>
          <p:nvPr>
            <p:ph idx="1"/>
          </p:nvPr>
        </p:nvSpPr>
        <p:spPr/>
        <p:txBody>
          <a:bodyPr/>
          <a:lstStyle/>
          <a:p>
            <a:endParaRPr lang="en-US"/>
          </a:p>
        </p:txBody>
      </p:sp>
      <p:pic>
        <p:nvPicPr>
          <p:cNvPr id="4" name="Picture 3" descr="Screen Clipping">
            <a:extLst>
              <a:ext uri="{FF2B5EF4-FFF2-40B4-BE49-F238E27FC236}">
                <a16:creationId xmlns:a16="http://schemas.microsoft.com/office/drawing/2014/main" id="{0AB716DC-8B3A-4BDE-AD30-20B6CCBF55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006" y="1598408"/>
            <a:ext cx="8811383" cy="5023321"/>
          </a:xfrm>
          <a:prstGeom prst="rect">
            <a:avLst/>
          </a:prstGeom>
        </p:spPr>
      </p:pic>
      <p:sp>
        <p:nvSpPr>
          <p:cNvPr id="6" name="Thought Bubble: Cloud 5">
            <a:extLst>
              <a:ext uri="{FF2B5EF4-FFF2-40B4-BE49-F238E27FC236}">
                <a16:creationId xmlns:a16="http://schemas.microsoft.com/office/drawing/2014/main" id="{55BDBFB7-EE0C-4D76-9DB4-663EA3257E0E}"/>
              </a:ext>
            </a:extLst>
          </p:cNvPr>
          <p:cNvSpPr/>
          <p:nvPr/>
        </p:nvSpPr>
        <p:spPr>
          <a:xfrm>
            <a:off x="8456103" y="612396"/>
            <a:ext cx="3204594" cy="1677798"/>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insight does this chart target?</a:t>
            </a:r>
          </a:p>
        </p:txBody>
      </p:sp>
    </p:spTree>
    <p:extLst>
      <p:ext uri="{BB962C8B-B14F-4D97-AF65-F5344CB8AC3E}">
        <p14:creationId xmlns:p14="http://schemas.microsoft.com/office/powerpoint/2010/main" val="21797307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07CF8-2D45-4270-AAAE-8D31793C3A3D}"/>
              </a:ext>
            </a:extLst>
          </p:cNvPr>
          <p:cNvSpPr>
            <a:spLocks noGrp="1"/>
          </p:cNvSpPr>
          <p:nvPr>
            <p:ph type="title"/>
          </p:nvPr>
        </p:nvSpPr>
        <p:spPr/>
        <p:txBody>
          <a:bodyPr/>
          <a:lstStyle/>
          <a:p>
            <a:r>
              <a:rPr lang="en-US" dirty="0"/>
              <a:t>Design charts for INSIGHT</a:t>
            </a:r>
          </a:p>
        </p:txBody>
      </p:sp>
      <p:sp>
        <p:nvSpPr>
          <p:cNvPr id="3" name="Content Placeholder 2">
            <a:extLst>
              <a:ext uri="{FF2B5EF4-FFF2-40B4-BE49-F238E27FC236}">
                <a16:creationId xmlns:a16="http://schemas.microsoft.com/office/drawing/2014/main" id="{6E68EDB0-AE88-45D0-9DA9-B3C3F18739F3}"/>
              </a:ext>
            </a:extLst>
          </p:cNvPr>
          <p:cNvSpPr>
            <a:spLocks noGrp="1"/>
          </p:cNvSpPr>
          <p:nvPr>
            <p:ph idx="1"/>
          </p:nvPr>
        </p:nvSpPr>
        <p:spPr/>
        <p:txBody>
          <a:bodyPr/>
          <a:lstStyle/>
          <a:p>
            <a:endParaRPr lang="en-US"/>
          </a:p>
        </p:txBody>
      </p:sp>
      <p:graphicFrame>
        <p:nvGraphicFramePr>
          <p:cNvPr id="5" name="Chart 4">
            <a:extLst>
              <a:ext uri="{FF2B5EF4-FFF2-40B4-BE49-F238E27FC236}">
                <a16:creationId xmlns:a16="http://schemas.microsoft.com/office/drawing/2014/main" id="{065049FA-4682-4B45-8187-EFD8B0578008}"/>
              </a:ext>
            </a:extLst>
          </p:cNvPr>
          <p:cNvGraphicFramePr>
            <a:graphicFrameLocks/>
          </p:cNvGraphicFramePr>
          <p:nvPr>
            <p:extLst>
              <p:ext uri="{D42A27DB-BD31-4B8C-83A1-F6EECF244321}">
                <p14:modId xmlns:p14="http://schemas.microsoft.com/office/powerpoint/2010/main" val="3826770801"/>
              </p:ext>
            </p:extLst>
          </p:nvPr>
        </p:nvGraphicFramePr>
        <p:xfrm>
          <a:off x="503722" y="1825624"/>
          <a:ext cx="10719336" cy="4642901"/>
        </p:xfrm>
        <a:graphic>
          <a:graphicData uri="http://schemas.openxmlformats.org/drawingml/2006/chart">
            <c:chart xmlns:c="http://schemas.openxmlformats.org/drawingml/2006/chart" xmlns:r="http://schemas.openxmlformats.org/officeDocument/2006/relationships" r:id="rId2"/>
          </a:graphicData>
        </a:graphic>
      </p:graphicFrame>
      <p:sp>
        <p:nvSpPr>
          <p:cNvPr id="6" name="Thought Bubble: Cloud 5">
            <a:extLst>
              <a:ext uri="{FF2B5EF4-FFF2-40B4-BE49-F238E27FC236}">
                <a16:creationId xmlns:a16="http://schemas.microsoft.com/office/drawing/2014/main" id="{0B0755E0-C511-415B-BE08-FB1A58B0957B}"/>
              </a:ext>
            </a:extLst>
          </p:cNvPr>
          <p:cNvSpPr/>
          <p:nvPr/>
        </p:nvSpPr>
        <p:spPr>
          <a:xfrm>
            <a:off x="8850385" y="432885"/>
            <a:ext cx="3204594" cy="1677798"/>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insight does this chart target?</a:t>
            </a:r>
          </a:p>
        </p:txBody>
      </p:sp>
    </p:spTree>
    <p:extLst>
      <p:ext uri="{BB962C8B-B14F-4D97-AF65-F5344CB8AC3E}">
        <p14:creationId xmlns:p14="http://schemas.microsoft.com/office/powerpoint/2010/main" val="20264687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07CF8-2D45-4270-AAAE-8D31793C3A3D}"/>
              </a:ext>
            </a:extLst>
          </p:cNvPr>
          <p:cNvSpPr>
            <a:spLocks noGrp="1"/>
          </p:cNvSpPr>
          <p:nvPr>
            <p:ph type="title"/>
          </p:nvPr>
        </p:nvSpPr>
        <p:spPr/>
        <p:txBody>
          <a:bodyPr/>
          <a:lstStyle/>
          <a:p>
            <a:r>
              <a:rPr lang="en-US" dirty="0"/>
              <a:t>Design charts for INSIGHT</a:t>
            </a:r>
          </a:p>
        </p:txBody>
      </p:sp>
      <p:sp>
        <p:nvSpPr>
          <p:cNvPr id="3" name="Content Placeholder 2">
            <a:extLst>
              <a:ext uri="{FF2B5EF4-FFF2-40B4-BE49-F238E27FC236}">
                <a16:creationId xmlns:a16="http://schemas.microsoft.com/office/drawing/2014/main" id="{6E68EDB0-AE88-45D0-9DA9-B3C3F18739F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F36E700-C46A-40E1-B2E2-736AE0CBD040}"/>
              </a:ext>
            </a:extLst>
          </p:cNvPr>
          <p:cNvPicPr>
            <a:picLocks noChangeAspect="1"/>
          </p:cNvPicPr>
          <p:nvPr/>
        </p:nvPicPr>
        <p:blipFill>
          <a:blip r:embed="rId2"/>
          <a:stretch>
            <a:fillRect/>
          </a:stretch>
        </p:blipFill>
        <p:spPr>
          <a:xfrm>
            <a:off x="838200" y="1553762"/>
            <a:ext cx="9215923" cy="5107097"/>
          </a:xfrm>
          <a:prstGeom prst="rect">
            <a:avLst/>
          </a:prstGeom>
        </p:spPr>
      </p:pic>
      <p:sp>
        <p:nvSpPr>
          <p:cNvPr id="7" name="Thought Bubble: Cloud 6">
            <a:extLst>
              <a:ext uri="{FF2B5EF4-FFF2-40B4-BE49-F238E27FC236}">
                <a16:creationId xmlns:a16="http://schemas.microsoft.com/office/drawing/2014/main" id="{FFC9FBA4-B866-409B-A8E3-460B4A9B8699}"/>
              </a:ext>
            </a:extLst>
          </p:cNvPr>
          <p:cNvSpPr/>
          <p:nvPr/>
        </p:nvSpPr>
        <p:spPr>
          <a:xfrm>
            <a:off x="8850385" y="432885"/>
            <a:ext cx="3204594" cy="1677798"/>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insight does this chart target?</a:t>
            </a:r>
          </a:p>
        </p:txBody>
      </p:sp>
    </p:spTree>
    <p:extLst>
      <p:ext uri="{BB962C8B-B14F-4D97-AF65-F5344CB8AC3E}">
        <p14:creationId xmlns:p14="http://schemas.microsoft.com/office/powerpoint/2010/main" val="41542891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07CF8-2D45-4270-AAAE-8D31793C3A3D}"/>
              </a:ext>
            </a:extLst>
          </p:cNvPr>
          <p:cNvSpPr>
            <a:spLocks noGrp="1"/>
          </p:cNvSpPr>
          <p:nvPr>
            <p:ph type="title"/>
          </p:nvPr>
        </p:nvSpPr>
        <p:spPr/>
        <p:txBody>
          <a:bodyPr/>
          <a:lstStyle/>
          <a:p>
            <a:r>
              <a:rPr lang="en-US" dirty="0"/>
              <a:t>Design charts for INSIGHT</a:t>
            </a:r>
          </a:p>
        </p:txBody>
      </p:sp>
      <p:sp>
        <p:nvSpPr>
          <p:cNvPr id="3" name="Content Placeholder 2">
            <a:extLst>
              <a:ext uri="{FF2B5EF4-FFF2-40B4-BE49-F238E27FC236}">
                <a16:creationId xmlns:a16="http://schemas.microsoft.com/office/drawing/2014/main" id="{6E68EDB0-AE88-45D0-9DA9-B3C3F18739F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B1016D3-66E1-41BD-9A59-34D0655685C3}"/>
              </a:ext>
            </a:extLst>
          </p:cNvPr>
          <p:cNvPicPr/>
          <p:nvPr/>
        </p:nvPicPr>
        <p:blipFill rotWithShape="1">
          <a:blip r:embed="rId2"/>
          <a:srcRect l="1239" t="40323" r="3394" b="20289"/>
          <a:stretch/>
        </p:blipFill>
        <p:spPr>
          <a:xfrm>
            <a:off x="223915" y="2663505"/>
            <a:ext cx="12529870" cy="2910980"/>
          </a:xfrm>
          <a:prstGeom prst="rect">
            <a:avLst/>
          </a:prstGeom>
        </p:spPr>
      </p:pic>
      <p:sp>
        <p:nvSpPr>
          <p:cNvPr id="6" name="Thought Bubble: Cloud 5">
            <a:extLst>
              <a:ext uri="{FF2B5EF4-FFF2-40B4-BE49-F238E27FC236}">
                <a16:creationId xmlns:a16="http://schemas.microsoft.com/office/drawing/2014/main" id="{FDB18E4F-4CB1-43E9-9F24-8EB76AB7C2D9}"/>
              </a:ext>
            </a:extLst>
          </p:cNvPr>
          <p:cNvSpPr/>
          <p:nvPr/>
        </p:nvSpPr>
        <p:spPr>
          <a:xfrm>
            <a:off x="8856187" y="46399"/>
            <a:ext cx="3204594" cy="1677798"/>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insight does this chart target?</a:t>
            </a:r>
          </a:p>
        </p:txBody>
      </p:sp>
    </p:spTree>
    <p:extLst>
      <p:ext uri="{BB962C8B-B14F-4D97-AF65-F5344CB8AC3E}">
        <p14:creationId xmlns:p14="http://schemas.microsoft.com/office/powerpoint/2010/main" val="2400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is better – 6 foot view, 6 inch view</a:t>
            </a:r>
          </a:p>
        </p:txBody>
      </p:sp>
      <p:graphicFrame>
        <p:nvGraphicFramePr>
          <p:cNvPr id="3" name="Chart 2"/>
          <p:cNvGraphicFramePr>
            <a:graphicFrameLocks/>
          </p:cNvGraphicFramePr>
          <p:nvPr>
            <p:extLst>
              <p:ext uri="{D42A27DB-BD31-4B8C-83A1-F6EECF244321}">
                <p14:modId xmlns:p14="http://schemas.microsoft.com/office/powerpoint/2010/main" val="111379071"/>
              </p:ext>
            </p:extLst>
          </p:nvPr>
        </p:nvGraphicFramePr>
        <p:xfrm>
          <a:off x="1990095" y="1690687"/>
          <a:ext cx="8305203" cy="480218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515971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ata Visualization Diagram">
            <a:extLst>
              <a:ext uri="{FF2B5EF4-FFF2-40B4-BE49-F238E27FC236}">
                <a16:creationId xmlns:a16="http://schemas.microsoft.com/office/drawing/2014/main" id="{860E785F-8DF9-4FE0-9810-18DDFBB4C65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807845" y="204152"/>
            <a:ext cx="8576310" cy="6449695"/>
          </a:xfrm>
          <a:prstGeom prst="rect">
            <a:avLst/>
          </a:prstGeom>
          <a:noFill/>
          <a:ln>
            <a:noFill/>
          </a:ln>
        </p:spPr>
      </p:pic>
    </p:spTree>
    <p:extLst>
      <p:ext uri="{BB962C8B-B14F-4D97-AF65-F5344CB8AC3E}">
        <p14:creationId xmlns:p14="http://schemas.microsoft.com/office/powerpoint/2010/main" val="7136088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5468AD-788E-4149-AC96-394DF3A3C693}"/>
              </a:ext>
            </a:extLst>
          </p:cNvPr>
          <p:cNvSpPr/>
          <p:nvPr/>
        </p:nvSpPr>
        <p:spPr>
          <a:xfrm>
            <a:off x="75501" y="6349900"/>
            <a:ext cx="12116499" cy="581441"/>
          </a:xfrm>
          <a:prstGeom prst="rect">
            <a:avLst/>
          </a:prstGeom>
        </p:spPr>
        <p:txBody>
          <a:bodyPr wrap="square">
            <a:spAutoFit/>
          </a:bodyPr>
          <a:lstStyle/>
          <a:p>
            <a:pPr algn="ctr">
              <a:lnSpc>
                <a:spcPct val="107000"/>
              </a:lnSpc>
              <a:spcAft>
                <a:spcPts val="800"/>
              </a:spcAft>
            </a:pPr>
            <a:r>
              <a:rPr lang="en-US" sz="1200" dirty="0">
                <a:latin typeface="Calibri" panose="020F0502020204030204" pitchFamily="34" charset="0"/>
                <a:ea typeface="Calibri" panose="020F0502020204030204" pitchFamily="34" charset="0"/>
                <a:cs typeface="Times New Roman" panose="02020603050405020304" pitchFamily="18" charset="0"/>
              </a:rPr>
              <a:t>All these images from </a:t>
            </a:r>
            <a:r>
              <a:rPr lang="en-US" sz="1200"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2"/>
              </a:rPr>
              <a:t>https://www.vizwiz.com/2018/07/visual-vocabulary.html</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US" sz="1200"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3"/>
              </a:rPr>
              <a:t>https://photos.google.com/share/AF1QipOsge9krcbmO5qj6mzjFbG4WfUL6jYVayXTqBO_BclqUEB94mZrWw-E9-o-Q_pHMQ?key=Tk04RW9oVDZxcC05UEIzRTRYcVJqeXNjb1o4NFpn</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E5E3E244-F214-4D5C-881C-4AD14E1FDADF}"/>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8457" y="1"/>
            <a:ext cx="11133851" cy="6763988"/>
          </a:xfrm>
          <a:prstGeom prst="rect">
            <a:avLst/>
          </a:prstGeom>
          <a:noFill/>
          <a:ln>
            <a:noFill/>
          </a:ln>
        </p:spPr>
      </p:pic>
    </p:spTree>
    <p:extLst>
      <p:ext uri="{BB962C8B-B14F-4D97-AF65-F5344CB8AC3E}">
        <p14:creationId xmlns:p14="http://schemas.microsoft.com/office/powerpoint/2010/main" val="6860019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7A20E0-4E4B-43A2-8C5B-606598AA16E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9400" y="0"/>
            <a:ext cx="11288598" cy="6858000"/>
          </a:xfrm>
          <a:prstGeom prst="rect">
            <a:avLst/>
          </a:prstGeom>
          <a:noFill/>
          <a:ln>
            <a:noFill/>
          </a:ln>
        </p:spPr>
      </p:pic>
    </p:spTree>
    <p:extLst>
      <p:ext uri="{BB962C8B-B14F-4D97-AF65-F5344CB8AC3E}">
        <p14:creationId xmlns:p14="http://schemas.microsoft.com/office/powerpoint/2010/main" val="3311253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873297-D25B-4D48-9C28-F31B2E53234C}"/>
              </a:ext>
            </a:extLst>
          </p:cNvPr>
          <p:cNvSpPr>
            <a:spLocks noGrp="1"/>
          </p:cNvSpPr>
          <p:nvPr>
            <p:ph type="title"/>
          </p:nvPr>
        </p:nvSpPr>
        <p:spPr/>
        <p:txBody>
          <a:bodyPr/>
          <a:lstStyle/>
          <a:p>
            <a:r>
              <a:rPr lang="en-US" dirty="0"/>
              <a:t>Probability &amp; Forecasting</a:t>
            </a:r>
          </a:p>
        </p:txBody>
      </p:sp>
      <p:sp>
        <p:nvSpPr>
          <p:cNvPr id="5" name="Text Placeholder 4">
            <a:extLst>
              <a:ext uri="{FF2B5EF4-FFF2-40B4-BE49-F238E27FC236}">
                <a16:creationId xmlns:a16="http://schemas.microsoft.com/office/drawing/2014/main" id="{83D07EB8-98A2-4F01-9CB3-0918C4FBD706}"/>
              </a:ext>
            </a:extLst>
          </p:cNvPr>
          <p:cNvSpPr>
            <a:spLocks noGrp="1"/>
          </p:cNvSpPr>
          <p:nvPr>
            <p:ph type="body" idx="1"/>
          </p:nvPr>
        </p:nvSpPr>
        <p:spPr/>
        <p:txBody>
          <a:bodyPr/>
          <a:lstStyle/>
          <a:p>
            <a:r>
              <a:rPr lang="en-US" dirty="0"/>
              <a:t>Dealing with ambiguity</a:t>
            </a:r>
          </a:p>
        </p:txBody>
      </p:sp>
    </p:spTree>
    <p:extLst>
      <p:ext uri="{BB962C8B-B14F-4D97-AF65-F5344CB8AC3E}">
        <p14:creationId xmlns:p14="http://schemas.microsoft.com/office/powerpoint/2010/main" val="3509782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BA02E3-7F39-4D7C-996A-B26B793B838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6652" y="0"/>
            <a:ext cx="11242623" cy="6858000"/>
          </a:xfrm>
          <a:prstGeom prst="rect">
            <a:avLst/>
          </a:prstGeom>
          <a:noFill/>
          <a:ln>
            <a:noFill/>
          </a:ln>
        </p:spPr>
      </p:pic>
    </p:spTree>
    <p:extLst>
      <p:ext uri="{BB962C8B-B14F-4D97-AF65-F5344CB8AC3E}">
        <p14:creationId xmlns:p14="http://schemas.microsoft.com/office/powerpoint/2010/main" val="17668409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01329C-0DAF-4039-A7B0-CE1157BB1E2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5845" y="0"/>
            <a:ext cx="11288598" cy="6858000"/>
          </a:xfrm>
          <a:prstGeom prst="rect">
            <a:avLst/>
          </a:prstGeom>
          <a:noFill/>
          <a:ln>
            <a:noFill/>
          </a:ln>
        </p:spPr>
      </p:pic>
    </p:spTree>
    <p:extLst>
      <p:ext uri="{BB962C8B-B14F-4D97-AF65-F5344CB8AC3E}">
        <p14:creationId xmlns:p14="http://schemas.microsoft.com/office/powerpoint/2010/main" val="41186168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CBB137-5F56-4EF3-87D0-0B791F1F655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7121" y="0"/>
            <a:ext cx="11288598" cy="6858000"/>
          </a:xfrm>
          <a:prstGeom prst="rect">
            <a:avLst/>
          </a:prstGeom>
          <a:noFill/>
          <a:ln>
            <a:noFill/>
          </a:ln>
        </p:spPr>
      </p:pic>
    </p:spTree>
    <p:extLst>
      <p:ext uri="{BB962C8B-B14F-4D97-AF65-F5344CB8AC3E}">
        <p14:creationId xmlns:p14="http://schemas.microsoft.com/office/powerpoint/2010/main" val="16506248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154004-4194-4585-9969-30A86D6B848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4208" y="0"/>
            <a:ext cx="9117197" cy="6851864"/>
          </a:xfrm>
          <a:prstGeom prst="rect">
            <a:avLst/>
          </a:prstGeom>
          <a:noFill/>
          <a:ln>
            <a:noFill/>
          </a:ln>
        </p:spPr>
      </p:pic>
    </p:spTree>
    <p:extLst>
      <p:ext uri="{BB962C8B-B14F-4D97-AF65-F5344CB8AC3E}">
        <p14:creationId xmlns:p14="http://schemas.microsoft.com/office/powerpoint/2010/main" val="31238870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B3226B-AE76-4ABC-A29E-7EE50B36997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34269" y="1022"/>
            <a:ext cx="9123462" cy="6856978"/>
          </a:xfrm>
          <a:prstGeom prst="rect">
            <a:avLst/>
          </a:prstGeom>
          <a:noFill/>
          <a:ln>
            <a:noFill/>
          </a:ln>
        </p:spPr>
      </p:pic>
    </p:spTree>
    <p:extLst>
      <p:ext uri="{BB962C8B-B14F-4D97-AF65-F5344CB8AC3E}">
        <p14:creationId xmlns:p14="http://schemas.microsoft.com/office/powerpoint/2010/main" val="10663236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636735-239C-4F0B-8A8B-182646F31C2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6077" y="0"/>
            <a:ext cx="9125028" cy="6858000"/>
          </a:xfrm>
          <a:prstGeom prst="rect">
            <a:avLst/>
          </a:prstGeom>
          <a:noFill/>
          <a:ln>
            <a:noFill/>
          </a:ln>
        </p:spPr>
      </p:pic>
    </p:spTree>
    <p:extLst>
      <p:ext uri="{BB962C8B-B14F-4D97-AF65-F5344CB8AC3E}">
        <p14:creationId xmlns:p14="http://schemas.microsoft.com/office/powerpoint/2010/main" val="25202630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0C52D5-BB29-4799-BA31-9266B8F429E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33525" y="657225"/>
            <a:ext cx="9124950" cy="5543550"/>
          </a:xfrm>
          <a:prstGeom prst="rect">
            <a:avLst/>
          </a:prstGeom>
          <a:noFill/>
          <a:ln>
            <a:noFill/>
          </a:ln>
        </p:spPr>
      </p:pic>
    </p:spTree>
    <p:extLst>
      <p:ext uri="{BB962C8B-B14F-4D97-AF65-F5344CB8AC3E}">
        <p14:creationId xmlns:p14="http://schemas.microsoft.com/office/powerpoint/2010/main" val="34855498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0AC260-86C4-46CB-AFA2-5444444928B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4901" y="0"/>
            <a:ext cx="11288598" cy="6858000"/>
          </a:xfrm>
          <a:prstGeom prst="rect">
            <a:avLst/>
          </a:prstGeom>
          <a:noFill/>
          <a:ln>
            <a:noFill/>
          </a:ln>
        </p:spPr>
      </p:pic>
    </p:spTree>
    <p:extLst>
      <p:ext uri="{BB962C8B-B14F-4D97-AF65-F5344CB8AC3E}">
        <p14:creationId xmlns:p14="http://schemas.microsoft.com/office/powerpoint/2010/main" val="1259606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7829" y="0"/>
            <a:ext cx="11673617" cy="6858000"/>
          </a:xfrm>
          <a:prstGeom prst="rect">
            <a:avLst/>
          </a:prstGeom>
        </p:spPr>
      </p:pic>
      <p:sp>
        <p:nvSpPr>
          <p:cNvPr id="3" name="Rounded Rectangular Callout 2"/>
          <p:cNvSpPr/>
          <p:nvPr/>
        </p:nvSpPr>
        <p:spPr>
          <a:xfrm>
            <a:off x="8484870" y="2284413"/>
            <a:ext cx="2011680" cy="77724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Interactivity invites exploration</a:t>
            </a:r>
          </a:p>
        </p:txBody>
      </p:sp>
      <p:sp>
        <p:nvSpPr>
          <p:cNvPr id="4" name="Rounded Rectangular Callout 3"/>
          <p:cNvSpPr/>
          <p:nvPr/>
        </p:nvSpPr>
        <p:spPr>
          <a:xfrm>
            <a:off x="3370510" y="1636713"/>
            <a:ext cx="3098870" cy="77724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Teams naturally sampled the dots and discussed improvements</a:t>
            </a:r>
          </a:p>
        </p:txBody>
      </p:sp>
      <p:sp>
        <p:nvSpPr>
          <p:cNvPr id="5" name="Rectangle 4"/>
          <p:cNvSpPr/>
          <p:nvPr/>
        </p:nvSpPr>
        <p:spPr>
          <a:xfrm>
            <a:off x="328789" y="4468314"/>
            <a:ext cx="2434107" cy="1777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Violates everything I said about self standing charts. But this is eye candy to invite exploration.</a:t>
            </a:r>
          </a:p>
        </p:txBody>
      </p:sp>
    </p:spTree>
    <p:extLst>
      <p:ext uri="{BB962C8B-B14F-4D97-AF65-F5344CB8AC3E}">
        <p14:creationId xmlns:p14="http://schemas.microsoft.com/office/powerpoint/2010/main" val="1680357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4C280E-88C3-4764-85BA-88C6D57F00CE}"/>
              </a:ext>
            </a:extLst>
          </p:cNvPr>
          <p:cNvSpPr>
            <a:spLocks noGrp="1"/>
          </p:cNvSpPr>
          <p:nvPr>
            <p:ph type="title"/>
          </p:nvPr>
        </p:nvSpPr>
        <p:spPr/>
        <p:txBody>
          <a:bodyPr/>
          <a:lstStyle/>
          <a:p>
            <a:r>
              <a:rPr lang="en-US" dirty="0"/>
              <a:t>Outcome Driven Metrics</a:t>
            </a:r>
          </a:p>
        </p:txBody>
      </p:sp>
      <p:sp>
        <p:nvSpPr>
          <p:cNvPr id="5" name="Text Placeholder 4">
            <a:extLst>
              <a:ext uri="{FF2B5EF4-FFF2-40B4-BE49-F238E27FC236}">
                <a16:creationId xmlns:a16="http://schemas.microsoft.com/office/drawing/2014/main" id="{256345A8-EB25-4800-8236-F91F0B0B8EEC}"/>
              </a:ext>
            </a:extLst>
          </p:cNvPr>
          <p:cNvSpPr>
            <a:spLocks noGrp="1"/>
          </p:cNvSpPr>
          <p:nvPr>
            <p:ph type="body" idx="1"/>
          </p:nvPr>
        </p:nvSpPr>
        <p:spPr/>
        <p:txBody>
          <a:bodyPr/>
          <a:lstStyle/>
          <a:p>
            <a:r>
              <a:rPr lang="en-US" dirty="0"/>
              <a:t>Using O.D.I.M. to drive dashboard design</a:t>
            </a:r>
          </a:p>
        </p:txBody>
      </p:sp>
    </p:spTree>
    <p:extLst>
      <p:ext uri="{BB962C8B-B14F-4D97-AF65-F5344CB8AC3E}">
        <p14:creationId xmlns:p14="http://schemas.microsoft.com/office/powerpoint/2010/main" val="4026903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016DA-5B3B-4567-9CEE-60A34A2C464D}"/>
              </a:ext>
            </a:extLst>
          </p:cNvPr>
          <p:cNvSpPr>
            <a:spLocks noGrp="1"/>
          </p:cNvSpPr>
          <p:nvPr>
            <p:ph type="title"/>
          </p:nvPr>
        </p:nvSpPr>
        <p:spPr/>
        <p:txBody>
          <a:bodyPr/>
          <a:lstStyle/>
          <a:p>
            <a:r>
              <a:rPr lang="en-US" dirty="0"/>
              <a:t>Exercises – intro to probability (~20 minutes)</a:t>
            </a:r>
          </a:p>
        </p:txBody>
      </p:sp>
      <p:sp>
        <p:nvSpPr>
          <p:cNvPr id="3" name="Content Placeholder 2">
            <a:extLst>
              <a:ext uri="{FF2B5EF4-FFF2-40B4-BE49-F238E27FC236}">
                <a16:creationId xmlns:a16="http://schemas.microsoft.com/office/drawing/2014/main" id="{3C7DA90F-9AA2-4297-9697-E6A8C6890081}"/>
              </a:ext>
            </a:extLst>
          </p:cNvPr>
          <p:cNvSpPr>
            <a:spLocks noGrp="1"/>
          </p:cNvSpPr>
          <p:nvPr>
            <p:ph idx="1"/>
          </p:nvPr>
        </p:nvSpPr>
        <p:spPr/>
        <p:txBody>
          <a:bodyPr>
            <a:normAutofit fontScale="92500" lnSpcReduction="20000"/>
          </a:bodyPr>
          <a:lstStyle/>
          <a:p>
            <a:r>
              <a:rPr lang="en-US" dirty="0"/>
              <a:t>Goal</a:t>
            </a:r>
          </a:p>
          <a:p>
            <a:pPr lvl="1"/>
            <a:r>
              <a:rPr lang="en-US" dirty="0"/>
              <a:t>Undo the damage of school taught statistics</a:t>
            </a:r>
          </a:p>
          <a:p>
            <a:pPr lvl="1"/>
            <a:endParaRPr lang="en-US" dirty="0"/>
          </a:p>
          <a:p>
            <a:r>
              <a:rPr lang="en-US" dirty="0"/>
              <a:t>How</a:t>
            </a:r>
          </a:p>
          <a:p>
            <a:pPr lvl="1"/>
            <a:r>
              <a:rPr lang="en-US" dirty="0"/>
              <a:t>Do the exercise shown on pages 1 and 2. Don’t overthink it! </a:t>
            </a:r>
          </a:p>
          <a:p>
            <a:pPr lvl="2"/>
            <a:endParaRPr lang="en-US" dirty="0"/>
          </a:p>
          <a:p>
            <a:pPr lvl="1"/>
            <a:r>
              <a:rPr lang="en-US" dirty="0"/>
              <a:t>Lets get a feel for sample sizes required for statistics &amp; forecasting</a:t>
            </a:r>
          </a:p>
          <a:p>
            <a:pPr lvl="2"/>
            <a:r>
              <a:rPr lang="en-US" dirty="0"/>
              <a:t>Physical demo</a:t>
            </a:r>
          </a:p>
          <a:p>
            <a:pPr lvl="2"/>
            <a:r>
              <a:rPr lang="en-US" dirty="0"/>
              <a:t>Prediction interval exercise page 4 of your workbook</a:t>
            </a:r>
          </a:p>
          <a:p>
            <a:pPr lvl="2"/>
            <a:endParaRPr lang="en-US" dirty="0"/>
          </a:p>
          <a:p>
            <a:r>
              <a:rPr lang="en-US" dirty="0"/>
              <a:t>Debrief</a:t>
            </a:r>
          </a:p>
          <a:p>
            <a:pPr lvl="1"/>
            <a:r>
              <a:rPr lang="en-US" dirty="0"/>
              <a:t>Probability: Number of “like” things / Total number of “all” things</a:t>
            </a:r>
          </a:p>
          <a:p>
            <a:pPr lvl="1"/>
            <a:r>
              <a:rPr lang="en-US" dirty="0"/>
              <a:t>You need less data than you think –&gt; 7 to 11 samples IN CONTEXT</a:t>
            </a:r>
          </a:p>
        </p:txBody>
      </p:sp>
    </p:spTree>
    <p:extLst>
      <p:ext uri="{BB962C8B-B14F-4D97-AF65-F5344CB8AC3E}">
        <p14:creationId xmlns:p14="http://schemas.microsoft.com/office/powerpoint/2010/main" val="11897131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C9AED2-9FE5-434B-B75A-65E4D7811F3B}"/>
              </a:ext>
            </a:extLst>
          </p:cNvPr>
          <p:cNvPicPr>
            <a:picLocks noChangeAspect="1"/>
          </p:cNvPicPr>
          <p:nvPr/>
        </p:nvPicPr>
        <p:blipFill>
          <a:blip r:embed="rId2"/>
          <a:stretch>
            <a:fillRect/>
          </a:stretch>
        </p:blipFill>
        <p:spPr>
          <a:xfrm>
            <a:off x="0" y="0"/>
            <a:ext cx="12192000" cy="7073220"/>
          </a:xfrm>
          <a:prstGeom prst="rect">
            <a:avLst/>
          </a:prstGeom>
        </p:spPr>
      </p:pic>
    </p:spTree>
    <p:extLst>
      <p:ext uri="{BB962C8B-B14F-4D97-AF65-F5344CB8AC3E}">
        <p14:creationId xmlns:p14="http://schemas.microsoft.com/office/powerpoint/2010/main" val="23995810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1DA992-91FC-4D23-A043-69522AC2380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p:spPr>
      </p:pic>
    </p:spTree>
    <p:extLst>
      <p:ext uri="{BB962C8B-B14F-4D97-AF65-F5344CB8AC3E}">
        <p14:creationId xmlns:p14="http://schemas.microsoft.com/office/powerpoint/2010/main" val="4105037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10B7C0-407D-4737-A854-B018B7AC142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195262"/>
            <a:ext cx="9144000" cy="6467475"/>
          </a:xfrm>
          <a:prstGeom prst="rect">
            <a:avLst/>
          </a:prstGeom>
          <a:noFill/>
          <a:ln>
            <a:noFill/>
          </a:ln>
        </p:spPr>
      </p:pic>
    </p:spTree>
    <p:extLst>
      <p:ext uri="{BB962C8B-B14F-4D97-AF65-F5344CB8AC3E}">
        <p14:creationId xmlns:p14="http://schemas.microsoft.com/office/powerpoint/2010/main" val="27329990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2258CE-0197-416A-8291-BB304867DA38}"/>
              </a:ext>
            </a:extLst>
          </p:cNvPr>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368923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F7FCC7-9CE8-457A-B935-E98DDD99347D}"/>
              </a:ext>
            </a:extLst>
          </p:cNvPr>
          <p:cNvPicPr/>
          <p:nvPr/>
        </p:nvPicPr>
        <p:blipFill>
          <a:blip r:embed="rId2">
            <a:extLst>
              <a:ext uri="{28A0092B-C50C-407E-A947-70E740481C1C}">
                <a14:useLocalDpi xmlns:a14="http://schemas.microsoft.com/office/drawing/2010/main" val="0"/>
              </a:ext>
            </a:extLst>
          </a:blip>
          <a:stretch>
            <a:fillRect/>
          </a:stretch>
        </p:blipFill>
        <p:spPr>
          <a:xfrm>
            <a:off x="1887620" y="189547"/>
            <a:ext cx="8172485" cy="647890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740837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D3F1A7-6311-4216-A1FC-22B2BEA018FB}"/>
              </a:ext>
            </a:extLst>
          </p:cNvPr>
          <p:cNvPicPr/>
          <p:nvPr/>
        </p:nvPicPr>
        <p:blipFill>
          <a:blip r:embed="rId2"/>
          <a:stretch>
            <a:fillRect/>
          </a:stretch>
        </p:blipFill>
        <p:spPr>
          <a:xfrm>
            <a:off x="393404" y="143871"/>
            <a:ext cx="11680457" cy="6570257"/>
          </a:xfrm>
          <a:prstGeom prst="rect">
            <a:avLst/>
          </a:prstGeom>
        </p:spPr>
      </p:pic>
    </p:spTree>
    <p:extLst>
      <p:ext uri="{BB962C8B-B14F-4D97-AF65-F5344CB8AC3E}">
        <p14:creationId xmlns:p14="http://schemas.microsoft.com/office/powerpoint/2010/main" val="28796839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E9453E-12DF-4ACF-9395-C93CB60B83A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697672" y="177800"/>
            <a:ext cx="8796655" cy="6502400"/>
          </a:xfrm>
          <a:prstGeom prst="rect">
            <a:avLst/>
          </a:prstGeom>
          <a:noFill/>
          <a:ln>
            <a:noFill/>
          </a:ln>
        </p:spPr>
      </p:pic>
    </p:spTree>
    <p:extLst>
      <p:ext uri="{BB962C8B-B14F-4D97-AF65-F5344CB8AC3E}">
        <p14:creationId xmlns:p14="http://schemas.microsoft.com/office/powerpoint/2010/main" val="41772034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049E0A-191F-4BE2-965C-4C44B8C7F8E5}"/>
              </a:ext>
            </a:extLst>
          </p:cNvPr>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401329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098" name="Picture 2" descr="Related image">
            <a:extLst>
              <a:ext uri="{FF2B5EF4-FFF2-40B4-BE49-F238E27FC236}">
                <a16:creationId xmlns:a16="http://schemas.microsoft.com/office/drawing/2014/main" id="{CD1F00D7-D4B4-4F32-B2F6-BAA4CEF2E6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401" t="12123" r="23430" b="25707"/>
          <a:stretch/>
        </p:blipFill>
        <p:spPr bwMode="auto">
          <a:xfrm>
            <a:off x="1098699" y="3327891"/>
            <a:ext cx="4051005" cy="292163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FE7CB0E-39DA-4CC7-8075-178CB307F6F0}"/>
              </a:ext>
            </a:extLst>
          </p:cNvPr>
          <p:cNvSpPr txBox="1"/>
          <p:nvPr/>
        </p:nvSpPr>
        <p:spPr>
          <a:xfrm>
            <a:off x="1562986" y="6488668"/>
            <a:ext cx="9553000" cy="369332"/>
          </a:xfrm>
          <a:prstGeom prst="rect">
            <a:avLst/>
          </a:prstGeom>
          <a:noFill/>
        </p:spPr>
        <p:txBody>
          <a:bodyPr wrap="none" rtlCol="0">
            <a:spAutoFit/>
          </a:bodyPr>
          <a:lstStyle/>
          <a:p>
            <a:r>
              <a:rPr lang="en-US" dirty="0"/>
              <a:t>Images almost certainly copyright by someone else. But ANY cumulative flow diagram will be similar</a:t>
            </a:r>
          </a:p>
        </p:txBody>
      </p:sp>
      <p:pic>
        <p:nvPicPr>
          <p:cNvPr id="4100" name="Picture 4" descr="Image result for cumulative flow diagram">
            <a:extLst>
              <a:ext uri="{FF2B5EF4-FFF2-40B4-BE49-F238E27FC236}">
                <a16:creationId xmlns:a16="http://schemas.microsoft.com/office/drawing/2014/main" id="{D31B3F9B-EE20-4958-A15A-16719A4097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4255" y="3586070"/>
            <a:ext cx="4306636" cy="266345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cumulative flow diagram">
            <a:extLst>
              <a:ext uri="{FF2B5EF4-FFF2-40B4-BE49-F238E27FC236}">
                <a16:creationId xmlns:a16="http://schemas.microsoft.com/office/drawing/2014/main" id="{DF83EFD3-A374-4283-AECA-5DE368843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4127" y="137401"/>
            <a:ext cx="6010718" cy="3134529"/>
          </a:xfrm>
          <a:prstGeom prst="rect">
            <a:avLst/>
          </a:prstGeom>
          <a:noFill/>
          <a:extLst>
            <a:ext uri="{909E8E84-426E-40DD-AFC4-6F175D3DCCD1}">
              <a14:hiddenFill xmlns:a14="http://schemas.microsoft.com/office/drawing/2010/main">
                <a:solidFill>
                  <a:srgbClr val="FFFFFF"/>
                </a:solidFill>
              </a14:hiddenFill>
            </a:ext>
          </a:extLst>
        </p:spPr>
      </p:pic>
      <p:sp>
        <p:nvSpPr>
          <p:cNvPr id="3" name="Thought Bubble: Cloud 2">
            <a:extLst>
              <a:ext uri="{FF2B5EF4-FFF2-40B4-BE49-F238E27FC236}">
                <a16:creationId xmlns:a16="http://schemas.microsoft.com/office/drawing/2014/main" id="{7115F406-0A00-425E-B9D5-FEC4410F2188}"/>
              </a:ext>
            </a:extLst>
          </p:cNvPr>
          <p:cNvSpPr/>
          <p:nvPr/>
        </p:nvSpPr>
        <p:spPr>
          <a:xfrm>
            <a:off x="9728791" y="137401"/>
            <a:ext cx="2073349" cy="1957213"/>
          </a:xfrm>
          <a:prstGeom prst="cloudCallout">
            <a:avLst>
              <a:gd name="adj1" fmla="val -58782"/>
              <a:gd name="adj2" fmla="val 597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can tell long term, but NOT actionable short term</a:t>
            </a:r>
          </a:p>
        </p:txBody>
      </p:sp>
    </p:spTree>
    <p:extLst>
      <p:ext uri="{BB962C8B-B14F-4D97-AF65-F5344CB8AC3E}">
        <p14:creationId xmlns:p14="http://schemas.microsoft.com/office/powerpoint/2010/main" val="41658965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478782-B46F-48D5-84ED-95D3F56778B0}"/>
              </a:ext>
            </a:extLst>
          </p:cNvPr>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16905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1389D-A008-4536-ADE5-398401DE19BE}"/>
              </a:ext>
            </a:extLst>
          </p:cNvPr>
          <p:cNvSpPr>
            <a:spLocks noGrp="1"/>
          </p:cNvSpPr>
          <p:nvPr>
            <p:ph type="title"/>
          </p:nvPr>
        </p:nvSpPr>
        <p:spPr/>
        <p:txBody>
          <a:bodyPr/>
          <a:lstStyle/>
          <a:p>
            <a:r>
              <a:rPr lang="en-US" dirty="0"/>
              <a:t>How many samples to use?</a:t>
            </a:r>
          </a:p>
        </p:txBody>
      </p:sp>
      <p:sp>
        <p:nvSpPr>
          <p:cNvPr id="5" name="Content Placeholder 4">
            <a:extLst>
              <a:ext uri="{FF2B5EF4-FFF2-40B4-BE49-F238E27FC236}">
                <a16:creationId xmlns:a16="http://schemas.microsoft.com/office/drawing/2014/main" id="{4D598D5E-A0F8-42C7-9543-A172A607D266}"/>
              </a:ext>
            </a:extLst>
          </p:cNvPr>
          <p:cNvSpPr>
            <a:spLocks noGrp="1"/>
          </p:cNvSpPr>
          <p:nvPr>
            <p:ph idx="1"/>
          </p:nvPr>
        </p:nvSpPr>
        <p:spPr>
          <a:xfrm>
            <a:off x="838200" y="1825625"/>
            <a:ext cx="5872993" cy="4351338"/>
          </a:xfrm>
        </p:spPr>
        <p:txBody>
          <a:bodyPr>
            <a:normAutofit fontScale="92500" lnSpcReduction="10000"/>
          </a:bodyPr>
          <a:lstStyle/>
          <a:p>
            <a:r>
              <a:rPr lang="en-US" dirty="0"/>
              <a:t>&lt; 3 samples</a:t>
            </a:r>
          </a:p>
          <a:p>
            <a:pPr lvl="1"/>
            <a:r>
              <a:rPr lang="en-US" dirty="0"/>
              <a:t>Guess the range, go wide</a:t>
            </a:r>
          </a:p>
          <a:p>
            <a:r>
              <a:rPr lang="en-US" dirty="0"/>
              <a:t>4-7 samples</a:t>
            </a:r>
          </a:p>
          <a:p>
            <a:pPr lvl="1"/>
            <a:r>
              <a:rPr lang="en-US" dirty="0"/>
              <a:t>Narrow guessed range using data</a:t>
            </a:r>
          </a:p>
          <a:p>
            <a:r>
              <a:rPr lang="en-US" dirty="0"/>
              <a:t>7-15 samples</a:t>
            </a:r>
          </a:p>
          <a:p>
            <a:pPr lvl="1"/>
            <a:r>
              <a:rPr lang="en-US" dirty="0"/>
              <a:t>Use data</a:t>
            </a:r>
          </a:p>
          <a:p>
            <a:r>
              <a:rPr lang="en-US" dirty="0"/>
              <a:t>&gt; 15 samples, delete the oldest and use the newest</a:t>
            </a:r>
          </a:p>
          <a:p>
            <a:endParaRPr lang="en-US" dirty="0"/>
          </a:p>
          <a:p>
            <a:r>
              <a:rPr lang="en-US" dirty="0"/>
              <a:t>Always – look for reasons historical data is no longer relevant</a:t>
            </a:r>
          </a:p>
        </p:txBody>
      </p:sp>
      <p:graphicFrame>
        <p:nvGraphicFramePr>
          <p:cNvPr id="6" name="Content Placeholder 3">
            <a:extLst>
              <a:ext uri="{FF2B5EF4-FFF2-40B4-BE49-F238E27FC236}">
                <a16:creationId xmlns:a16="http://schemas.microsoft.com/office/drawing/2014/main" id="{7071CD44-2C40-4FEE-BFE2-A355C577E345}"/>
              </a:ext>
            </a:extLst>
          </p:cNvPr>
          <p:cNvGraphicFramePr>
            <a:graphicFrameLocks/>
          </p:cNvGraphicFramePr>
          <p:nvPr>
            <p:extLst>
              <p:ext uri="{D42A27DB-BD31-4B8C-83A1-F6EECF244321}">
                <p14:modId xmlns:p14="http://schemas.microsoft.com/office/powerpoint/2010/main" val="550472237"/>
              </p:ext>
            </p:extLst>
          </p:nvPr>
        </p:nvGraphicFramePr>
        <p:xfrm>
          <a:off x="6242108" y="1838078"/>
          <a:ext cx="5376644"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16460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37361" y="-16245"/>
            <a:ext cx="8378190" cy="66974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641075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625A6D-799C-4380-A5F3-66FA14C69066}"/>
              </a:ext>
            </a:extLst>
          </p:cNvPr>
          <p:cNvSpPr>
            <a:spLocks noGrp="1"/>
          </p:cNvSpPr>
          <p:nvPr>
            <p:ph type="title"/>
          </p:nvPr>
        </p:nvSpPr>
        <p:spPr/>
        <p:txBody>
          <a:bodyPr/>
          <a:lstStyle/>
          <a:p>
            <a:r>
              <a:rPr lang="en-US" dirty="0"/>
              <a:t>BREAK – 15 minutes</a:t>
            </a:r>
          </a:p>
        </p:txBody>
      </p:sp>
      <p:sp>
        <p:nvSpPr>
          <p:cNvPr id="5" name="Text Placeholder 4">
            <a:extLst>
              <a:ext uri="{FF2B5EF4-FFF2-40B4-BE49-F238E27FC236}">
                <a16:creationId xmlns:a16="http://schemas.microsoft.com/office/drawing/2014/main" id="{5873D797-08DF-4280-A019-2EACE512A0CD}"/>
              </a:ext>
            </a:extLst>
          </p:cNvPr>
          <p:cNvSpPr>
            <a:spLocks noGrp="1"/>
          </p:cNvSpPr>
          <p:nvPr>
            <p:ph type="body" idx="1"/>
          </p:nvPr>
        </p:nvSpPr>
        <p:spPr/>
        <p:txBody>
          <a:bodyPr/>
          <a:lstStyle/>
          <a:p>
            <a:r>
              <a:rPr lang="en-US" dirty="0"/>
              <a:t>Restarting: </a:t>
            </a:r>
          </a:p>
        </p:txBody>
      </p:sp>
    </p:spTree>
    <p:extLst>
      <p:ext uri="{BB962C8B-B14F-4D97-AF65-F5344CB8AC3E}">
        <p14:creationId xmlns:p14="http://schemas.microsoft.com/office/powerpoint/2010/main" val="30941034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63EF8-4E50-4953-9C8D-AA606167B82B}"/>
              </a:ext>
            </a:extLst>
          </p:cNvPr>
          <p:cNvSpPr>
            <a:spLocks noGrp="1"/>
          </p:cNvSpPr>
          <p:nvPr>
            <p:ph type="title"/>
          </p:nvPr>
        </p:nvSpPr>
        <p:spPr/>
        <p:txBody>
          <a:bodyPr/>
          <a:lstStyle/>
          <a:p>
            <a:r>
              <a:rPr lang="en-US" dirty="0"/>
              <a:t>Team Flow Metrics</a:t>
            </a:r>
          </a:p>
        </p:txBody>
      </p:sp>
      <p:sp>
        <p:nvSpPr>
          <p:cNvPr id="3" name="Text Placeholder 2">
            <a:extLst>
              <a:ext uri="{FF2B5EF4-FFF2-40B4-BE49-F238E27FC236}">
                <a16:creationId xmlns:a16="http://schemas.microsoft.com/office/drawing/2014/main" id="{F83641DF-E2B5-4000-A728-E30B6B6A0C6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421206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98D509-57E7-4823-B018-55E938569DD2}"/>
              </a:ext>
            </a:extLst>
          </p:cNvPr>
          <p:cNvPicPr>
            <a:picLocks noChangeAspect="1"/>
          </p:cNvPicPr>
          <p:nvPr/>
        </p:nvPicPr>
        <p:blipFill>
          <a:blip r:embed="rId2"/>
          <a:stretch>
            <a:fillRect/>
          </a:stretch>
        </p:blipFill>
        <p:spPr>
          <a:xfrm>
            <a:off x="1747112" y="0"/>
            <a:ext cx="9009529" cy="6858000"/>
          </a:xfrm>
          <a:prstGeom prst="rect">
            <a:avLst/>
          </a:prstGeom>
        </p:spPr>
      </p:pic>
    </p:spTree>
    <p:extLst>
      <p:ext uri="{BB962C8B-B14F-4D97-AF65-F5344CB8AC3E}">
        <p14:creationId xmlns:p14="http://schemas.microsoft.com/office/powerpoint/2010/main" val="8689126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76C330-166B-4058-92EE-298F949BD3C7}"/>
              </a:ext>
            </a:extLst>
          </p:cNvPr>
          <p:cNvSpPr/>
          <p:nvPr/>
        </p:nvSpPr>
        <p:spPr>
          <a:xfrm>
            <a:off x="327837" y="79320"/>
            <a:ext cx="11536325" cy="6160661"/>
          </a:xfrm>
          <a:prstGeom prst="rect">
            <a:avLst/>
          </a:prstGeom>
        </p:spPr>
        <p:txBody>
          <a:bodyPr wrap="square">
            <a:spAutoFit/>
          </a:bodyPr>
          <a:lstStyle/>
          <a:p>
            <a:pPr algn="ctr">
              <a:lnSpc>
                <a:spcPct val="150000"/>
              </a:lnSpc>
              <a:spcAft>
                <a:spcPts val="800"/>
              </a:spcAft>
            </a:pPr>
            <a:r>
              <a:rPr lang="en-US" sz="5400" dirty="0">
                <a:solidFill>
                  <a:srgbClr val="4472C4"/>
                </a:solidFill>
                <a:latin typeface="Calibri" panose="020F0502020204030204" pitchFamily="34" charset="0"/>
                <a:ea typeface="Calibri" panose="020F0502020204030204" pitchFamily="34" charset="0"/>
                <a:cs typeface="Times New Roman" panose="02020603050405020304" pitchFamily="18" charset="0"/>
              </a:rPr>
              <a:t>5 Basic Metric Rules</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50000"/>
              </a:lnSpc>
              <a:spcAft>
                <a:spcPts val="800"/>
              </a:spcAft>
            </a:pPr>
            <a:r>
              <a:rPr lang="en-US" sz="4000" dirty="0">
                <a:latin typeface="Calibri" panose="020F0502020204030204" pitchFamily="34" charset="0"/>
                <a:ea typeface="Calibri" panose="020F0502020204030204" pitchFamily="34" charset="0"/>
                <a:cs typeface="Times New Roman" panose="02020603050405020304" pitchFamily="18" charset="0"/>
              </a:rPr>
              <a:t>RESPECT INDIVIDUAL SAFETY</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50000"/>
              </a:lnSpc>
              <a:spcAft>
                <a:spcPts val="800"/>
              </a:spcAft>
            </a:pPr>
            <a:r>
              <a:rPr lang="en-US" sz="4000" dirty="0">
                <a:latin typeface="Calibri" panose="020F0502020204030204" pitchFamily="34" charset="0"/>
                <a:ea typeface="Calibri" panose="020F0502020204030204" pitchFamily="34" charset="0"/>
                <a:cs typeface="Times New Roman" panose="02020603050405020304" pitchFamily="18" charset="0"/>
              </a:rPr>
              <a:t>SHOW TRENDS</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50000"/>
              </a:lnSpc>
              <a:spcAft>
                <a:spcPts val="800"/>
              </a:spcAft>
            </a:pPr>
            <a:r>
              <a:rPr lang="en-US" sz="4000" dirty="0">
                <a:latin typeface="Calibri" panose="020F0502020204030204" pitchFamily="34" charset="0"/>
                <a:ea typeface="Calibri" panose="020F0502020204030204" pitchFamily="34" charset="0"/>
                <a:cs typeface="Times New Roman" panose="02020603050405020304" pitchFamily="18" charset="0"/>
              </a:rPr>
              <a:t>COMPARE DATA IN CONTEXT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50000"/>
              </a:lnSpc>
              <a:spcAft>
                <a:spcPts val="800"/>
              </a:spcAft>
            </a:pPr>
            <a:r>
              <a:rPr lang="en-US" sz="4000" dirty="0">
                <a:latin typeface="Calibri" panose="020F0502020204030204" pitchFamily="34" charset="0"/>
                <a:ea typeface="Calibri" panose="020F0502020204030204" pitchFamily="34" charset="0"/>
                <a:cs typeface="Times New Roman" panose="02020603050405020304" pitchFamily="18" charset="0"/>
              </a:rPr>
              <a:t>SHOW UNUSUAL CLEARLY</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gn="ctr"/>
            <a:r>
              <a:rPr lang="en-US" sz="4000" dirty="0">
                <a:latin typeface="Calibri" panose="020F0502020204030204" pitchFamily="34" charset="0"/>
                <a:ea typeface="Calibri" panose="020F0502020204030204" pitchFamily="34" charset="0"/>
                <a:cs typeface="Times New Roman" panose="02020603050405020304" pitchFamily="18" charset="0"/>
              </a:rPr>
              <a:t>BALANCED – AVOID OVER FOCUSING</a:t>
            </a:r>
            <a:endParaRPr lang="en-US" sz="4000" dirty="0"/>
          </a:p>
        </p:txBody>
      </p:sp>
      <p:sp>
        <p:nvSpPr>
          <p:cNvPr id="5" name="Thought Bubble: Cloud 4">
            <a:extLst>
              <a:ext uri="{FF2B5EF4-FFF2-40B4-BE49-F238E27FC236}">
                <a16:creationId xmlns:a16="http://schemas.microsoft.com/office/drawing/2014/main" id="{A9F57C76-B4E0-4C8D-B1B8-497A47999BF0}"/>
              </a:ext>
            </a:extLst>
          </p:cNvPr>
          <p:cNvSpPr/>
          <p:nvPr/>
        </p:nvSpPr>
        <p:spPr>
          <a:xfrm>
            <a:off x="9484242" y="228866"/>
            <a:ext cx="2626242" cy="2025236"/>
          </a:xfrm>
          <a:prstGeom prst="cloudCallout">
            <a:avLst>
              <a:gd name="adj1" fmla="val -56461"/>
              <a:gd name="adj2" fmla="val 798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are the impacts of NOT following these rules?</a:t>
            </a:r>
          </a:p>
        </p:txBody>
      </p:sp>
    </p:spTree>
    <p:extLst>
      <p:ext uri="{BB962C8B-B14F-4D97-AF65-F5344CB8AC3E}">
        <p14:creationId xmlns:p14="http://schemas.microsoft.com/office/powerpoint/2010/main" val="33296663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0B07C2-FE5F-4A96-A5E0-B1CA3677949C}"/>
              </a:ext>
            </a:extLst>
          </p:cNvPr>
          <p:cNvPicPr>
            <a:picLocks noChangeAspect="1"/>
          </p:cNvPicPr>
          <p:nvPr/>
        </p:nvPicPr>
        <p:blipFill>
          <a:blip r:embed="rId2"/>
          <a:stretch>
            <a:fillRect/>
          </a:stretch>
        </p:blipFill>
        <p:spPr>
          <a:xfrm>
            <a:off x="3742660" y="0"/>
            <a:ext cx="5149427" cy="6627885"/>
          </a:xfrm>
          <a:prstGeom prst="rect">
            <a:avLst/>
          </a:prstGeom>
        </p:spPr>
      </p:pic>
    </p:spTree>
    <p:extLst>
      <p:ext uri="{BB962C8B-B14F-4D97-AF65-F5344CB8AC3E}">
        <p14:creationId xmlns:p14="http://schemas.microsoft.com/office/powerpoint/2010/main" val="27809071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69ED9C-CBE6-4840-AD49-E7307CF19445}"/>
              </a:ext>
            </a:extLst>
          </p:cNvPr>
          <p:cNvPicPr>
            <a:picLocks noChangeAspect="1"/>
          </p:cNvPicPr>
          <p:nvPr/>
        </p:nvPicPr>
        <p:blipFill rotWithShape="1">
          <a:blip r:embed="rId2"/>
          <a:srcRect t="25696" r="5707" b="18318"/>
          <a:stretch/>
        </p:blipFill>
        <p:spPr>
          <a:xfrm>
            <a:off x="982711" y="114432"/>
            <a:ext cx="8674224" cy="6629135"/>
          </a:xfrm>
          <a:prstGeom prst="rect">
            <a:avLst/>
          </a:prstGeom>
        </p:spPr>
      </p:pic>
      <p:sp>
        <p:nvSpPr>
          <p:cNvPr id="3" name="Thought Bubble: Cloud 2">
            <a:extLst>
              <a:ext uri="{FF2B5EF4-FFF2-40B4-BE49-F238E27FC236}">
                <a16:creationId xmlns:a16="http://schemas.microsoft.com/office/drawing/2014/main" id="{B83F856B-CDD7-4CE5-8E82-34BA058EBFFF}"/>
              </a:ext>
            </a:extLst>
          </p:cNvPr>
          <p:cNvSpPr/>
          <p:nvPr/>
        </p:nvSpPr>
        <p:spPr>
          <a:xfrm>
            <a:off x="9952074" y="228866"/>
            <a:ext cx="2158410" cy="1472344"/>
          </a:xfrm>
          <a:prstGeom prst="cloudCallout">
            <a:avLst>
              <a:gd name="adj1" fmla="val -56461"/>
              <a:gd name="adj2" fmla="val 798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Which ones do you track now?</a:t>
            </a:r>
          </a:p>
        </p:txBody>
      </p:sp>
      <p:sp>
        <p:nvSpPr>
          <p:cNvPr id="4" name="Thought Bubble: Cloud 3">
            <a:extLst>
              <a:ext uri="{FF2B5EF4-FFF2-40B4-BE49-F238E27FC236}">
                <a16:creationId xmlns:a16="http://schemas.microsoft.com/office/drawing/2014/main" id="{AAC7C806-2B20-4656-A29B-5C5E503EC128}"/>
              </a:ext>
            </a:extLst>
          </p:cNvPr>
          <p:cNvSpPr/>
          <p:nvPr/>
        </p:nvSpPr>
        <p:spPr>
          <a:xfrm>
            <a:off x="9952074" y="2692827"/>
            <a:ext cx="2158410" cy="1472344"/>
          </a:xfrm>
          <a:prstGeom prst="cloudCallout">
            <a:avLst>
              <a:gd name="adj1" fmla="val -56461"/>
              <a:gd name="adj2" fmla="val 798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Which ones are hardest to gather?</a:t>
            </a:r>
          </a:p>
        </p:txBody>
      </p:sp>
    </p:spTree>
    <p:extLst>
      <p:ext uri="{BB962C8B-B14F-4D97-AF65-F5344CB8AC3E}">
        <p14:creationId xmlns:p14="http://schemas.microsoft.com/office/powerpoint/2010/main" val="18108717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DCCC11-3C1B-4C13-88FC-D6687DF5A089}"/>
              </a:ext>
            </a:extLst>
          </p:cNvPr>
          <p:cNvPicPr>
            <a:picLocks noChangeAspect="1"/>
          </p:cNvPicPr>
          <p:nvPr/>
        </p:nvPicPr>
        <p:blipFill>
          <a:blip r:embed="rId2"/>
          <a:stretch>
            <a:fillRect/>
          </a:stretch>
        </p:blipFill>
        <p:spPr>
          <a:xfrm>
            <a:off x="0" y="83218"/>
            <a:ext cx="12192000" cy="6691564"/>
          </a:xfrm>
          <a:prstGeom prst="rect">
            <a:avLst/>
          </a:prstGeom>
        </p:spPr>
      </p:pic>
      <p:sp>
        <p:nvSpPr>
          <p:cNvPr id="2" name="Arrow: Right 1">
            <a:extLst>
              <a:ext uri="{FF2B5EF4-FFF2-40B4-BE49-F238E27FC236}">
                <a16:creationId xmlns:a16="http://schemas.microsoft.com/office/drawing/2014/main" id="{37F01BDC-DC38-4402-9B20-D8463AA1CB88}"/>
              </a:ext>
            </a:extLst>
          </p:cNvPr>
          <p:cNvSpPr/>
          <p:nvPr/>
        </p:nvSpPr>
        <p:spPr>
          <a:xfrm rot="18072833">
            <a:off x="9501112" y="2029939"/>
            <a:ext cx="1845578" cy="1130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Caused  </a:t>
            </a:r>
            <a:br>
              <a:rPr lang="en-US" dirty="0"/>
            </a:br>
            <a:r>
              <a:rPr lang="en-US" dirty="0"/>
              <a:t>(littles law)</a:t>
            </a:r>
          </a:p>
        </p:txBody>
      </p:sp>
      <p:sp>
        <p:nvSpPr>
          <p:cNvPr id="3" name="Arrow: Left 2">
            <a:extLst>
              <a:ext uri="{FF2B5EF4-FFF2-40B4-BE49-F238E27FC236}">
                <a16:creationId xmlns:a16="http://schemas.microsoft.com/office/drawing/2014/main" id="{F2656E8A-7AAA-467C-A5D9-E750A6ED8FD4}"/>
              </a:ext>
            </a:extLst>
          </p:cNvPr>
          <p:cNvSpPr/>
          <p:nvPr/>
        </p:nvSpPr>
        <p:spPr>
          <a:xfrm rot="721389">
            <a:off x="5771627" y="5075339"/>
            <a:ext cx="2642532" cy="62917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+WIP causing this trend</a:t>
            </a:r>
          </a:p>
        </p:txBody>
      </p:sp>
      <p:sp>
        <p:nvSpPr>
          <p:cNvPr id="5" name="Arrow: Right 4">
            <a:extLst>
              <a:ext uri="{FF2B5EF4-FFF2-40B4-BE49-F238E27FC236}">
                <a16:creationId xmlns:a16="http://schemas.microsoft.com/office/drawing/2014/main" id="{86F2C80D-C371-41AC-89F6-50585DE6A500}"/>
              </a:ext>
            </a:extLst>
          </p:cNvPr>
          <p:cNvSpPr/>
          <p:nvPr/>
        </p:nvSpPr>
        <p:spPr>
          <a:xfrm rot="1645087">
            <a:off x="3789223" y="2233092"/>
            <a:ext cx="4379525" cy="7801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High defect period caused +WIP</a:t>
            </a:r>
          </a:p>
        </p:txBody>
      </p:sp>
      <p:sp>
        <p:nvSpPr>
          <p:cNvPr id="4" name="TextBox 3">
            <a:extLst>
              <a:ext uri="{FF2B5EF4-FFF2-40B4-BE49-F238E27FC236}">
                <a16:creationId xmlns:a16="http://schemas.microsoft.com/office/drawing/2014/main" id="{65D1106A-B8AE-4720-B9F4-536698E4AE3D}"/>
              </a:ext>
            </a:extLst>
          </p:cNvPr>
          <p:cNvSpPr txBox="1"/>
          <p:nvPr/>
        </p:nvSpPr>
        <p:spPr>
          <a:xfrm>
            <a:off x="4242708" y="6340394"/>
            <a:ext cx="7949292" cy="461665"/>
          </a:xfrm>
          <a:prstGeom prst="rect">
            <a:avLst/>
          </a:prstGeom>
          <a:noFill/>
        </p:spPr>
        <p:txBody>
          <a:bodyPr wrap="none" rtlCol="0">
            <a:spAutoFit/>
          </a:bodyPr>
          <a:lstStyle/>
          <a:p>
            <a:r>
              <a:rPr lang="en-US" sz="2400" dirty="0"/>
              <a:t>Always Show together. Discuss Leading Patterns and Mitigation</a:t>
            </a:r>
          </a:p>
        </p:txBody>
      </p:sp>
    </p:spTree>
    <p:extLst>
      <p:ext uri="{BB962C8B-B14F-4D97-AF65-F5344CB8AC3E}">
        <p14:creationId xmlns:p14="http://schemas.microsoft.com/office/powerpoint/2010/main" val="309336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44319" y="-24068"/>
            <a:ext cx="8451117" cy="6735154"/>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rot="16200000">
            <a:off x="-125477" y="1869707"/>
            <a:ext cx="881973" cy="369332"/>
          </a:xfrm>
          <a:prstGeom prst="rect">
            <a:avLst/>
          </a:prstGeom>
          <a:noFill/>
        </p:spPr>
        <p:txBody>
          <a:bodyPr wrap="none" rtlCol="0">
            <a:spAutoFit/>
          </a:bodyPr>
          <a:lstStyle/>
          <a:p>
            <a:r>
              <a:rPr lang="en-US" b="1" dirty="0"/>
              <a:t>Quality</a:t>
            </a:r>
          </a:p>
        </p:txBody>
      </p:sp>
      <p:sp>
        <p:nvSpPr>
          <p:cNvPr id="6" name="TextBox 5"/>
          <p:cNvSpPr txBox="1"/>
          <p:nvPr/>
        </p:nvSpPr>
        <p:spPr>
          <a:xfrm rot="16200000">
            <a:off x="-347047" y="5819720"/>
            <a:ext cx="1413400" cy="369332"/>
          </a:xfrm>
          <a:prstGeom prst="rect">
            <a:avLst/>
          </a:prstGeom>
          <a:noFill/>
        </p:spPr>
        <p:txBody>
          <a:bodyPr wrap="none" rtlCol="0">
            <a:spAutoFit/>
          </a:bodyPr>
          <a:lstStyle/>
          <a:p>
            <a:r>
              <a:rPr lang="en-US" b="1" dirty="0"/>
              <a:t>Performance</a:t>
            </a:r>
          </a:p>
        </p:txBody>
      </p:sp>
      <p:sp>
        <p:nvSpPr>
          <p:cNvPr id="7" name="TextBox 6"/>
          <p:cNvSpPr txBox="1"/>
          <p:nvPr/>
        </p:nvSpPr>
        <p:spPr>
          <a:xfrm rot="16200000">
            <a:off x="8454583" y="5094201"/>
            <a:ext cx="1451038" cy="369332"/>
          </a:xfrm>
          <a:prstGeom prst="rect">
            <a:avLst/>
          </a:prstGeom>
          <a:noFill/>
        </p:spPr>
        <p:txBody>
          <a:bodyPr wrap="none" rtlCol="0">
            <a:spAutoFit/>
          </a:bodyPr>
          <a:lstStyle/>
          <a:p>
            <a:r>
              <a:rPr lang="en-US" b="1" dirty="0"/>
              <a:t>Predictability</a:t>
            </a:r>
          </a:p>
        </p:txBody>
      </p:sp>
      <p:sp>
        <p:nvSpPr>
          <p:cNvPr id="8" name="TextBox 7"/>
          <p:cNvSpPr txBox="1"/>
          <p:nvPr/>
        </p:nvSpPr>
        <p:spPr>
          <a:xfrm rot="16200000">
            <a:off x="8384464" y="1657952"/>
            <a:ext cx="1679562" cy="369332"/>
          </a:xfrm>
          <a:prstGeom prst="rect">
            <a:avLst/>
          </a:prstGeom>
          <a:noFill/>
        </p:spPr>
        <p:txBody>
          <a:bodyPr wrap="none" rtlCol="0">
            <a:spAutoFit/>
          </a:bodyPr>
          <a:lstStyle/>
          <a:p>
            <a:r>
              <a:rPr lang="en-US" b="1" dirty="0"/>
              <a:t>Responsiveness</a:t>
            </a:r>
          </a:p>
        </p:txBody>
      </p:sp>
      <p:sp>
        <p:nvSpPr>
          <p:cNvPr id="2" name="TextBox 1">
            <a:extLst>
              <a:ext uri="{FF2B5EF4-FFF2-40B4-BE49-F238E27FC236}">
                <a16:creationId xmlns:a16="http://schemas.microsoft.com/office/drawing/2014/main" id="{0A9B323C-A5EE-4936-A884-9FD5B2FF605C}"/>
              </a:ext>
            </a:extLst>
          </p:cNvPr>
          <p:cNvSpPr txBox="1"/>
          <p:nvPr/>
        </p:nvSpPr>
        <p:spPr>
          <a:xfrm>
            <a:off x="9453054" y="459224"/>
            <a:ext cx="2738946" cy="2308324"/>
          </a:xfrm>
          <a:prstGeom prst="rect">
            <a:avLst/>
          </a:prstGeom>
          <a:noFill/>
        </p:spPr>
        <p:txBody>
          <a:bodyPr wrap="square" rtlCol="0">
            <a:spAutoFit/>
          </a:bodyPr>
          <a:lstStyle/>
          <a:p>
            <a:r>
              <a:rPr lang="en-US" sz="3600" dirty="0"/>
              <a:t>Target one metric for improvement each season</a:t>
            </a:r>
          </a:p>
        </p:txBody>
      </p:sp>
    </p:spTree>
    <p:extLst>
      <p:ext uri="{BB962C8B-B14F-4D97-AF65-F5344CB8AC3E}">
        <p14:creationId xmlns:p14="http://schemas.microsoft.com/office/powerpoint/2010/main" val="25041124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520B1A-737C-4196-A43A-8FFDDEA9A81D}"/>
              </a:ext>
            </a:extLst>
          </p:cNvPr>
          <p:cNvPicPr>
            <a:picLocks noChangeAspect="1"/>
          </p:cNvPicPr>
          <p:nvPr/>
        </p:nvPicPr>
        <p:blipFill>
          <a:blip r:embed="rId2"/>
          <a:stretch>
            <a:fillRect/>
          </a:stretch>
        </p:blipFill>
        <p:spPr>
          <a:xfrm>
            <a:off x="0" y="313095"/>
            <a:ext cx="13397988" cy="6077071"/>
          </a:xfrm>
          <a:prstGeom prst="rect">
            <a:avLst/>
          </a:prstGeom>
        </p:spPr>
      </p:pic>
      <p:sp>
        <p:nvSpPr>
          <p:cNvPr id="4" name="TextBox 3">
            <a:extLst>
              <a:ext uri="{FF2B5EF4-FFF2-40B4-BE49-F238E27FC236}">
                <a16:creationId xmlns:a16="http://schemas.microsoft.com/office/drawing/2014/main" id="{E7115581-2475-48B3-82F1-6CEA5AD4086C}"/>
              </a:ext>
            </a:extLst>
          </p:cNvPr>
          <p:cNvSpPr txBox="1"/>
          <p:nvPr/>
        </p:nvSpPr>
        <p:spPr>
          <a:xfrm>
            <a:off x="2725215" y="5436909"/>
            <a:ext cx="7673896" cy="1107996"/>
          </a:xfrm>
          <a:prstGeom prst="rect">
            <a:avLst/>
          </a:prstGeom>
          <a:solidFill>
            <a:schemeClr val="accent1">
              <a:lumMod val="20000"/>
              <a:lumOff val="80000"/>
            </a:schemeClr>
          </a:solidFill>
        </p:spPr>
        <p:txBody>
          <a:bodyPr wrap="none" rtlCol="0">
            <a:spAutoFit/>
          </a:bodyPr>
          <a:lstStyle/>
          <a:p>
            <a:r>
              <a:rPr lang="en-US" sz="6600" dirty="0"/>
              <a:t>DEMO and Discussion</a:t>
            </a:r>
          </a:p>
        </p:txBody>
      </p:sp>
    </p:spTree>
    <p:extLst>
      <p:ext uri="{BB962C8B-B14F-4D97-AF65-F5344CB8AC3E}">
        <p14:creationId xmlns:p14="http://schemas.microsoft.com/office/powerpoint/2010/main" val="924256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3A92-830E-4941-88CB-A00156EFE613}"/>
              </a:ext>
            </a:extLst>
          </p:cNvPr>
          <p:cNvSpPr>
            <a:spLocks noGrp="1"/>
          </p:cNvSpPr>
          <p:nvPr>
            <p:ph type="title"/>
          </p:nvPr>
        </p:nvSpPr>
        <p:spPr/>
        <p:txBody>
          <a:bodyPr/>
          <a:lstStyle/>
          <a:p>
            <a:r>
              <a:rPr lang="en-US" dirty="0"/>
              <a:t>Exercise – “when should I leave?” (~1 hour)</a:t>
            </a:r>
          </a:p>
        </p:txBody>
      </p:sp>
      <p:sp>
        <p:nvSpPr>
          <p:cNvPr id="3" name="Content Placeholder 2">
            <a:extLst>
              <a:ext uri="{FF2B5EF4-FFF2-40B4-BE49-F238E27FC236}">
                <a16:creationId xmlns:a16="http://schemas.microsoft.com/office/drawing/2014/main" id="{062DC7E6-C8A0-4663-9FB5-DC5B3F69B566}"/>
              </a:ext>
            </a:extLst>
          </p:cNvPr>
          <p:cNvSpPr>
            <a:spLocks noGrp="1"/>
          </p:cNvSpPr>
          <p:nvPr>
            <p:ph idx="1"/>
          </p:nvPr>
        </p:nvSpPr>
        <p:spPr/>
        <p:txBody>
          <a:bodyPr/>
          <a:lstStyle/>
          <a:p>
            <a:r>
              <a:rPr lang="en-US" dirty="0"/>
              <a:t>Goals</a:t>
            </a:r>
          </a:p>
          <a:p>
            <a:pPr lvl="1"/>
            <a:r>
              <a:rPr lang="en-US" dirty="0"/>
              <a:t>Learn how the basic “distance” / “velocity” model for forecasting works</a:t>
            </a:r>
          </a:p>
          <a:p>
            <a:pPr lvl="1"/>
            <a:r>
              <a:rPr lang="en-US" dirty="0"/>
              <a:t>Learn how to incorporate data uncertainty and context into forecasts</a:t>
            </a:r>
          </a:p>
          <a:p>
            <a:pPr lvl="1"/>
            <a:r>
              <a:rPr lang="en-US" dirty="0"/>
              <a:t>Learn how to incorporate risk and cost of delay into forecasts</a:t>
            </a:r>
          </a:p>
          <a:p>
            <a:r>
              <a:rPr lang="en-US" dirty="0"/>
              <a:t>How</a:t>
            </a:r>
          </a:p>
          <a:p>
            <a:pPr lvl="1"/>
            <a:r>
              <a:rPr lang="en-US" dirty="0"/>
              <a:t>Exercise on pages 5 and 6 of your workbooks</a:t>
            </a:r>
          </a:p>
          <a:p>
            <a:pPr lvl="1"/>
            <a:endParaRPr lang="en-US" dirty="0"/>
          </a:p>
          <a:p>
            <a:r>
              <a:rPr lang="en-US" dirty="0"/>
              <a:t>Debrief</a:t>
            </a:r>
          </a:p>
          <a:p>
            <a:pPr lvl="1"/>
            <a:r>
              <a:rPr lang="en-US" dirty="0"/>
              <a:t>Start with a simple model and think “why would this be wrong” – repeat</a:t>
            </a:r>
          </a:p>
          <a:p>
            <a:pPr lvl="1"/>
            <a:r>
              <a:rPr lang="en-US" dirty="0"/>
              <a:t>Context is everything. Peak traffic times can be more impact than distance</a:t>
            </a:r>
          </a:p>
          <a:p>
            <a:pPr lvl="1"/>
            <a:endParaRPr lang="en-US" dirty="0"/>
          </a:p>
        </p:txBody>
      </p:sp>
    </p:spTree>
    <p:extLst>
      <p:ext uri="{BB962C8B-B14F-4D97-AF65-F5344CB8AC3E}">
        <p14:creationId xmlns:p14="http://schemas.microsoft.com/office/powerpoint/2010/main" val="6760947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2A210D-822D-4AEE-9664-9C2CB7913B0E}"/>
              </a:ext>
            </a:extLst>
          </p:cNvPr>
          <p:cNvSpPr>
            <a:spLocks noGrp="1"/>
          </p:cNvSpPr>
          <p:nvPr>
            <p:ph type="title"/>
          </p:nvPr>
        </p:nvSpPr>
        <p:spPr/>
        <p:txBody>
          <a:bodyPr/>
          <a:lstStyle/>
          <a:p>
            <a:r>
              <a:rPr lang="en-US" dirty="0"/>
              <a:t>Exercise: Metric Selection and Tradeoffs </a:t>
            </a:r>
            <a:br>
              <a:rPr lang="en-US" dirty="0"/>
            </a:br>
            <a:r>
              <a:rPr lang="en-US" dirty="0"/>
              <a:t>(10 mins)</a:t>
            </a:r>
          </a:p>
        </p:txBody>
      </p:sp>
      <p:sp>
        <p:nvSpPr>
          <p:cNvPr id="5" name="Content Placeholder 4">
            <a:extLst>
              <a:ext uri="{FF2B5EF4-FFF2-40B4-BE49-F238E27FC236}">
                <a16:creationId xmlns:a16="http://schemas.microsoft.com/office/drawing/2014/main" id="{4D620E82-3F1E-46DA-A347-A12E8FC7FC9F}"/>
              </a:ext>
            </a:extLst>
          </p:cNvPr>
          <p:cNvSpPr>
            <a:spLocks noGrp="1"/>
          </p:cNvSpPr>
          <p:nvPr>
            <p:ph idx="1"/>
          </p:nvPr>
        </p:nvSpPr>
        <p:spPr/>
        <p:txBody>
          <a:bodyPr>
            <a:normAutofit/>
          </a:bodyPr>
          <a:lstStyle/>
          <a:p>
            <a:r>
              <a:rPr lang="en-US" dirty="0"/>
              <a:t>Goal</a:t>
            </a:r>
          </a:p>
          <a:p>
            <a:pPr lvl="1"/>
            <a:r>
              <a:rPr lang="en-US" dirty="0"/>
              <a:t>To talk about the tradeoffs in overdriving a chosen metric dimension</a:t>
            </a:r>
          </a:p>
          <a:p>
            <a:pPr lvl="1"/>
            <a:endParaRPr lang="en-US" dirty="0"/>
          </a:p>
          <a:p>
            <a:r>
              <a:rPr lang="en-US" dirty="0"/>
              <a:t>How </a:t>
            </a:r>
          </a:p>
          <a:p>
            <a:pPr lvl="1"/>
            <a:r>
              <a:rPr lang="en-US" dirty="0"/>
              <a:t>In groups, thinks about the four core performance metrics and answer the sentences for the worksheets on pages 22 and 23 of your workbook</a:t>
            </a:r>
          </a:p>
          <a:p>
            <a:pPr marL="0" indent="0">
              <a:buNone/>
            </a:pPr>
            <a:endParaRPr lang="en-US" dirty="0"/>
          </a:p>
          <a:p>
            <a:r>
              <a:rPr lang="en-US" dirty="0"/>
              <a:t>Debrief</a:t>
            </a:r>
          </a:p>
          <a:p>
            <a:pPr lvl="1"/>
            <a:r>
              <a:rPr lang="en-US" dirty="0"/>
              <a:t>Which dimension was hardest to determine a metric?</a:t>
            </a:r>
          </a:p>
          <a:p>
            <a:pPr lvl="1"/>
            <a:r>
              <a:rPr lang="en-US" dirty="0"/>
              <a:t>Which dimension was the most brittle to tampering elsewhere?</a:t>
            </a:r>
          </a:p>
        </p:txBody>
      </p:sp>
    </p:spTree>
    <p:extLst>
      <p:ext uri="{BB962C8B-B14F-4D97-AF65-F5344CB8AC3E}">
        <p14:creationId xmlns:p14="http://schemas.microsoft.com/office/powerpoint/2010/main" val="20956379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E2395C-A755-44D3-BEC7-6126771D25C6}"/>
              </a:ext>
            </a:extLst>
          </p:cNvPr>
          <p:cNvSpPr>
            <a:spLocks noGrp="1"/>
          </p:cNvSpPr>
          <p:nvPr>
            <p:ph type="title"/>
          </p:nvPr>
        </p:nvSpPr>
        <p:spPr/>
        <p:txBody>
          <a:bodyPr/>
          <a:lstStyle/>
          <a:p>
            <a:r>
              <a:rPr lang="en-US" dirty="0"/>
              <a:t>Trend Based Coaching / Comparing Teams</a:t>
            </a:r>
          </a:p>
        </p:txBody>
      </p:sp>
      <p:sp>
        <p:nvSpPr>
          <p:cNvPr id="5" name="Text Placeholder 4">
            <a:extLst>
              <a:ext uri="{FF2B5EF4-FFF2-40B4-BE49-F238E27FC236}">
                <a16:creationId xmlns:a16="http://schemas.microsoft.com/office/drawing/2014/main" id="{054D7FCC-0BD0-41CA-9B02-DF39AAB57578}"/>
              </a:ext>
            </a:extLst>
          </p:cNvPr>
          <p:cNvSpPr>
            <a:spLocks noGrp="1"/>
          </p:cNvSpPr>
          <p:nvPr>
            <p:ph type="body" idx="1"/>
          </p:nvPr>
        </p:nvSpPr>
        <p:spPr/>
        <p:txBody>
          <a:bodyPr/>
          <a:lstStyle/>
          <a:p>
            <a:r>
              <a:rPr lang="en-US" dirty="0"/>
              <a:t>Oh my …..</a:t>
            </a:r>
          </a:p>
        </p:txBody>
      </p:sp>
    </p:spTree>
    <p:extLst>
      <p:ext uri="{BB962C8B-B14F-4D97-AF65-F5344CB8AC3E}">
        <p14:creationId xmlns:p14="http://schemas.microsoft.com/office/powerpoint/2010/main" val="34679939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64FCA-5D49-4276-A5B7-B30039B94BFC}"/>
              </a:ext>
            </a:extLst>
          </p:cNvPr>
          <p:cNvSpPr>
            <a:spLocks noGrp="1"/>
          </p:cNvSpPr>
          <p:nvPr>
            <p:ph type="title"/>
          </p:nvPr>
        </p:nvSpPr>
        <p:spPr/>
        <p:txBody>
          <a:bodyPr/>
          <a:lstStyle/>
          <a:p>
            <a:r>
              <a:rPr lang="en-US" dirty="0"/>
              <a:t>Trend Based Coaching</a:t>
            </a:r>
          </a:p>
        </p:txBody>
      </p:sp>
      <p:sp>
        <p:nvSpPr>
          <p:cNvPr id="3" name="Content Placeholder 2">
            <a:extLst>
              <a:ext uri="{FF2B5EF4-FFF2-40B4-BE49-F238E27FC236}">
                <a16:creationId xmlns:a16="http://schemas.microsoft.com/office/drawing/2014/main" id="{F6DCDD34-51D2-4E98-A19B-1FAF66E3615A}"/>
              </a:ext>
            </a:extLst>
          </p:cNvPr>
          <p:cNvSpPr>
            <a:spLocks noGrp="1"/>
          </p:cNvSpPr>
          <p:nvPr>
            <p:ph idx="1"/>
          </p:nvPr>
        </p:nvSpPr>
        <p:spPr/>
        <p:txBody>
          <a:bodyPr>
            <a:normAutofit fontScale="92500" lnSpcReduction="10000"/>
          </a:bodyPr>
          <a:lstStyle/>
          <a:p>
            <a:r>
              <a:rPr lang="en-US" dirty="0"/>
              <a:t>Two step process</a:t>
            </a:r>
          </a:p>
          <a:p>
            <a:pPr marL="971550" lvl="1" indent="-514350">
              <a:buFont typeface="+mj-lt"/>
              <a:buAutoNum type="arabicPeriod"/>
            </a:pPr>
            <a:r>
              <a:rPr lang="en-US" dirty="0"/>
              <a:t>Is there an issue impacting everyone or just you?</a:t>
            </a:r>
          </a:p>
          <a:p>
            <a:pPr marL="971550" lvl="1" indent="-514350">
              <a:buFont typeface="+mj-lt"/>
              <a:buAutoNum type="arabicPeriod"/>
            </a:pPr>
            <a:r>
              <a:rPr lang="en-US" dirty="0"/>
              <a:t>How severe is the issue and how urgent is solving it?</a:t>
            </a:r>
          </a:p>
          <a:p>
            <a:endParaRPr lang="en-US" dirty="0"/>
          </a:p>
          <a:p>
            <a:r>
              <a:rPr lang="en-US" dirty="0"/>
              <a:t>If it’s a system issue</a:t>
            </a:r>
          </a:p>
          <a:p>
            <a:pPr lvl="1"/>
            <a:r>
              <a:rPr lang="en-US" dirty="0"/>
              <a:t>No single team likely able to solve alone, so don’t frustrate them by asking.</a:t>
            </a:r>
          </a:p>
          <a:p>
            <a:pPr lvl="1"/>
            <a:r>
              <a:rPr lang="en-US" dirty="0"/>
              <a:t>If a few teams bucking that trend, what are they doing that could help others?</a:t>
            </a:r>
            <a:br>
              <a:rPr lang="en-US" dirty="0"/>
            </a:br>
            <a:endParaRPr lang="en-US" dirty="0"/>
          </a:p>
          <a:p>
            <a:r>
              <a:rPr lang="en-US" dirty="0"/>
              <a:t>If it is a local issue</a:t>
            </a:r>
          </a:p>
          <a:p>
            <a:pPr lvl="1"/>
            <a:r>
              <a:rPr lang="en-US" dirty="0"/>
              <a:t>It is likely some local context. What is different about your team vs other?</a:t>
            </a:r>
          </a:p>
          <a:p>
            <a:pPr lvl="1"/>
            <a:r>
              <a:rPr lang="en-US" dirty="0"/>
              <a:t>Look for teams in similar context but doing well for ideas and help.</a:t>
            </a:r>
          </a:p>
          <a:p>
            <a:pPr lvl="1"/>
            <a:endParaRPr lang="en-US" dirty="0"/>
          </a:p>
          <a:p>
            <a:pPr lvl="1"/>
            <a:endParaRPr lang="en-US" dirty="0"/>
          </a:p>
        </p:txBody>
      </p:sp>
    </p:spTree>
    <p:extLst>
      <p:ext uri="{BB962C8B-B14F-4D97-AF65-F5344CB8AC3E}">
        <p14:creationId xmlns:p14="http://schemas.microsoft.com/office/powerpoint/2010/main" val="22719416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876FF3-E2B0-493F-99BD-1B1B30070FB0}"/>
              </a:ext>
            </a:extLst>
          </p:cNvPr>
          <p:cNvPicPr>
            <a:picLocks noChangeAspect="1"/>
          </p:cNvPicPr>
          <p:nvPr/>
        </p:nvPicPr>
        <p:blipFill>
          <a:blip r:embed="rId2"/>
          <a:stretch>
            <a:fillRect/>
          </a:stretch>
        </p:blipFill>
        <p:spPr>
          <a:xfrm>
            <a:off x="0" y="83218"/>
            <a:ext cx="12192000" cy="6691564"/>
          </a:xfrm>
          <a:prstGeom prst="rect">
            <a:avLst/>
          </a:prstGeom>
        </p:spPr>
      </p:pic>
      <p:sp>
        <p:nvSpPr>
          <p:cNvPr id="5" name="TextBox 4">
            <a:extLst>
              <a:ext uri="{FF2B5EF4-FFF2-40B4-BE49-F238E27FC236}">
                <a16:creationId xmlns:a16="http://schemas.microsoft.com/office/drawing/2014/main" id="{E9CBA8F8-E5F4-4FE8-A6EC-E8BB29213FDF}"/>
              </a:ext>
            </a:extLst>
          </p:cNvPr>
          <p:cNvSpPr txBox="1"/>
          <p:nvPr/>
        </p:nvSpPr>
        <p:spPr>
          <a:xfrm>
            <a:off x="4379053" y="1325460"/>
            <a:ext cx="3095538" cy="1938992"/>
          </a:xfrm>
          <a:prstGeom prst="rect">
            <a:avLst/>
          </a:prstGeom>
          <a:solidFill>
            <a:schemeClr val="accent4"/>
          </a:solidFill>
        </p:spPr>
        <p:txBody>
          <a:bodyPr wrap="square" rtlCol="0">
            <a:spAutoFit/>
          </a:bodyPr>
          <a:lstStyle/>
          <a:p>
            <a:r>
              <a:rPr lang="en-US" sz="6000" dirty="0"/>
              <a:t>If you have this</a:t>
            </a:r>
          </a:p>
        </p:txBody>
      </p:sp>
    </p:spTree>
    <p:extLst>
      <p:ext uri="{BB962C8B-B14F-4D97-AF65-F5344CB8AC3E}">
        <p14:creationId xmlns:p14="http://schemas.microsoft.com/office/powerpoint/2010/main" val="7205638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591EC-F5AD-4F05-ACB6-5F3F8B9B7DD2}"/>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26C2B6D-BE2C-4392-98B6-F6208810147B}"/>
              </a:ext>
            </a:extLst>
          </p:cNvPr>
          <p:cNvPicPr>
            <a:picLocks noChangeAspect="1"/>
          </p:cNvPicPr>
          <p:nvPr/>
        </p:nvPicPr>
        <p:blipFill>
          <a:blip r:embed="rId2"/>
          <a:stretch>
            <a:fillRect/>
          </a:stretch>
        </p:blipFill>
        <p:spPr>
          <a:xfrm>
            <a:off x="0" y="6482"/>
            <a:ext cx="12192000" cy="6845036"/>
          </a:xfrm>
          <a:prstGeom prst="rect">
            <a:avLst/>
          </a:prstGeom>
        </p:spPr>
      </p:pic>
      <p:sp>
        <p:nvSpPr>
          <p:cNvPr id="5" name="Speech Bubble: Rectangle 4">
            <a:extLst>
              <a:ext uri="{FF2B5EF4-FFF2-40B4-BE49-F238E27FC236}">
                <a16:creationId xmlns:a16="http://schemas.microsoft.com/office/drawing/2014/main" id="{4C1C1EB4-B9AE-41C8-A818-A845F8F4BCC0}"/>
              </a:ext>
            </a:extLst>
          </p:cNvPr>
          <p:cNvSpPr/>
          <p:nvPr/>
        </p:nvSpPr>
        <p:spPr>
          <a:xfrm>
            <a:off x="698311" y="2817616"/>
            <a:ext cx="1978926" cy="968991"/>
          </a:xfrm>
          <a:prstGeom prst="wedgeRectCallout">
            <a:avLst>
              <a:gd name="adj1" fmla="val 61925"/>
              <a:gd name="adj2" fmla="val -436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Everyone is doing more defects, not just this team</a:t>
            </a:r>
          </a:p>
        </p:txBody>
      </p:sp>
    </p:spTree>
    <p:extLst>
      <p:ext uri="{BB962C8B-B14F-4D97-AF65-F5344CB8AC3E}">
        <p14:creationId xmlns:p14="http://schemas.microsoft.com/office/powerpoint/2010/main" val="595062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B1F2B-841A-4BDA-A38D-4010A812D75A}"/>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BF6ADAC4-3A84-482D-8390-28F4456B1F1E}"/>
              </a:ext>
            </a:extLst>
          </p:cNvPr>
          <p:cNvPicPr>
            <a:picLocks noChangeAspect="1"/>
          </p:cNvPicPr>
          <p:nvPr/>
        </p:nvPicPr>
        <p:blipFill>
          <a:blip r:embed="rId2"/>
          <a:stretch>
            <a:fillRect/>
          </a:stretch>
        </p:blipFill>
        <p:spPr>
          <a:xfrm>
            <a:off x="0" y="15546"/>
            <a:ext cx="12192000" cy="6826908"/>
          </a:xfrm>
          <a:prstGeom prst="rect">
            <a:avLst/>
          </a:prstGeom>
        </p:spPr>
      </p:pic>
      <p:sp>
        <p:nvSpPr>
          <p:cNvPr id="4" name="Speech Bubble: Rectangle 3">
            <a:extLst>
              <a:ext uri="{FF2B5EF4-FFF2-40B4-BE49-F238E27FC236}">
                <a16:creationId xmlns:a16="http://schemas.microsoft.com/office/drawing/2014/main" id="{E48A7EE4-B426-4334-8458-73FDE32321B1}"/>
              </a:ext>
            </a:extLst>
          </p:cNvPr>
          <p:cNvSpPr/>
          <p:nvPr/>
        </p:nvSpPr>
        <p:spPr>
          <a:xfrm>
            <a:off x="327546" y="1187355"/>
            <a:ext cx="1978926" cy="614149"/>
          </a:xfrm>
          <a:prstGeom prst="wedgeRectCallout">
            <a:avLst>
              <a:gd name="adj1" fmla="val -57385"/>
              <a:gd name="adj2" fmla="val -241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axis values</a:t>
            </a:r>
          </a:p>
        </p:txBody>
      </p:sp>
      <p:sp>
        <p:nvSpPr>
          <p:cNvPr id="5" name="Speech Bubble: Rectangle 4">
            <a:extLst>
              <a:ext uri="{FF2B5EF4-FFF2-40B4-BE49-F238E27FC236}">
                <a16:creationId xmlns:a16="http://schemas.microsoft.com/office/drawing/2014/main" id="{58FEDB40-3A01-488F-B49E-18BA01FA1868}"/>
              </a:ext>
            </a:extLst>
          </p:cNvPr>
          <p:cNvSpPr/>
          <p:nvPr/>
        </p:nvSpPr>
        <p:spPr>
          <a:xfrm>
            <a:off x="3496100" y="4039737"/>
            <a:ext cx="1978926" cy="957617"/>
          </a:xfrm>
          <a:prstGeom prst="wedgeRectCallout">
            <a:avLst>
              <a:gd name="adj1" fmla="val -22213"/>
              <a:gd name="adj2" fmla="val 780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Normalized around average to focus on gradient</a:t>
            </a:r>
          </a:p>
        </p:txBody>
      </p:sp>
      <p:sp>
        <p:nvSpPr>
          <p:cNvPr id="6" name="Speech Bubble: Rectangle 5">
            <a:extLst>
              <a:ext uri="{FF2B5EF4-FFF2-40B4-BE49-F238E27FC236}">
                <a16:creationId xmlns:a16="http://schemas.microsoft.com/office/drawing/2014/main" id="{1B074EFF-BE70-4420-982E-0EB26C425235}"/>
              </a:ext>
            </a:extLst>
          </p:cNvPr>
          <p:cNvSpPr/>
          <p:nvPr/>
        </p:nvSpPr>
        <p:spPr>
          <a:xfrm>
            <a:off x="7426657" y="1084923"/>
            <a:ext cx="1978926" cy="968991"/>
          </a:xfrm>
          <a:prstGeom prst="wedgeRectCallout">
            <a:avLst>
              <a:gd name="adj1" fmla="val 59856"/>
              <a:gd name="adj2" fmla="val -41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Subdued line chart so you can see variability</a:t>
            </a:r>
          </a:p>
        </p:txBody>
      </p:sp>
      <p:sp>
        <p:nvSpPr>
          <p:cNvPr id="7" name="Speech Bubble: Rectangle 6">
            <a:extLst>
              <a:ext uri="{FF2B5EF4-FFF2-40B4-BE49-F238E27FC236}">
                <a16:creationId xmlns:a16="http://schemas.microsoft.com/office/drawing/2014/main" id="{B9C05D4E-A450-4AB3-93FC-21F46D59E6A7}"/>
              </a:ext>
            </a:extLst>
          </p:cNvPr>
          <p:cNvSpPr/>
          <p:nvPr/>
        </p:nvSpPr>
        <p:spPr>
          <a:xfrm>
            <a:off x="7426657" y="5962907"/>
            <a:ext cx="1978926" cy="529968"/>
          </a:xfrm>
          <a:prstGeom prst="wedgeRectCallout">
            <a:avLst>
              <a:gd name="adj1" fmla="val -19454"/>
              <a:gd name="adj2" fmla="val -1216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vs Others</a:t>
            </a:r>
          </a:p>
        </p:txBody>
      </p:sp>
    </p:spTree>
    <p:extLst>
      <p:ext uri="{BB962C8B-B14F-4D97-AF65-F5344CB8AC3E}">
        <p14:creationId xmlns:p14="http://schemas.microsoft.com/office/powerpoint/2010/main" val="2681817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F736E79C-897F-4D96-A5F1-8F41E2E64F2E}"/>
              </a:ext>
            </a:extLst>
          </p:cNvPr>
          <p:cNvSpPr/>
          <p:nvPr/>
        </p:nvSpPr>
        <p:spPr>
          <a:xfrm>
            <a:off x="5346890" y="3529561"/>
            <a:ext cx="2987863" cy="1611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Pattern 5</a:t>
            </a:r>
          </a:p>
          <a:p>
            <a:pPr algn="ctr"/>
            <a:r>
              <a:rPr lang="en-US" dirty="0">
                <a:solidFill>
                  <a:schemeClr val="tx1"/>
                </a:solidFill>
              </a:rPr>
              <a:t>Baseline Steady</a:t>
            </a:r>
          </a:p>
          <a:p>
            <a:pPr algn="ctr"/>
            <a:r>
              <a:rPr lang="en-US" dirty="0">
                <a:solidFill>
                  <a:schemeClr val="tx1"/>
                </a:solidFill>
              </a:rPr>
              <a:t>Selected Steady</a:t>
            </a:r>
          </a:p>
          <a:p>
            <a:pPr algn="ctr"/>
            <a:endParaRPr lang="en-US" dirty="0">
              <a:solidFill>
                <a:schemeClr val="tx1"/>
              </a:solidFill>
            </a:endParaRPr>
          </a:p>
          <a:p>
            <a:pPr algn="ctr"/>
            <a:r>
              <a:rPr lang="en-US" dirty="0">
                <a:solidFill>
                  <a:schemeClr val="tx1"/>
                </a:solidFill>
              </a:rPr>
              <a:t>Steady</a:t>
            </a:r>
          </a:p>
        </p:txBody>
      </p:sp>
      <p:sp>
        <p:nvSpPr>
          <p:cNvPr id="24" name="Rectangle 23">
            <a:extLst>
              <a:ext uri="{FF2B5EF4-FFF2-40B4-BE49-F238E27FC236}">
                <a16:creationId xmlns:a16="http://schemas.microsoft.com/office/drawing/2014/main" id="{16544D17-61EA-4262-AF96-7604441C09E0}"/>
              </a:ext>
            </a:extLst>
          </p:cNvPr>
          <p:cNvSpPr/>
          <p:nvPr/>
        </p:nvSpPr>
        <p:spPr>
          <a:xfrm>
            <a:off x="2350636" y="1905150"/>
            <a:ext cx="2987863" cy="1611786"/>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Pattern 1</a:t>
            </a:r>
          </a:p>
          <a:p>
            <a:pPr algn="ctr"/>
            <a:r>
              <a:rPr lang="en-US" dirty="0">
                <a:solidFill>
                  <a:schemeClr val="tx1"/>
                </a:solidFill>
              </a:rPr>
              <a:t>Baseline Improving</a:t>
            </a:r>
          </a:p>
          <a:p>
            <a:pPr algn="ctr"/>
            <a:r>
              <a:rPr lang="en-US" dirty="0">
                <a:solidFill>
                  <a:schemeClr val="tx1"/>
                </a:solidFill>
              </a:rPr>
              <a:t>Selected Improving</a:t>
            </a:r>
          </a:p>
          <a:p>
            <a:pPr algn="ctr"/>
            <a:endParaRPr lang="en-US" dirty="0">
              <a:solidFill>
                <a:schemeClr val="tx1"/>
              </a:solidFill>
            </a:endParaRPr>
          </a:p>
          <a:p>
            <a:pPr algn="ctr"/>
            <a:r>
              <a:rPr lang="en-US" dirty="0">
                <a:solidFill>
                  <a:schemeClr val="tx1"/>
                </a:solidFill>
              </a:rPr>
              <a:t>System Improvement</a:t>
            </a:r>
          </a:p>
        </p:txBody>
      </p:sp>
      <p:cxnSp>
        <p:nvCxnSpPr>
          <p:cNvPr id="5" name="Straight Arrow Connector 4">
            <a:extLst>
              <a:ext uri="{FF2B5EF4-FFF2-40B4-BE49-F238E27FC236}">
                <a16:creationId xmlns:a16="http://schemas.microsoft.com/office/drawing/2014/main" id="{EDBE6BAD-4A82-47D8-83DA-3C31AB77DC0A}"/>
              </a:ext>
            </a:extLst>
          </p:cNvPr>
          <p:cNvCxnSpPr>
            <a:cxnSpLocks/>
          </p:cNvCxnSpPr>
          <p:nvPr/>
        </p:nvCxnSpPr>
        <p:spPr>
          <a:xfrm>
            <a:off x="1184246" y="4278385"/>
            <a:ext cx="871057" cy="0"/>
          </a:xfrm>
          <a:prstGeom prst="straightConnector1">
            <a:avLst/>
          </a:prstGeom>
          <a:ln w="76200">
            <a:solidFill>
              <a:schemeClr val="bg2">
                <a:lumMod val="75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6" name="Straight Arrow Connector 5">
            <a:extLst>
              <a:ext uri="{FF2B5EF4-FFF2-40B4-BE49-F238E27FC236}">
                <a16:creationId xmlns:a16="http://schemas.microsoft.com/office/drawing/2014/main" id="{E3324405-C3F4-4226-8695-8923586B317C}"/>
              </a:ext>
            </a:extLst>
          </p:cNvPr>
          <p:cNvCxnSpPr>
            <a:cxnSpLocks/>
          </p:cNvCxnSpPr>
          <p:nvPr/>
        </p:nvCxnSpPr>
        <p:spPr>
          <a:xfrm flipV="1">
            <a:off x="1184245" y="2340530"/>
            <a:ext cx="871057" cy="521515"/>
          </a:xfrm>
          <a:prstGeom prst="straightConnector1">
            <a:avLst/>
          </a:prstGeom>
          <a:ln w="76200">
            <a:solidFill>
              <a:schemeClr val="bg2">
                <a:lumMod val="75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C9BB909A-6B87-4F51-A68E-AD8541E7F794}"/>
              </a:ext>
            </a:extLst>
          </p:cNvPr>
          <p:cNvCxnSpPr>
            <a:cxnSpLocks/>
          </p:cNvCxnSpPr>
          <p:nvPr/>
        </p:nvCxnSpPr>
        <p:spPr>
          <a:xfrm>
            <a:off x="1184247" y="5789802"/>
            <a:ext cx="871057" cy="418051"/>
          </a:xfrm>
          <a:prstGeom prst="straightConnector1">
            <a:avLst/>
          </a:prstGeom>
          <a:ln w="76200">
            <a:solidFill>
              <a:schemeClr val="bg2">
                <a:lumMod val="75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42303458-42E9-40D1-B237-0139976C9CB7}"/>
              </a:ext>
            </a:extLst>
          </p:cNvPr>
          <p:cNvCxnSpPr>
            <a:cxnSpLocks/>
          </p:cNvCxnSpPr>
          <p:nvPr/>
        </p:nvCxnSpPr>
        <p:spPr>
          <a:xfrm>
            <a:off x="6231047" y="1482183"/>
            <a:ext cx="871057" cy="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FDE6A1BB-A4C5-48A8-BFB0-786415CD9873}"/>
              </a:ext>
            </a:extLst>
          </p:cNvPr>
          <p:cNvCxnSpPr>
            <a:cxnSpLocks/>
          </p:cNvCxnSpPr>
          <p:nvPr/>
        </p:nvCxnSpPr>
        <p:spPr>
          <a:xfrm flipV="1">
            <a:off x="3232901" y="1168297"/>
            <a:ext cx="871057" cy="521515"/>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53F9ABE7-A2E2-4589-969F-35857989362A}"/>
              </a:ext>
            </a:extLst>
          </p:cNvPr>
          <p:cNvCxnSpPr>
            <a:cxnSpLocks/>
          </p:cNvCxnSpPr>
          <p:nvPr/>
        </p:nvCxnSpPr>
        <p:spPr>
          <a:xfrm>
            <a:off x="9322966" y="1271761"/>
            <a:ext cx="871057" cy="418051"/>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25" name="Rectangle 24">
            <a:extLst>
              <a:ext uri="{FF2B5EF4-FFF2-40B4-BE49-F238E27FC236}">
                <a16:creationId xmlns:a16="http://schemas.microsoft.com/office/drawing/2014/main" id="{78A14352-D130-4C68-9602-474D81985B47}"/>
              </a:ext>
            </a:extLst>
          </p:cNvPr>
          <p:cNvSpPr/>
          <p:nvPr/>
        </p:nvSpPr>
        <p:spPr>
          <a:xfrm>
            <a:off x="8361667" y="1905150"/>
            <a:ext cx="2987863" cy="1611786"/>
          </a:xfrm>
          <a:prstGeom prst="rect">
            <a:avLst/>
          </a:prstGeom>
          <a:solidFill>
            <a:schemeClr val="accent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95000"/>
                  </a:schemeClr>
                </a:solidFill>
              </a:rPr>
              <a:t>Pattern 3</a:t>
            </a:r>
          </a:p>
          <a:p>
            <a:pPr algn="ctr"/>
            <a:r>
              <a:rPr lang="en-US" dirty="0">
                <a:solidFill>
                  <a:schemeClr val="bg1">
                    <a:lumMod val="95000"/>
                  </a:schemeClr>
                </a:solidFill>
              </a:rPr>
              <a:t>Baseline Improving</a:t>
            </a:r>
          </a:p>
          <a:p>
            <a:pPr algn="ctr"/>
            <a:r>
              <a:rPr lang="en-US" dirty="0">
                <a:solidFill>
                  <a:schemeClr val="bg1">
                    <a:lumMod val="95000"/>
                  </a:schemeClr>
                </a:solidFill>
              </a:rPr>
              <a:t>Selected Declining</a:t>
            </a:r>
          </a:p>
          <a:p>
            <a:pPr algn="ctr"/>
            <a:endParaRPr lang="en-US" dirty="0">
              <a:solidFill>
                <a:schemeClr val="bg1">
                  <a:lumMod val="95000"/>
                </a:schemeClr>
              </a:solidFill>
            </a:endParaRPr>
          </a:p>
          <a:p>
            <a:pPr algn="ctr"/>
            <a:r>
              <a:rPr lang="en-US" dirty="0">
                <a:solidFill>
                  <a:schemeClr val="bg1">
                    <a:lumMod val="95000"/>
                  </a:schemeClr>
                </a:solidFill>
              </a:rPr>
              <a:t>Urgent Local Issue</a:t>
            </a:r>
          </a:p>
        </p:txBody>
      </p:sp>
      <p:sp>
        <p:nvSpPr>
          <p:cNvPr id="26" name="Rectangle 25">
            <a:extLst>
              <a:ext uri="{FF2B5EF4-FFF2-40B4-BE49-F238E27FC236}">
                <a16:creationId xmlns:a16="http://schemas.microsoft.com/office/drawing/2014/main" id="{B1724D39-F4A7-420F-9020-1A37A5D50FBF}"/>
              </a:ext>
            </a:extLst>
          </p:cNvPr>
          <p:cNvSpPr/>
          <p:nvPr/>
        </p:nvSpPr>
        <p:spPr>
          <a:xfrm>
            <a:off x="5346890" y="1905150"/>
            <a:ext cx="2987863" cy="1611786"/>
          </a:xfrm>
          <a:prstGeom prst="rect">
            <a:avLst/>
          </a:prstGeom>
          <a:solidFill>
            <a:schemeClr val="accent1">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Pattern 2</a:t>
            </a:r>
          </a:p>
          <a:p>
            <a:pPr algn="ctr"/>
            <a:r>
              <a:rPr lang="en-US" dirty="0">
                <a:solidFill>
                  <a:schemeClr val="tx1"/>
                </a:solidFill>
              </a:rPr>
              <a:t>Baseline Improving</a:t>
            </a:r>
          </a:p>
          <a:p>
            <a:pPr algn="ctr"/>
            <a:r>
              <a:rPr lang="en-US" dirty="0">
                <a:solidFill>
                  <a:schemeClr val="tx1"/>
                </a:solidFill>
              </a:rPr>
              <a:t>Selected Steady</a:t>
            </a:r>
          </a:p>
          <a:p>
            <a:pPr algn="ctr"/>
            <a:endParaRPr lang="en-US" dirty="0">
              <a:solidFill>
                <a:schemeClr val="tx1"/>
              </a:solidFill>
            </a:endParaRPr>
          </a:p>
          <a:p>
            <a:pPr algn="ctr"/>
            <a:r>
              <a:rPr lang="en-US" dirty="0">
                <a:solidFill>
                  <a:schemeClr val="tx1"/>
                </a:solidFill>
              </a:rPr>
              <a:t>Local Issue</a:t>
            </a:r>
          </a:p>
        </p:txBody>
      </p:sp>
      <p:sp>
        <p:nvSpPr>
          <p:cNvPr id="27" name="Rectangle 26">
            <a:extLst>
              <a:ext uri="{FF2B5EF4-FFF2-40B4-BE49-F238E27FC236}">
                <a16:creationId xmlns:a16="http://schemas.microsoft.com/office/drawing/2014/main" id="{B767E0DE-5809-49A5-909C-D46835C82B79}"/>
              </a:ext>
            </a:extLst>
          </p:cNvPr>
          <p:cNvSpPr/>
          <p:nvPr/>
        </p:nvSpPr>
        <p:spPr>
          <a:xfrm>
            <a:off x="2350636" y="3529561"/>
            <a:ext cx="2987863" cy="1611786"/>
          </a:xfrm>
          <a:prstGeom prst="rect">
            <a:avLst/>
          </a:prstGeom>
          <a:solidFill>
            <a:schemeClr val="bg1">
              <a:lumMod val="8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Pattern 4</a:t>
            </a:r>
          </a:p>
          <a:p>
            <a:pPr algn="ctr"/>
            <a:r>
              <a:rPr lang="en-US" dirty="0">
                <a:solidFill>
                  <a:schemeClr val="tx1"/>
                </a:solidFill>
              </a:rPr>
              <a:t>Baseline Steady</a:t>
            </a:r>
          </a:p>
          <a:p>
            <a:pPr algn="ctr"/>
            <a:r>
              <a:rPr lang="en-US" dirty="0">
                <a:solidFill>
                  <a:schemeClr val="tx1"/>
                </a:solidFill>
              </a:rPr>
              <a:t>Selected Improving</a:t>
            </a:r>
          </a:p>
          <a:p>
            <a:pPr algn="ctr"/>
            <a:endParaRPr lang="en-US" dirty="0">
              <a:solidFill>
                <a:schemeClr val="tx1"/>
              </a:solidFill>
            </a:endParaRPr>
          </a:p>
          <a:p>
            <a:pPr algn="ctr"/>
            <a:r>
              <a:rPr lang="en-US" dirty="0">
                <a:solidFill>
                  <a:schemeClr val="tx1"/>
                </a:solidFill>
              </a:rPr>
              <a:t>System Issue</a:t>
            </a:r>
          </a:p>
        </p:txBody>
      </p:sp>
      <p:sp>
        <p:nvSpPr>
          <p:cNvPr id="28" name="Rectangle 27">
            <a:extLst>
              <a:ext uri="{FF2B5EF4-FFF2-40B4-BE49-F238E27FC236}">
                <a16:creationId xmlns:a16="http://schemas.microsoft.com/office/drawing/2014/main" id="{A6DBA6A9-DF94-408A-A303-38284AAF20EC}"/>
              </a:ext>
            </a:extLst>
          </p:cNvPr>
          <p:cNvSpPr/>
          <p:nvPr/>
        </p:nvSpPr>
        <p:spPr>
          <a:xfrm>
            <a:off x="8361667" y="3529561"/>
            <a:ext cx="2987863" cy="1611786"/>
          </a:xfrm>
          <a:prstGeom prst="rect">
            <a:avLst/>
          </a:prstGeom>
          <a:solidFill>
            <a:schemeClr val="accent1">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Pattern 6</a:t>
            </a:r>
          </a:p>
          <a:p>
            <a:pPr algn="ctr"/>
            <a:r>
              <a:rPr lang="en-US" dirty="0">
                <a:solidFill>
                  <a:schemeClr val="tx1"/>
                </a:solidFill>
              </a:rPr>
              <a:t>Baseline Steady</a:t>
            </a:r>
          </a:p>
          <a:p>
            <a:pPr algn="ctr"/>
            <a:r>
              <a:rPr lang="en-US" dirty="0">
                <a:solidFill>
                  <a:schemeClr val="tx1"/>
                </a:solidFill>
              </a:rPr>
              <a:t>Selected Declining</a:t>
            </a:r>
          </a:p>
          <a:p>
            <a:pPr algn="ctr"/>
            <a:endParaRPr lang="en-US" dirty="0">
              <a:solidFill>
                <a:schemeClr val="tx1"/>
              </a:solidFill>
            </a:endParaRPr>
          </a:p>
          <a:p>
            <a:pPr algn="ctr"/>
            <a:r>
              <a:rPr lang="en-US" dirty="0">
                <a:solidFill>
                  <a:schemeClr val="tx1"/>
                </a:solidFill>
              </a:rPr>
              <a:t>Local Issue</a:t>
            </a:r>
          </a:p>
        </p:txBody>
      </p:sp>
      <p:sp>
        <p:nvSpPr>
          <p:cNvPr id="30" name="Rectangle 29">
            <a:extLst>
              <a:ext uri="{FF2B5EF4-FFF2-40B4-BE49-F238E27FC236}">
                <a16:creationId xmlns:a16="http://schemas.microsoft.com/office/drawing/2014/main" id="{B9A34B6B-705A-49D1-BFA1-09941D67273F}"/>
              </a:ext>
            </a:extLst>
          </p:cNvPr>
          <p:cNvSpPr/>
          <p:nvPr/>
        </p:nvSpPr>
        <p:spPr>
          <a:xfrm>
            <a:off x="2350636" y="5141347"/>
            <a:ext cx="2987863" cy="1611786"/>
          </a:xfrm>
          <a:prstGeom prst="rect">
            <a:avLst/>
          </a:prstGeom>
          <a:solidFill>
            <a:schemeClr val="bg1">
              <a:lumMod val="5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95000"/>
                  </a:schemeClr>
                </a:solidFill>
              </a:rPr>
              <a:t>Pattern 7</a:t>
            </a:r>
          </a:p>
          <a:p>
            <a:pPr algn="ctr"/>
            <a:r>
              <a:rPr lang="en-US" dirty="0">
                <a:solidFill>
                  <a:schemeClr val="bg1">
                    <a:lumMod val="95000"/>
                  </a:schemeClr>
                </a:solidFill>
              </a:rPr>
              <a:t>Baseline Declining</a:t>
            </a:r>
          </a:p>
          <a:p>
            <a:pPr algn="ctr"/>
            <a:r>
              <a:rPr lang="en-US" dirty="0">
                <a:solidFill>
                  <a:schemeClr val="bg1">
                    <a:lumMod val="95000"/>
                  </a:schemeClr>
                </a:solidFill>
              </a:rPr>
              <a:t>Selected Improving</a:t>
            </a:r>
          </a:p>
          <a:p>
            <a:pPr algn="ctr"/>
            <a:endParaRPr lang="en-US" dirty="0">
              <a:solidFill>
                <a:schemeClr val="bg1">
                  <a:lumMod val="95000"/>
                </a:schemeClr>
              </a:solidFill>
            </a:endParaRPr>
          </a:p>
          <a:p>
            <a:pPr algn="ctr"/>
            <a:r>
              <a:rPr lang="en-US" dirty="0">
                <a:solidFill>
                  <a:schemeClr val="bg1">
                    <a:lumMod val="95000"/>
                  </a:schemeClr>
                </a:solidFill>
              </a:rPr>
              <a:t>Urgent System Issue</a:t>
            </a:r>
          </a:p>
        </p:txBody>
      </p:sp>
      <p:sp>
        <p:nvSpPr>
          <p:cNvPr id="31" name="Rectangle 30">
            <a:extLst>
              <a:ext uri="{FF2B5EF4-FFF2-40B4-BE49-F238E27FC236}">
                <a16:creationId xmlns:a16="http://schemas.microsoft.com/office/drawing/2014/main" id="{04E0B585-17AE-4EF0-AE2D-1C27D1E3FE1A}"/>
              </a:ext>
            </a:extLst>
          </p:cNvPr>
          <p:cNvSpPr/>
          <p:nvPr/>
        </p:nvSpPr>
        <p:spPr>
          <a:xfrm>
            <a:off x="8361667" y="5141347"/>
            <a:ext cx="2987863" cy="1611786"/>
          </a:xfrm>
          <a:prstGeom prst="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Pattern 9</a:t>
            </a:r>
          </a:p>
          <a:p>
            <a:pPr algn="ctr"/>
            <a:r>
              <a:rPr lang="en-US" dirty="0">
                <a:solidFill>
                  <a:schemeClr val="tx1"/>
                </a:solidFill>
              </a:rPr>
              <a:t>Baseline Declining</a:t>
            </a:r>
          </a:p>
          <a:p>
            <a:pPr algn="ctr"/>
            <a:r>
              <a:rPr lang="en-US" dirty="0">
                <a:solidFill>
                  <a:schemeClr val="tx1"/>
                </a:solidFill>
              </a:rPr>
              <a:t>Selected Declining</a:t>
            </a:r>
          </a:p>
          <a:p>
            <a:pPr algn="ctr"/>
            <a:endParaRPr lang="en-US" dirty="0">
              <a:solidFill>
                <a:schemeClr val="tx1"/>
              </a:solidFill>
            </a:endParaRPr>
          </a:p>
          <a:p>
            <a:pPr algn="ctr"/>
            <a:r>
              <a:rPr lang="en-US" dirty="0">
                <a:solidFill>
                  <a:schemeClr val="tx1"/>
                </a:solidFill>
              </a:rPr>
              <a:t>System Decline</a:t>
            </a:r>
          </a:p>
        </p:txBody>
      </p:sp>
      <p:sp>
        <p:nvSpPr>
          <p:cNvPr id="32" name="Rectangle 31">
            <a:extLst>
              <a:ext uri="{FF2B5EF4-FFF2-40B4-BE49-F238E27FC236}">
                <a16:creationId xmlns:a16="http://schemas.microsoft.com/office/drawing/2014/main" id="{22D26880-DBDF-4470-B084-A46DE4C0DB44}"/>
              </a:ext>
            </a:extLst>
          </p:cNvPr>
          <p:cNvSpPr/>
          <p:nvPr/>
        </p:nvSpPr>
        <p:spPr>
          <a:xfrm>
            <a:off x="5346890" y="5141347"/>
            <a:ext cx="2987863" cy="1611786"/>
          </a:xfrm>
          <a:prstGeom prst="rect">
            <a:avLst/>
          </a:prstGeom>
          <a:solidFill>
            <a:schemeClr val="bg1">
              <a:lumMod val="8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Pattern 8</a:t>
            </a:r>
          </a:p>
          <a:p>
            <a:pPr algn="ctr"/>
            <a:r>
              <a:rPr lang="en-US" dirty="0">
                <a:solidFill>
                  <a:schemeClr val="tx1"/>
                </a:solidFill>
              </a:rPr>
              <a:t>Baseline Declining</a:t>
            </a:r>
          </a:p>
          <a:p>
            <a:pPr algn="ctr"/>
            <a:r>
              <a:rPr lang="en-US" dirty="0">
                <a:solidFill>
                  <a:schemeClr val="tx1"/>
                </a:solidFill>
              </a:rPr>
              <a:t>Selected Steady</a:t>
            </a:r>
          </a:p>
          <a:p>
            <a:pPr algn="ctr"/>
            <a:endParaRPr lang="en-US" dirty="0">
              <a:solidFill>
                <a:schemeClr val="tx1"/>
              </a:solidFill>
            </a:endParaRPr>
          </a:p>
          <a:p>
            <a:pPr algn="ctr"/>
            <a:r>
              <a:rPr lang="en-US" dirty="0">
                <a:solidFill>
                  <a:schemeClr val="tx1"/>
                </a:solidFill>
              </a:rPr>
              <a:t>System Issue</a:t>
            </a:r>
          </a:p>
        </p:txBody>
      </p:sp>
      <p:sp>
        <p:nvSpPr>
          <p:cNvPr id="33" name="TextBox 32">
            <a:extLst>
              <a:ext uri="{FF2B5EF4-FFF2-40B4-BE49-F238E27FC236}">
                <a16:creationId xmlns:a16="http://schemas.microsoft.com/office/drawing/2014/main" id="{A729F42F-F05B-4596-B620-C3546FA6D8F8}"/>
              </a:ext>
            </a:extLst>
          </p:cNvPr>
          <p:cNvSpPr txBox="1"/>
          <p:nvPr/>
        </p:nvSpPr>
        <p:spPr>
          <a:xfrm>
            <a:off x="4782727" y="786373"/>
            <a:ext cx="3767696" cy="461665"/>
          </a:xfrm>
          <a:prstGeom prst="rect">
            <a:avLst/>
          </a:prstGeom>
          <a:noFill/>
        </p:spPr>
        <p:txBody>
          <a:bodyPr wrap="square" rtlCol="0">
            <a:spAutoFit/>
          </a:bodyPr>
          <a:lstStyle/>
          <a:p>
            <a:r>
              <a:rPr lang="en-US" sz="2400" b="1" dirty="0">
                <a:solidFill>
                  <a:schemeClr val="accent1"/>
                </a:solidFill>
              </a:rPr>
              <a:t>Selected Group Trend (You)</a:t>
            </a:r>
          </a:p>
        </p:txBody>
      </p:sp>
      <p:sp>
        <p:nvSpPr>
          <p:cNvPr id="34" name="TextBox 33">
            <a:extLst>
              <a:ext uri="{FF2B5EF4-FFF2-40B4-BE49-F238E27FC236}">
                <a16:creationId xmlns:a16="http://schemas.microsoft.com/office/drawing/2014/main" id="{C233B110-1230-415B-8E56-E7030765362B}"/>
              </a:ext>
            </a:extLst>
          </p:cNvPr>
          <p:cNvSpPr txBox="1"/>
          <p:nvPr/>
        </p:nvSpPr>
        <p:spPr>
          <a:xfrm rot="16200000">
            <a:off x="-1949292" y="3883399"/>
            <a:ext cx="5266891" cy="461665"/>
          </a:xfrm>
          <a:prstGeom prst="rect">
            <a:avLst/>
          </a:prstGeom>
          <a:noFill/>
        </p:spPr>
        <p:txBody>
          <a:bodyPr wrap="square" rtlCol="0">
            <a:spAutoFit/>
          </a:bodyPr>
          <a:lstStyle/>
          <a:p>
            <a:r>
              <a:rPr lang="en-US" sz="2400" b="1" dirty="0">
                <a:solidFill>
                  <a:schemeClr val="bg1">
                    <a:lumMod val="50000"/>
                  </a:schemeClr>
                </a:solidFill>
              </a:rPr>
              <a:t>Baseline Group Trend (Others/System)</a:t>
            </a:r>
          </a:p>
        </p:txBody>
      </p:sp>
      <p:sp>
        <p:nvSpPr>
          <p:cNvPr id="2" name="TextBox 1">
            <a:extLst>
              <a:ext uri="{FF2B5EF4-FFF2-40B4-BE49-F238E27FC236}">
                <a16:creationId xmlns:a16="http://schemas.microsoft.com/office/drawing/2014/main" id="{ECAE8C7D-02FC-4D05-BFDF-A792B672B05E}"/>
              </a:ext>
            </a:extLst>
          </p:cNvPr>
          <p:cNvSpPr txBox="1"/>
          <p:nvPr/>
        </p:nvSpPr>
        <p:spPr>
          <a:xfrm>
            <a:off x="3017240" y="-4279"/>
            <a:ext cx="6157519" cy="707886"/>
          </a:xfrm>
          <a:prstGeom prst="rect">
            <a:avLst/>
          </a:prstGeom>
          <a:noFill/>
        </p:spPr>
        <p:txBody>
          <a:bodyPr wrap="none" rtlCol="0">
            <a:spAutoFit/>
          </a:bodyPr>
          <a:lstStyle/>
          <a:p>
            <a:r>
              <a:rPr lang="en-US" sz="4000" b="1" dirty="0"/>
              <a:t>Is it a </a:t>
            </a:r>
            <a:r>
              <a:rPr lang="en-US" sz="4000" b="1" dirty="0">
                <a:solidFill>
                  <a:schemeClr val="bg1">
                    <a:lumMod val="50000"/>
                  </a:schemeClr>
                </a:solidFill>
              </a:rPr>
              <a:t>System</a:t>
            </a:r>
            <a:r>
              <a:rPr lang="en-US" sz="4000" b="1" dirty="0"/>
              <a:t> or </a:t>
            </a:r>
            <a:r>
              <a:rPr lang="en-US" sz="4000" b="1" dirty="0">
                <a:solidFill>
                  <a:schemeClr val="accent1"/>
                </a:solidFill>
              </a:rPr>
              <a:t>Local</a:t>
            </a:r>
            <a:r>
              <a:rPr lang="en-US" sz="4000" b="1" dirty="0"/>
              <a:t> Issue?</a:t>
            </a:r>
          </a:p>
        </p:txBody>
      </p:sp>
      <p:sp>
        <p:nvSpPr>
          <p:cNvPr id="4" name="TextBox 3">
            <a:extLst>
              <a:ext uri="{FF2B5EF4-FFF2-40B4-BE49-F238E27FC236}">
                <a16:creationId xmlns:a16="http://schemas.microsoft.com/office/drawing/2014/main" id="{2EC40C91-9E2A-48EC-BA82-0CBF033D0879}"/>
              </a:ext>
            </a:extLst>
          </p:cNvPr>
          <p:cNvSpPr txBox="1"/>
          <p:nvPr/>
        </p:nvSpPr>
        <p:spPr>
          <a:xfrm>
            <a:off x="142613" y="188482"/>
            <a:ext cx="2411519" cy="923330"/>
          </a:xfrm>
          <a:prstGeom prst="rect">
            <a:avLst/>
          </a:prstGeom>
          <a:noFill/>
        </p:spPr>
        <p:txBody>
          <a:bodyPr wrap="square" rtlCol="0">
            <a:spAutoFit/>
          </a:bodyPr>
          <a:lstStyle/>
          <a:p>
            <a:r>
              <a:rPr lang="en-US" dirty="0"/>
              <a:t>Compare “your” trend versus a larger group of others as a baseline.</a:t>
            </a:r>
          </a:p>
        </p:txBody>
      </p:sp>
      <p:sp>
        <p:nvSpPr>
          <p:cNvPr id="22" name="TextBox 21">
            <a:extLst>
              <a:ext uri="{FF2B5EF4-FFF2-40B4-BE49-F238E27FC236}">
                <a16:creationId xmlns:a16="http://schemas.microsoft.com/office/drawing/2014/main" id="{EE3D1605-8B24-4E36-AF95-12552D041940}"/>
              </a:ext>
            </a:extLst>
          </p:cNvPr>
          <p:cNvSpPr txBox="1"/>
          <p:nvPr/>
        </p:nvSpPr>
        <p:spPr>
          <a:xfrm>
            <a:off x="9637867" y="35954"/>
            <a:ext cx="2411519" cy="1200329"/>
          </a:xfrm>
          <a:prstGeom prst="rect">
            <a:avLst/>
          </a:prstGeom>
          <a:noFill/>
        </p:spPr>
        <p:txBody>
          <a:bodyPr wrap="square" rtlCol="0">
            <a:spAutoFit/>
          </a:bodyPr>
          <a:lstStyle/>
          <a:p>
            <a:r>
              <a:rPr lang="en-US" dirty="0"/>
              <a:t>Rule: Don’t challenge teams to improve a system performance issue. They can’t alone!</a:t>
            </a:r>
          </a:p>
        </p:txBody>
      </p:sp>
    </p:spTree>
    <p:extLst>
      <p:ext uri="{BB962C8B-B14F-4D97-AF65-F5344CB8AC3E}">
        <p14:creationId xmlns:p14="http://schemas.microsoft.com/office/powerpoint/2010/main" val="21236695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0FBB5-5D97-46DA-B2D1-AC0A675A2852}"/>
              </a:ext>
            </a:extLst>
          </p:cNvPr>
          <p:cNvSpPr>
            <a:spLocks noGrp="1"/>
          </p:cNvSpPr>
          <p:nvPr>
            <p:ph type="title"/>
          </p:nvPr>
        </p:nvSpPr>
        <p:spPr/>
        <p:txBody>
          <a:bodyPr/>
          <a:lstStyle/>
          <a:p>
            <a:r>
              <a:rPr lang="en-US" dirty="0"/>
              <a:t>FIRST: Better isn’t always higher</a:t>
            </a:r>
          </a:p>
        </p:txBody>
      </p:sp>
      <p:sp>
        <p:nvSpPr>
          <p:cNvPr id="3" name="Content Placeholder 2">
            <a:extLst>
              <a:ext uri="{FF2B5EF4-FFF2-40B4-BE49-F238E27FC236}">
                <a16:creationId xmlns:a16="http://schemas.microsoft.com/office/drawing/2014/main" id="{3CCF5E13-830B-4000-B8EA-3AE63E7D3CEA}"/>
              </a:ext>
            </a:extLst>
          </p:cNvPr>
          <p:cNvSpPr>
            <a:spLocks noGrp="1"/>
          </p:cNvSpPr>
          <p:nvPr>
            <p:ph idx="1"/>
          </p:nvPr>
        </p:nvSpPr>
        <p:spPr/>
        <p:txBody>
          <a:bodyPr>
            <a:normAutofit fontScale="92500" lnSpcReduction="20000"/>
          </a:bodyPr>
          <a:lstStyle/>
          <a:p>
            <a:r>
              <a:rPr lang="en-US" dirty="0"/>
              <a:t>For some measures higher is improvement</a:t>
            </a:r>
          </a:p>
          <a:p>
            <a:r>
              <a:rPr lang="en-US" dirty="0"/>
              <a:t>For some measures lower is improvement</a:t>
            </a:r>
          </a:p>
          <a:p>
            <a:r>
              <a:rPr lang="en-US" dirty="0"/>
              <a:t>For some measures no change is improvement</a:t>
            </a:r>
          </a:p>
          <a:p>
            <a:r>
              <a:rPr lang="en-US" dirty="0"/>
              <a:t>For ALL measures improvement changes over time - CONTEXT</a:t>
            </a:r>
          </a:p>
          <a:p>
            <a:endParaRPr lang="en-US" dirty="0"/>
          </a:p>
          <a:p>
            <a:pPr marL="0" indent="0">
              <a:buNone/>
            </a:pPr>
            <a:r>
              <a:rPr lang="en-US" dirty="0"/>
              <a:t>Ask in context (for EACH performance measure) - </a:t>
            </a:r>
          </a:p>
          <a:p>
            <a:pPr marL="0" indent="0">
              <a:buNone/>
            </a:pPr>
            <a:endParaRPr lang="en-US" dirty="0"/>
          </a:p>
          <a:p>
            <a:pPr marL="457200" lvl="1" indent="0">
              <a:buNone/>
            </a:pPr>
            <a:r>
              <a:rPr lang="en-US" dirty="0"/>
              <a:t>“For now, what do we expect BETTER to be?”  (up, down, level, between)</a:t>
            </a:r>
          </a:p>
          <a:p>
            <a:pPr marL="457200" lvl="1" indent="0">
              <a:buNone/>
            </a:pPr>
            <a:endParaRPr lang="en-US" dirty="0"/>
          </a:p>
          <a:p>
            <a:pPr marL="457200" lvl="1" indent="0">
              <a:buNone/>
            </a:pPr>
            <a:r>
              <a:rPr lang="en-US" dirty="0"/>
              <a:t>“How much BETTER is too much, and how might we tell?” (when, until, before) </a:t>
            </a:r>
          </a:p>
          <a:p>
            <a:pPr marL="0" indent="0">
              <a:buNone/>
            </a:pPr>
            <a:r>
              <a:rPr lang="en-US" dirty="0"/>
              <a:t> </a:t>
            </a:r>
          </a:p>
        </p:txBody>
      </p:sp>
    </p:spTree>
    <p:extLst>
      <p:ext uri="{BB962C8B-B14F-4D97-AF65-F5344CB8AC3E}">
        <p14:creationId xmlns:p14="http://schemas.microsoft.com/office/powerpoint/2010/main" val="373274436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Partial Circle 38">
            <a:extLst>
              <a:ext uri="{FF2B5EF4-FFF2-40B4-BE49-F238E27FC236}">
                <a16:creationId xmlns:a16="http://schemas.microsoft.com/office/drawing/2014/main" id="{851E8B1E-2EDD-40F6-B625-C59D19061861}"/>
              </a:ext>
            </a:extLst>
          </p:cNvPr>
          <p:cNvSpPr/>
          <p:nvPr/>
        </p:nvSpPr>
        <p:spPr>
          <a:xfrm rot="1862074">
            <a:off x="-2153880" y="-116703"/>
            <a:ext cx="5977920" cy="5977920"/>
          </a:xfrm>
          <a:prstGeom prst="pie">
            <a:avLst>
              <a:gd name="adj1" fmla="val 0"/>
              <a:gd name="adj2" fmla="val 112164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Partial Circle 17">
            <a:extLst>
              <a:ext uri="{FF2B5EF4-FFF2-40B4-BE49-F238E27FC236}">
                <a16:creationId xmlns:a16="http://schemas.microsoft.com/office/drawing/2014/main" id="{5AB22AB1-3C6F-426E-9ED2-23B2D1EB369D}"/>
              </a:ext>
            </a:extLst>
          </p:cNvPr>
          <p:cNvSpPr/>
          <p:nvPr/>
        </p:nvSpPr>
        <p:spPr>
          <a:xfrm>
            <a:off x="-2153879" y="-145020"/>
            <a:ext cx="5977920" cy="5977920"/>
          </a:xfrm>
          <a:prstGeom prst="pie">
            <a:avLst>
              <a:gd name="adj1" fmla="val 0"/>
              <a:gd name="adj2" fmla="val 90052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6" name="Straight Arrow Connector 5">
            <a:extLst>
              <a:ext uri="{FF2B5EF4-FFF2-40B4-BE49-F238E27FC236}">
                <a16:creationId xmlns:a16="http://schemas.microsoft.com/office/drawing/2014/main" id="{E3324405-C3F4-4226-8695-8923586B317C}"/>
              </a:ext>
            </a:extLst>
          </p:cNvPr>
          <p:cNvCxnSpPr>
            <a:cxnSpLocks/>
          </p:cNvCxnSpPr>
          <p:nvPr/>
        </p:nvCxnSpPr>
        <p:spPr>
          <a:xfrm flipV="1">
            <a:off x="835081" y="2834151"/>
            <a:ext cx="3631035" cy="9791"/>
          </a:xfrm>
          <a:prstGeom prst="straightConnector1">
            <a:avLst/>
          </a:prstGeom>
          <a:ln w="76200">
            <a:solidFill>
              <a:schemeClr val="bg2">
                <a:lumMod val="75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2" name="TextBox 1">
            <a:extLst>
              <a:ext uri="{FF2B5EF4-FFF2-40B4-BE49-F238E27FC236}">
                <a16:creationId xmlns:a16="http://schemas.microsoft.com/office/drawing/2014/main" id="{ECAE8C7D-02FC-4D05-BFDF-A792B672B05E}"/>
              </a:ext>
            </a:extLst>
          </p:cNvPr>
          <p:cNvSpPr txBox="1"/>
          <p:nvPr/>
        </p:nvSpPr>
        <p:spPr>
          <a:xfrm>
            <a:off x="3008851" y="-4232"/>
            <a:ext cx="6614888" cy="707886"/>
          </a:xfrm>
          <a:prstGeom prst="rect">
            <a:avLst/>
          </a:prstGeom>
          <a:noFill/>
        </p:spPr>
        <p:txBody>
          <a:bodyPr wrap="none" rtlCol="0">
            <a:spAutoFit/>
          </a:bodyPr>
          <a:lstStyle/>
          <a:p>
            <a:r>
              <a:rPr lang="en-US" sz="4000" b="1" dirty="0"/>
              <a:t>How Severe is the </a:t>
            </a:r>
            <a:r>
              <a:rPr lang="en-US" sz="4000" b="1" dirty="0">
                <a:solidFill>
                  <a:schemeClr val="accent1"/>
                </a:solidFill>
              </a:rPr>
              <a:t>Local</a:t>
            </a:r>
            <a:r>
              <a:rPr lang="en-US" sz="4000" b="1" dirty="0"/>
              <a:t> Issue?</a:t>
            </a:r>
          </a:p>
        </p:txBody>
      </p:sp>
      <p:sp>
        <p:nvSpPr>
          <p:cNvPr id="4" name="TextBox 3">
            <a:extLst>
              <a:ext uri="{FF2B5EF4-FFF2-40B4-BE49-F238E27FC236}">
                <a16:creationId xmlns:a16="http://schemas.microsoft.com/office/drawing/2014/main" id="{2EC40C91-9E2A-48EC-BA82-0CBF033D0879}"/>
              </a:ext>
            </a:extLst>
          </p:cNvPr>
          <p:cNvSpPr txBox="1"/>
          <p:nvPr/>
        </p:nvSpPr>
        <p:spPr>
          <a:xfrm>
            <a:off x="835080" y="844441"/>
            <a:ext cx="5064804" cy="1569660"/>
          </a:xfrm>
          <a:prstGeom prst="rect">
            <a:avLst/>
          </a:prstGeom>
          <a:noFill/>
        </p:spPr>
        <p:txBody>
          <a:bodyPr wrap="square" rtlCol="0">
            <a:spAutoFit/>
          </a:bodyPr>
          <a:lstStyle/>
          <a:p>
            <a:r>
              <a:rPr lang="en-US" sz="2400" b="1" dirty="0"/>
              <a:t>1. First Stem Any Declining Dimension</a:t>
            </a:r>
          </a:p>
          <a:p>
            <a:r>
              <a:rPr lang="en-US" dirty="0"/>
              <a:t>Compare “your” trend decline angle versus a larger group of others as a baseline. Slight declines can be a “watch and see” but jump on Moderates” to avoid ever seeing a “Severe”</a:t>
            </a:r>
          </a:p>
        </p:txBody>
      </p:sp>
      <p:cxnSp>
        <p:nvCxnSpPr>
          <p:cNvPr id="37" name="Straight Arrow Connector 36">
            <a:extLst>
              <a:ext uri="{FF2B5EF4-FFF2-40B4-BE49-F238E27FC236}">
                <a16:creationId xmlns:a16="http://schemas.microsoft.com/office/drawing/2014/main" id="{E4D28DB2-70B2-46ED-8067-A5818709C129}"/>
              </a:ext>
            </a:extLst>
          </p:cNvPr>
          <p:cNvCxnSpPr>
            <a:cxnSpLocks/>
          </p:cNvCxnSpPr>
          <p:nvPr/>
        </p:nvCxnSpPr>
        <p:spPr>
          <a:xfrm>
            <a:off x="835080" y="2872257"/>
            <a:ext cx="2901194" cy="174875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38" name="Partial Circle 37">
            <a:extLst>
              <a:ext uri="{FF2B5EF4-FFF2-40B4-BE49-F238E27FC236}">
                <a16:creationId xmlns:a16="http://schemas.microsoft.com/office/drawing/2014/main" id="{FE6DFCC3-4211-4C6F-8838-EA00F565CA04}"/>
              </a:ext>
            </a:extLst>
          </p:cNvPr>
          <p:cNvSpPr/>
          <p:nvPr/>
        </p:nvSpPr>
        <p:spPr>
          <a:xfrm rot="951679">
            <a:off x="-2153880" y="-145020"/>
            <a:ext cx="5977920" cy="5977920"/>
          </a:xfrm>
          <a:prstGeom prst="pie">
            <a:avLst>
              <a:gd name="adj1" fmla="val 0"/>
              <a:gd name="adj2" fmla="val 90052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6" name="Straight Arrow Connector 35">
            <a:extLst>
              <a:ext uri="{FF2B5EF4-FFF2-40B4-BE49-F238E27FC236}">
                <a16:creationId xmlns:a16="http://schemas.microsoft.com/office/drawing/2014/main" id="{3AD3A42C-59B9-4339-8009-4B3E831E20D0}"/>
              </a:ext>
            </a:extLst>
          </p:cNvPr>
          <p:cNvCxnSpPr>
            <a:cxnSpLocks/>
          </p:cNvCxnSpPr>
          <p:nvPr/>
        </p:nvCxnSpPr>
        <p:spPr>
          <a:xfrm>
            <a:off x="835080" y="2843940"/>
            <a:ext cx="3253531" cy="867906"/>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21" name="Oval 20">
            <a:extLst>
              <a:ext uri="{FF2B5EF4-FFF2-40B4-BE49-F238E27FC236}">
                <a16:creationId xmlns:a16="http://schemas.microsoft.com/office/drawing/2014/main" id="{EB0F3D5F-40CE-4189-9D38-A5D56AF4FF83}"/>
              </a:ext>
            </a:extLst>
          </p:cNvPr>
          <p:cNvSpPr/>
          <p:nvPr/>
        </p:nvSpPr>
        <p:spPr>
          <a:xfrm>
            <a:off x="733016" y="2699928"/>
            <a:ext cx="268447" cy="26844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B09D38E-D472-4855-9C91-034DCF92E624}"/>
              </a:ext>
            </a:extLst>
          </p:cNvPr>
          <p:cNvSpPr txBox="1"/>
          <p:nvPr/>
        </p:nvSpPr>
        <p:spPr>
          <a:xfrm>
            <a:off x="3838338" y="4480957"/>
            <a:ext cx="886781" cy="369332"/>
          </a:xfrm>
          <a:prstGeom prst="rect">
            <a:avLst/>
          </a:prstGeom>
          <a:noFill/>
        </p:spPr>
        <p:txBody>
          <a:bodyPr wrap="none" rtlCol="0">
            <a:spAutoFit/>
          </a:bodyPr>
          <a:lstStyle/>
          <a:p>
            <a:r>
              <a:rPr lang="en-US" dirty="0"/>
              <a:t>&gt; ~ 45° </a:t>
            </a:r>
          </a:p>
        </p:txBody>
      </p:sp>
      <p:sp>
        <p:nvSpPr>
          <p:cNvPr id="40" name="TextBox 39">
            <a:extLst>
              <a:ext uri="{FF2B5EF4-FFF2-40B4-BE49-F238E27FC236}">
                <a16:creationId xmlns:a16="http://schemas.microsoft.com/office/drawing/2014/main" id="{BE41A370-7ECB-4C85-B783-D02EA67661F9}"/>
              </a:ext>
            </a:extLst>
          </p:cNvPr>
          <p:cNvSpPr txBox="1"/>
          <p:nvPr/>
        </p:nvSpPr>
        <p:spPr>
          <a:xfrm>
            <a:off x="4158084" y="3547808"/>
            <a:ext cx="833883" cy="369332"/>
          </a:xfrm>
          <a:prstGeom prst="rect">
            <a:avLst/>
          </a:prstGeom>
          <a:noFill/>
        </p:spPr>
        <p:txBody>
          <a:bodyPr wrap="none" rtlCol="0">
            <a:spAutoFit/>
          </a:bodyPr>
          <a:lstStyle/>
          <a:p>
            <a:r>
              <a:rPr lang="en-US" dirty="0"/>
              <a:t>&gt; ~ 20°</a:t>
            </a:r>
          </a:p>
        </p:txBody>
      </p:sp>
      <p:sp>
        <p:nvSpPr>
          <p:cNvPr id="23" name="TextBox 22">
            <a:extLst>
              <a:ext uri="{FF2B5EF4-FFF2-40B4-BE49-F238E27FC236}">
                <a16:creationId xmlns:a16="http://schemas.microsoft.com/office/drawing/2014/main" id="{86B423CF-557A-4CA1-AEB4-B51A0C3F97B9}"/>
              </a:ext>
            </a:extLst>
          </p:cNvPr>
          <p:cNvSpPr txBox="1"/>
          <p:nvPr/>
        </p:nvSpPr>
        <p:spPr>
          <a:xfrm>
            <a:off x="4991337" y="2603318"/>
            <a:ext cx="2056973" cy="461665"/>
          </a:xfrm>
          <a:prstGeom prst="rect">
            <a:avLst/>
          </a:prstGeom>
          <a:noFill/>
        </p:spPr>
        <p:txBody>
          <a:bodyPr wrap="none" rtlCol="0">
            <a:spAutoFit/>
          </a:bodyPr>
          <a:lstStyle/>
          <a:p>
            <a:pPr algn="ctr"/>
            <a:r>
              <a:rPr lang="en-US" sz="2400" b="1" dirty="0">
                <a:solidFill>
                  <a:schemeClr val="bg1">
                    <a:lumMod val="50000"/>
                  </a:schemeClr>
                </a:solidFill>
              </a:rPr>
              <a:t>Baseline Trend</a:t>
            </a:r>
          </a:p>
        </p:txBody>
      </p:sp>
      <p:sp>
        <p:nvSpPr>
          <p:cNvPr id="41" name="TextBox 40">
            <a:extLst>
              <a:ext uri="{FF2B5EF4-FFF2-40B4-BE49-F238E27FC236}">
                <a16:creationId xmlns:a16="http://schemas.microsoft.com/office/drawing/2014/main" id="{AD0195FF-2C20-4EEA-A8F8-5EE7CFEF8564}"/>
              </a:ext>
            </a:extLst>
          </p:cNvPr>
          <p:cNvSpPr txBox="1"/>
          <p:nvPr/>
        </p:nvSpPr>
        <p:spPr>
          <a:xfrm>
            <a:off x="4991337" y="3509734"/>
            <a:ext cx="2056973" cy="461665"/>
          </a:xfrm>
          <a:prstGeom prst="rect">
            <a:avLst/>
          </a:prstGeom>
          <a:noFill/>
        </p:spPr>
        <p:txBody>
          <a:bodyPr wrap="square" rtlCol="0">
            <a:spAutoFit/>
          </a:bodyPr>
          <a:lstStyle/>
          <a:p>
            <a:pPr algn="ctr"/>
            <a:r>
              <a:rPr lang="en-US" sz="2400" b="1" dirty="0">
                <a:solidFill>
                  <a:schemeClr val="accent1"/>
                </a:solidFill>
              </a:rPr>
              <a:t>Your Trend</a:t>
            </a:r>
          </a:p>
        </p:txBody>
      </p:sp>
      <p:sp>
        <p:nvSpPr>
          <p:cNvPr id="42" name="TextBox 41">
            <a:extLst>
              <a:ext uri="{FF2B5EF4-FFF2-40B4-BE49-F238E27FC236}">
                <a16:creationId xmlns:a16="http://schemas.microsoft.com/office/drawing/2014/main" id="{053CC1A8-B1B3-41E0-9898-CC7C7FA71CA1}"/>
              </a:ext>
            </a:extLst>
          </p:cNvPr>
          <p:cNvSpPr txBox="1"/>
          <p:nvPr/>
        </p:nvSpPr>
        <p:spPr>
          <a:xfrm>
            <a:off x="5274771" y="4216878"/>
            <a:ext cx="1450462" cy="1200329"/>
          </a:xfrm>
          <a:prstGeom prst="rect">
            <a:avLst/>
          </a:prstGeom>
          <a:noFill/>
        </p:spPr>
        <p:txBody>
          <a:bodyPr wrap="none" rtlCol="0">
            <a:spAutoFit/>
          </a:bodyPr>
          <a:lstStyle/>
          <a:p>
            <a:pPr algn="ctr"/>
            <a:r>
              <a:rPr lang="en-US" sz="2400" b="1" dirty="0">
                <a:solidFill>
                  <a:schemeClr val="accent4"/>
                </a:solidFill>
              </a:rPr>
              <a:t>Slight</a:t>
            </a:r>
          </a:p>
          <a:p>
            <a:pPr algn="ctr"/>
            <a:r>
              <a:rPr lang="en-US" sz="2400" b="1" dirty="0">
                <a:solidFill>
                  <a:schemeClr val="accent2"/>
                </a:solidFill>
              </a:rPr>
              <a:t>Moderate</a:t>
            </a:r>
          </a:p>
          <a:p>
            <a:pPr algn="ctr"/>
            <a:r>
              <a:rPr lang="en-US" sz="2400" b="1" dirty="0">
                <a:solidFill>
                  <a:srgbClr val="FF0000"/>
                </a:solidFill>
              </a:rPr>
              <a:t>Severe</a:t>
            </a:r>
          </a:p>
        </p:txBody>
      </p:sp>
      <p:sp>
        <p:nvSpPr>
          <p:cNvPr id="46" name="TextBox 45">
            <a:extLst>
              <a:ext uri="{FF2B5EF4-FFF2-40B4-BE49-F238E27FC236}">
                <a16:creationId xmlns:a16="http://schemas.microsoft.com/office/drawing/2014/main" id="{6CCCF56A-2A74-435B-984D-181596BD24E3}"/>
              </a:ext>
            </a:extLst>
          </p:cNvPr>
          <p:cNvSpPr txBox="1"/>
          <p:nvPr/>
        </p:nvSpPr>
        <p:spPr>
          <a:xfrm>
            <a:off x="6858214" y="844441"/>
            <a:ext cx="4957894" cy="1569660"/>
          </a:xfrm>
          <a:prstGeom prst="rect">
            <a:avLst/>
          </a:prstGeom>
          <a:noFill/>
        </p:spPr>
        <p:txBody>
          <a:bodyPr wrap="square" rtlCol="0">
            <a:spAutoFit/>
          </a:bodyPr>
          <a:lstStyle/>
          <a:p>
            <a:r>
              <a:rPr lang="en-US" sz="2400" b="1" dirty="0"/>
              <a:t>2. Then Look to Improve Your Worst</a:t>
            </a:r>
          </a:p>
          <a:p>
            <a:r>
              <a:rPr lang="en-US" dirty="0"/>
              <a:t>Compare “your” measure of performance against others as a baseline. Pick others in similar context to your team, for example those who do similar work or were formed at a similar time.</a:t>
            </a:r>
          </a:p>
        </p:txBody>
      </p:sp>
      <p:cxnSp>
        <p:nvCxnSpPr>
          <p:cNvPr id="49" name="Straight Arrow Connector 48">
            <a:extLst>
              <a:ext uri="{FF2B5EF4-FFF2-40B4-BE49-F238E27FC236}">
                <a16:creationId xmlns:a16="http://schemas.microsoft.com/office/drawing/2014/main" id="{8885F87E-3951-4E07-A796-0D52E3F53730}"/>
              </a:ext>
            </a:extLst>
          </p:cNvPr>
          <p:cNvCxnSpPr>
            <a:cxnSpLocks/>
          </p:cNvCxnSpPr>
          <p:nvPr/>
        </p:nvCxnSpPr>
        <p:spPr>
          <a:xfrm flipV="1">
            <a:off x="7521644" y="2835832"/>
            <a:ext cx="3631035" cy="9791"/>
          </a:xfrm>
          <a:prstGeom prst="straightConnector1">
            <a:avLst/>
          </a:prstGeom>
          <a:ln w="76200">
            <a:solidFill>
              <a:schemeClr val="bg2">
                <a:lumMod val="75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50" name="TextBox 49">
            <a:extLst>
              <a:ext uri="{FF2B5EF4-FFF2-40B4-BE49-F238E27FC236}">
                <a16:creationId xmlns:a16="http://schemas.microsoft.com/office/drawing/2014/main" id="{7A8FA922-A2DF-4CDF-8747-E73EDF94CDD9}"/>
              </a:ext>
            </a:extLst>
          </p:cNvPr>
          <p:cNvSpPr txBox="1"/>
          <p:nvPr/>
        </p:nvSpPr>
        <p:spPr>
          <a:xfrm>
            <a:off x="1002307" y="5691664"/>
            <a:ext cx="3836205" cy="923330"/>
          </a:xfrm>
          <a:prstGeom prst="rect">
            <a:avLst/>
          </a:prstGeom>
          <a:noFill/>
        </p:spPr>
        <p:txBody>
          <a:bodyPr wrap="square" rtlCol="0">
            <a:spAutoFit/>
          </a:bodyPr>
          <a:lstStyle/>
          <a:p>
            <a:r>
              <a:rPr lang="en-US" dirty="0"/>
              <a:t>Note: Shorter term trends often appear more extreme. If 1 month looks bad, check 3 months still looks bad.</a:t>
            </a:r>
          </a:p>
        </p:txBody>
      </p:sp>
      <p:cxnSp>
        <p:nvCxnSpPr>
          <p:cNvPr id="51" name="Straight Arrow Connector 50">
            <a:extLst>
              <a:ext uri="{FF2B5EF4-FFF2-40B4-BE49-F238E27FC236}">
                <a16:creationId xmlns:a16="http://schemas.microsoft.com/office/drawing/2014/main" id="{94703CEB-290E-4701-8FFD-D2E28031625E}"/>
              </a:ext>
            </a:extLst>
          </p:cNvPr>
          <p:cNvCxnSpPr>
            <a:cxnSpLocks/>
          </p:cNvCxnSpPr>
          <p:nvPr/>
        </p:nvCxnSpPr>
        <p:spPr>
          <a:xfrm flipV="1">
            <a:off x="7521644" y="3702055"/>
            <a:ext cx="3631035" cy="9791"/>
          </a:xfrm>
          <a:prstGeom prst="straightConnector1">
            <a:avLst/>
          </a:prstGeom>
          <a:ln w="76200">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52" name="Straight Arrow Connector 51">
            <a:extLst>
              <a:ext uri="{FF2B5EF4-FFF2-40B4-BE49-F238E27FC236}">
                <a16:creationId xmlns:a16="http://schemas.microsoft.com/office/drawing/2014/main" id="{45708FD3-E52B-4CF0-9764-F56ACC2A56B9}"/>
              </a:ext>
            </a:extLst>
          </p:cNvPr>
          <p:cNvCxnSpPr>
            <a:cxnSpLocks/>
          </p:cNvCxnSpPr>
          <p:nvPr/>
        </p:nvCxnSpPr>
        <p:spPr>
          <a:xfrm flipV="1">
            <a:off x="7521644" y="4562284"/>
            <a:ext cx="3631035" cy="9791"/>
          </a:xfrm>
          <a:prstGeom prst="straightConnector1">
            <a:avLst/>
          </a:prstGeom>
          <a:ln w="76200">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
        <p:nvSpPr>
          <p:cNvPr id="53" name="TextBox 52">
            <a:extLst>
              <a:ext uri="{FF2B5EF4-FFF2-40B4-BE49-F238E27FC236}">
                <a16:creationId xmlns:a16="http://schemas.microsoft.com/office/drawing/2014/main" id="{4BDE0FE5-E715-427A-8440-7FC7E01B1AC9}"/>
              </a:ext>
            </a:extLst>
          </p:cNvPr>
          <p:cNvSpPr txBox="1"/>
          <p:nvPr/>
        </p:nvSpPr>
        <p:spPr>
          <a:xfrm>
            <a:off x="11152679" y="3517389"/>
            <a:ext cx="920445" cy="369332"/>
          </a:xfrm>
          <a:prstGeom prst="rect">
            <a:avLst/>
          </a:prstGeom>
          <a:noFill/>
        </p:spPr>
        <p:txBody>
          <a:bodyPr wrap="none" rtlCol="0">
            <a:spAutoFit/>
          </a:bodyPr>
          <a:lstStyle/>
          <a:p>
            <a:r>
              <a:rPr lang="en-US" dirty="0"/>
              <a:t>&gt; ~ 20%</a:t>
            </a:r>
          </a:p>
        </p:txBody>
      </p:sp>
      <p:sp>
        <p:nvSpPr>
          <p:cNvPr id="54" name="TextBox 53">
            <a:extLst>
              <a:ext uri="{FF2B5EF4-FFF2-40B4-BE49-F238E27FC236}">
                <a16:creationId xmlns:a16="http://schemas.microsoft.com/office/drawing/2014/main" id="{74EF8CA1-CF75-4C05-A2D3-79680B75E1E3}"/>
              </a:ext>
            </a:extLst>
          </p:cNvPr>
          <p:cNvSpPr txBox="1"/>
          <p:nvPr/>
        </p:nvSpPr>
        <p:spPr>
          <a:xfrm>
            <a:off x="11152679" y="4360840"/>
            <a:ext cx="920445" cy="369332"/>
          </a:xfrm>
          <a:prstGeom prst="rect">
            <a:avLst/>
          </a:prstGeom>
          <a:noFill/>
        </p:spPr>
        <p:txBody>
          <a:bodyPr wrap="none" rtlCol="0">
            <a:spAutoFit/>
          </a:bodyPr>
          <a:lstStyle/>
          <a:p>
            <a:r>
              <a:rPr lang="en-US" dirty="0"/>
              <a:t>&gt; ~ 50%</a:t>
            </a:r>
          </a:p>
        </p:txBody>
      </p:sp>
      <p:sp>
        <p:nvSpPr>
          <p:cNvPr id="56" name="Rectangle 55">
            <a:extLst>
              <a:ext uri="{FF2B5EF4-FFF2-40B4-BE49-F238E27FC236}">
                <a16:creationId xmlns:a16="http://schemas.microsoft.com/office/drawing/2014/main" id="{0451DE85-D053-45A4-B503-2F2DB999EBE5}"/>
              </a:ext>
            </a:extLst>
          </p:cNvPr>
          <p:cNvSpPr/>
          <p:nvPr/>
        </p:nvSpPr>
        <p:spPr>
          <a:xfrm>
            <a:off x="7521644" y="2968375"/>
            <a:ext cx="3221022" cy="61153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5D34231B-34F6-41DF-81D2-ADD0E694CEDF}"/>
              </a:ext>
            </a:extLst>
          </p:cNvPr>
          <p:cNvSpPr/>
          <p:nvPr/>
        </p:nvSpPr>
        <p:spPr>
          <a:xfrm>
            <a:off x="7521644" y="3824909"/>
            <a:ext cx="3221022" cy="6115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529E2698-80CB-4CDF-8A08-4490D4D5C8AE}"/>
              </a:ext>
            </a:extLst>
          </p:cNvPr>
          <p:cNvSpPr/>
          <p:nvPr/>
        </p:nvSpPr>
        <p:spPr>
          <a:xfrm>
            <a:off x="7521644" y="4696616"/>
            <a:ext cx="3221022" cy="61153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C3EAE87C-11F7-4355-8D8B-0E0882821127}"/>
              </a:ext>
            </a:extLst>
          </p:cNvPr>
          <p:cNvSpPr txBox="1"/>
          <p:nvPr/>
        </p:nvSpPr>
        <p:spPr>
          <a:xfrm>
            <a:off x="6966106" y="5469275"/>
            <a:ext cx="5089733" cy="1200329"/>
          </a:xfrm>
          <a:prstGeom prst="rect">
            <a:avLst/>
          </a:prstGeom>
          <a:noFill/>
        </p:spPr>
        <p:txBody>
          <a:bodyPr wrap="square" rtlCol="0">
            <a:spAutoFit/>
          </a:bodyPr>
          <a:lstStyle/>
          <a:p>
            <a:r>
              <a:rPr lang="en-US" dirty="0"/>
              <a:t>Note: Being at or above baseline isn’t the ONLY goal. Some teams benefit from being higher in some performance dimensions and trade wisely from another performance dimension to compensate.</a:t>
            </a:r>
          </a:p>
        </p:txBody>
      </p:sp>
    </p:spTree>
    <p:extLst>
      <p:ext uri="{BB962C8B-B14F-4D97-AF65-F5344CB8AC3E}">
        <p14:creationId xmlns:p14="http://schemas.microsoft.com/office/powerpoint/2010/main" val="10434921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8643C-2CF2-4DB5-BC26-0F636B54F752}"/>
              </a:ext>
            </a:extLst>
          </p:cNvPr>
          <p:cNvSpPr>
            <a:spLocks noGrp="1"/>
          </p:cNvSpPr>
          <p:nvPr>
            <p:ph type="title"/>
          </p:nvPr>
        </p:nvSpPr>
        <p:spPr/>
        <p:txBody>
          <a:bodyPr/>
          <a:lstStyle/>
          <a:p>
            <a:r>
              <a:rPr lang="en-US" dirty="0"/>
              <a:t>Polarity Coaching</a:t>
            </a:r>
          </a:p>
        </p:txBody>
      </p:sp>
      <p:sp>
        <p:nvSpPr>
          <p:cNvPr id="3" name="Text Placeholder 2">
            <a:extLst>
              <a:ext uri="{FF2B5EF4-FFF2-40B4-BE49-F238E27FC236}">
                <a16:creationId xmlns:a16="http://schemas.microsoft.com/office/drawing/2014/main" id="{779C1443-5E33-4CE6-A513-BC4E2BD54C4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6350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625A6D-799C-4380-A5F3-66FA14C69066}"/>
              </a:ext>
            </a:extLst>
          </p:cNvPr>
          <p:cNvSpPr>
            <a:spLocks noGrp="1"/>
          </p:cNvSpPr>
          <p:nvPr>
            <p:ph type="title"/>
          </p:nvPr>
        </p:nvSpPr>
        <p:spPr/>
        <p:txBody>
          <a:bodyPr/>
          <a:lstStyle/>
          <a:p>
            <a:r>
              <a:rPr lang="en-US" dirty="0"/>
              <a:t>BREAK – 15 minutes</a:t>
            </a:r>
          </a:p>
        </p:txBody>
      </p:sp>
      <p:sp>
        <p:nvSpPr>
          <p:cNvPr id="5" name="Text Placeholder 4">
            <a:extLst>
              <a:ext uri="{FF2B5EF4-FFF2-40B4-BE49-F238E27FC236}">
                <a16:creationId xmlns:a16="http://schemas.microsoft.com/office/drawing/2014/main" id="{5873D797-08DF-4280-A019-2EACE512A0CD}"/>
              </a:ext>
            </a:extLst>
          </p:cNvPr>
          <p:cNvSpPr>
            <a:spLocks noGrp="1"/>
          </p:cNvSpPr>
          <p:nvPr>
            <p:ph type="body" idx="1"/>
          </p:nvPr>
        </p:nvSpPr>
        <p:spPr/>
        <p:txBody>
          <a:bodyPr/>
          <a:lstStyle/>
          <a:p>
            <a:r>
              <a:rPr lang="en-US" dirty="0"/>
              <a:t>Restarting: </a:t>
            </a:r>
          </a:p>
        </p:txBody>
      </p:sp>
    </p:spTree>
    <p:extLst>
      <p:ext uri="{BB962C8B-B14F-4D97-AF65-F5344CB8AC3E}">
        <p14:creationId xmlns:p14="http://schemas.microsoft.com/office/powerpoint/2010/main" val="23202478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descr="Image result for polarity management map">
            <a:extLst>
              <a:ext uri="{FF2B5EF4-FFF2-40B4-BE49-F238E27FC236}">
                <a16:creationId xmlns:a16="http://schemas.microsoft.com/office/drawing/2014/main" id="{49D6C4BE-F825-48E8-9FEF-0AFB58D88D7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970722" y="271780"/>
            <a:ext cx="8250555" cy="6314440"/>
          </a:xfrm>
          <a:prstGeom prst="rect">
            <a:avLst/>
          </a:prstGeom>
          <a:noFill/>
          <a:ln>
            <a:noFill/>
          </a:ln>
        </p:spPr>
      </p:pic>
    </p:spTree>
    <p:extLst>
      <p:ext uri="{BB962C8B-B14F-4D97-AF65-F5344CB8AC3E}">
        <p14:creationId xmlns:p14="http://schemas.microsoft.com/office/powerpoint/2010/main" val="20585941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479ACC7-05EE-4D30-B130-883156E5D69F}"/>
              </a:ext>
            </a:extLst>
          </p:cNvPr>
          <p:cNvPicPr>
            <a:picLocks noChangeAspect="1"/>
          </p:cNvPicPr>
          <p:nvPr/>
        </p:nvPicPr>
        <p:blipFill rotWithShape="1">
          <a:blip r:embed="rId2"/>
          <a:srcRect r="12230" b="4569"/>
          <a:stretch/>
        </p:blipFill>
        <p:spPr>
          <a:xfrm>
            <a:off x="1413486" y="64759"/>
            <a:ext cx="9365027" cy="6793241"/>
          </a:xfrm>
          <a:prstGeom prst="rect">
            <a:avLst/>
          </a:prstGeom>
        </p:spPr>
      </p:pic>
      <p:sp>
        <p:nvSpPr>
          <p:cNvPr id="7" name="Thought Bubble: Cloud 6">
            <a:extLst>
              <a:ext uri="{FF2B5EF4-FFF2-40B4-BE49-F238E27FC236}">
                <a16:creationId xmlns:a16="http://schemas.microsoft.com/office/drawing/2014/main" id="{8B09BC62-299B-4E28-9FC9-048604D4688D}"/>
              </a:ext>
            </a:extLst>
          </p:cNvPr>
          <p:cNvSpPr/>
          <p:nvPr/>
        </p:nvSpPr>
        <p:spPr>
          <a:xfrm>
            <a:off x="10458893" y="5571461"/>
            <a:ext cx="1633869" cy="1105786"/>
          </a:xfrm>
          <a:prstGeom prst="cloudCallout">
            <a:avLst>
              <a:gd name="adj1" fmla="val -58577"/>
              <a:gd name="adj2" fmla="val -336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Minimize time here</a:t>
            </a:r>
          </a:p>
        </p:txBody>
      </p:sp>
      <p:sp>
        <p:nvSpPr>
          <p:cNvPr id="9" name="Thought Bubble: Cloud 8">
            <a:extLst>
              <a:ext uri="{FF2B5EF4-FFF2-40B4-BE49-F238E27FC236}">
                <a16:creationId xmlns:a16="http://schemas.microsoft.com/office/drawing/2014/main" id="{E368BE05-4E9D-4EC6-B366-B0129B34E1D9}"/>
              </a:ext>
            </a:extLst>
          </p:cNvPr>
          <p:cNvSpPr/>
          <p:nvPr/>
        </p:nvSpPr>
        <p:spPr>
          <a:xfrm>
            <a:off x="10352569" y="67340"/>
            <a:ext cx="1740193" cy="1105786"/>
          </a:xfrm>
          <a:prstGeom prst="cloudCallout">
            <a:avLst>
              <a:gd name="adj1" fmla="val -35800"/>
              <a:gd name="adj2" fmla="val 596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Maximize time here</a:t>
            </a:r>
          </a:p>
        </p:txBody>
      </p:sp>
      <p:sp>
        <p:nvSpPr>
          <p:cNvPr id="10" name="Thought Bubble: Cloud 9">
            <a:extLst>
              <a:ext uri="{FF2B5EF4-FFF2-40B4-BE49-F238E27FC236}">
                <a16:creationId xmlns:a16="http://schemas.microsoft.com/office/drawing/2014/main" id="{FFEA78D7-C90D-43C8-B980-181CE061C5F7}"/>
              </a:ext>
            </a:extLst>
          </p:cNvPr>
          <p:cNvSpPr/>
          <p:nvPr/>
        </p:nvSpPr>
        <p:spPr>
          <a:xfrm>
            <a:off x="99237" y="464289"/>
            <a:ext cx="1740193" cy="1105786"/>
          </a:xfrm>
          <a:prstGeom prst="cloudCallout">
            <a:avLst>
              <a:gd name="adj1" fmla="val 27744"/>
              <a:gd name="adj2" fmla="val 865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Maximize time here</a:t>
            </a:r>
          </a:p>
        </p:txBody>
      </p:sp>
      <p:sp>
        <p:nvSpPr>
          <p:cNvPr id="11" name="Thought Bubble: Cloud 10">
            <a:extLst>
              <a:ext uri="{FF2B5EF4-FFF2-40B4-BE49-F238E27FC236}">
                <a16:creationId xmlns:a16="http://schemas.microsoft.com/office/drawing/2014/main" id="{EB9EEC64-376B-4971-BB1D-EDABA38D8E8A}"/>
              </a:ext>
            </a:extLst>
          </p:cNvPr>
          <p:cNvSpPr/>
          <p:nvPr/>
        </p:nvSpPr>
        <p:spPr>
          <a:xfrm>
            <a:off x="99237" y="5603359"/>
            <a:ext cx="1633869" cy="1105786"/>
          </a:xfrm>
          <a:prstGeom prst="cloudCallout">
            <a:avLst>
              <a:gd name="adj1" fmla="val 25371"/>
              <a:gd name="adj2" fmla="val -778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Minimize time here</a:t>
            </a:r>
          </a:p>
        </p:txBody>
      </p:sp>
    </p:spTree>
    <p:extLst>
      <p:ext uri="{BB962C8B-B14F-4D97-AF65-F5344CB8AC3E}">
        <p14:creationId xmlns:p14="http://schemas.microsoft.com/office/powerpoint/2010/main" val="1095206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descr="Image result for polarity management map">
            <a:extLst>
              <a:ext uri="{FF2B5EF4-FFF2-40B4-BE49-F238E27FC236}">
                <a16:creationId xmlns:a16="http://schemas.microsoft.com/office/drawing/2014/main" id="{49D6C4BE-F825-48E8-9FEF-0AFB58D88D7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970722" y="271780"/>
            <a:ext cx="8250555" cy="6314440"/>
          </a:xfrm>
          <a:prstGeom prst="rect">
            <a:avLst/>
          </a:prstGeom>
          <a:noFill/>
          <a:ln>
            <a:noFill/>
          </a:ln>
        </p:spPr>
      </p:pic>
      <p:sp>
        <p:nvSpPr>
          <p:cNvPr id="2" name="TextBox 1">
            <a:extLst>
              <a:ext uri="{FF2B5EF4-FFF2-40B4-BE49-F238E27FC236}">
                <a16:creationId xmlns:a16="http://schemas.microsoft.com/office/drawing/2014/main" id="{16A7DE35-B4A5-481C-8519-8DCCDF5BB5CF}"/>
              </a:ext>
            </a:extLst>
          </p:cNvPr>
          <p:cNvSpPr txBox="1"/>
          <p:nvPr/>
        </p:nvSpPr>
        <p:spPr>
          <a:xfrm>
            <a:off x="5071730" y="946299"/>
            <a:ext cx="1987275" cy="369332"/>
          </a:xfrm>
          <a:prstGeom prst="rect">
            <a:avLst/>
          </a:prstGeom>
          <a:noFill/>
        </p:spPr>
        <p:txBody>
          <a:bodyPr wrap="none" rtlCol="0">
            <a:spAutoFit/>
          </a:bodyPr>
          <a:lstStyle/>
          <a:p>
            <a:r>
              <a:rPr lang="en-US" dirty="0"/>
              <a:t>Deliver value faster</a:t>
            </a:r>
          </a:p>
        </p:txBody>
      </p:sp>
      <p:sp>
        <p:nvSpPr>
          <p:cNvPr id="5" name="TextBox 4">
            <a:extLst>
              <a:ext uri="{FF2B5EF4-FFF2-40B4-BE49-F238E27FC236}">
                <a16:creationId xmlns:a16="http://schemas.microsoft.com/office/drawing/2014/main" id="{8E9D6125-173C-4285-96D7-9FEBC101CFA7}"/>
              </a:ext>
            </a:extLst>
          </p:cNvPr>
          <p:cNvSpPr txBox="1"/>
          <p:nvPr/>
        </p:nvSpPr>
        <p:spPr>
          <a:xfrm>
            <a:off x="5071730" y="5816005"/>
            <a:ext cx="2267993" cy="369332"/>
          </a:xfrm>
          <a:prstGeom prst="rect">
            <a:avLst/>
          </a:prstGeom>
          <a:noFill/>
        </p:spPr>
        <p:txBody>
          <a:bodyPr wrap="none" rtlCol="0">
            <a:spAutoFit/>
          </a:bodyPr>
          <a:lstStyle/>
          <a:p>
            <a:r>
              <a:rPr lang="en-US" dirty="0">
                <a:solidFill>
                  <a:schemeClr val="bg1"/>
                </a:solidFill>
              </a:rPr>
              <a:t>Don’t deliver anything</a:t>
            </a:r>
          </a:p>
        </p:txBody>
      </p:sp>
      <p:sp>
        <p:nvSpPr>
          <p:cNvPr id="3" name="TextBox 2">
            <a:extLst>
              <a:ext uri="{FF2B5EF4-FFF2-40B4-BE49-F238E27FC236}">
                <a16:creationId xmlns:a16="http://schemas.microsoft.com/office/drawing/2014/main" id="{82C7370B-547A-4FB1-BE0B-D48D6B26B764}"/>
              </a:ext>
            </a:extLst>
          </p:cNvPr>
          <p:cNvSpPr txBox="1"/>
          <p:nvPr/>
        </p:nvSpPr>
        <p:spPr>
          <a:xfrm>
            <a:off x="6205726" y="1610672"/>
            <a:ext cx="1932039" cy="1477328"/>
          </a:xfrm>
          <a:prstGeom prst="rect">
            <a:avLst/>
          </a:prstGeom>
          <a:noFill/>
        </p:spPr>
        <p:txBody>
          <a:bodyPr wrap="square" rtlCol="0">
            <a:spAutoFit/>
          </a:bodyPr>
          <a:lstStyle/>
          <a:p>
            <a:pPr marL="285750" indent="-285750">
              <a:buFont typeface="Arial" panose="020B0604020202020204" pitchFamily="34" charset="0"/>
              <a:buChar char="•"/>
            </a:pPr>
            <a:r>
              <a:rPr lang="en-US" dirty="0"/>
              <a:t>Release smaller features</a:t>
            </a:r>
          </a:p>
          <a:p>
            <a:pPr marL="285750" indent="-285750">
              <a:buFont typeface="Arial" panose="020B0604020202020204" pitchFamily="34" charset="0"/>
              <a:buChar char="•"/>
            </a:pPr>
            <a:r>
              <a:rPr lang="en-US" dirty="0"/>
              <a:t>Customers get features faster (or bits of)</a:t>
            </a:r>
          </a:p>
        </p:txBody>
      </p:sp>
      <p:sp>
        <p:nvSpPr>
          <p:cNvPr id="6" name="TextBox 5">
            <a:extLst>
              <a:ext uri="{FF2B5EF4-FFF2-40B4-BE49-F238E27FC236}">
                <a16:creationId xmlns:a16="http://schemas.microsoft.com/office/drawing/2014/main" id="{EBB63379-0E3E-495C-89FC-150F7A51BCD1}"/>
              </a:ext>
            </a:extLst>
          </p:cNvPr>
          <p:cNvSpPr txBox="1"/>
          <p:nvPr/>
        </p:nvSpPr>
        <p:spPr>
          <a:xfrm>
            <a:off x="6717890" y="3280784"/>
            <a:ext cx="1098755" cy="646331"/>
          </a:xfrm>
          <a:prstGeom prst="rect">
            <a:avLst/>
          </a:prstGeom>
          <a:noFill/>
        </p:spPr>
        <p:txBody>
          <a:bodyPr wrap="square" rtlCol="0">
            <a:spAutoFit/>
          </a:bodyPr>
          <a:lstStyle/>
          <a:p>
            <a:r>
              <a:rPr lang="en-US" dirty="0"/>
              <a:t>Speed Focus</a:t>
            </a:r>
          </a:p>
        </p:txBody>
      </p:sp>
      <p:sp>
        <p:nvSpPr>
          <p:cNvPr id="7" name="TextBox 6">
            <a:extLst>
              <a:ext uri="{FF2B5EF4-FFF2-40B4-BE49-F238E27FC236}">
                <a16:creationId xmlns:a16="http://schemas.microsoft.com/office/drawing/2014/main" id="{818C7E0D-4F5F-4745-8C8E-5B20F4C6B75E}"/>
              </a:ext>
            </a:extLst>
          </p:cNvPr>
          <p:cNvSpPr txBox="1"/>
          <p:nvPr/>
        </p:nvSpPr>
        <p:spPr>
          <a:xfrm>
            <a:off x="4702277" y="3242652"/>
            <a:ext cx="1098755" cy="646331"/>
          </a:xfrm>
          <a:prstGeom prst="rect">
            <a:avLst/>
          </a:prstGeom>
          <a:noFill/>
        </p:spPr>
        <p:txBody>
          <a:bodyPr wrap="square" rtlCol="0">
            <a:spAutoFit/>
          </a:bodyPr>
          <a:lstStyle/>
          <a:p>
            <a:r>
              <a:rPr lang="en-US" dirty="0"/>
              <a:t>Quality Focus</a:t>
            </a:r>
          </a:p>
        </p:txBody>
      </p:sp>
      <p:sp>
        <p:nvSpPr>
          <p:cNvPr id="8" name="TextBox 7">
            <a:extLst>
              <a:ext uri="{FF2B5EF4-FFF2-40B4-BE49-F238E27FC236}">
                <a16:creationId xmlns:a16="http://schemas.microsoft.com/office/drawing/2014/main" id="{9655149F-6ED3-44C5-A2A8-D1297C68EDF8}"/>
              </a:ext>
            </a:extLst>
          </p:cNvPr>
          <p:cNvSpPr txBox="1"/>
          <p:nvPr/>
        </p:nvSpPr>
        <p:spPr>
          <a:xfrm>
            <a:off x="6227281" y="3900446"/>
            <a:ext cx="2079972" cy="1754326"/>
          </a:xfrm>
          <a:prstGeom prst="rect">
            <a:avLst/>
          </a:prstGeom>
          <a:noFill/>
        </p:spPr>
        <p:txBody>
          <a:bodyPr wrap="square" rtlCol="0">
            <a:spAutoFit/>
          </a:bodyPr>
          <a:lstStyle/>
          <a:p>
            <a:pPr marL="285750" indent="-285750">
              <a:buFont typeface="Arial" panose="020B0604020202020204" pitchFamily="34" charset="0"/>
              <a:buChar char="•"/>
            </a:pPr>
            <a:r>
              <a:rPr lang="en-US" dirty="0"/>
              <a:t>Features too small to matter</a:t>
            </a:r>
          </a:p>
          <a:p>
            <a:pPr marL="285750" indent="-285750">
              <a:buFont typeface="Arial" panose="020B0604020202020204" pitchFamily="34" charset="0"/>
              <a:buChar char="•"/>
            </a:pPr>
            <a:r>
              <a:rPr lang="en-US" dirty="0"/>
              <a:t>Increased prod rollbacks</a:t>
            </a:r>
          </a:p>
          <a:p>
            <a:pPr marL="285750" indent="-285750">
              <a:buFont typeface="Arial" panose="020B0604020202020204" pitchFamily="34" charset="0"/>
              <a:buChar char="•"/>
            </a:pPr>
            <a:r>
              <a:rPr lang="en-US" dirty="0"/>
              <a:t>Increased tech debt</a:t>
            </a:r>
          </a:p>
        </p:txBody>
      </p:sp>
      <p:sp>
        <p:nvSpPr>
          <p:cNvPr id="9" name="TextBox 8">
            <a:extLst>
              <a:ext uri="{FF2B5EF4-FFF2-40B4-BE49-F238E27FC236}">
                <a16:creationId xmlns:a16="http://schemas.microsoft.com/office/drawing/2014/main" id="{582CFAE5-BF83-42F5-B2BD-355766B1ACD2}"/>
              </a:ext>
            </a:extLst>
          </p:cNvPr>
          <p:cNvSpPr txBox="1"/>
          <p:nvPr/>
        </p:nvSpPr>
        <p:spPr>
          <a:xfrm>
            <a:off x="4054236" y="1476864"/>
            <a:ext cx="1987275" cy="2031325"/>
          </a:xfrm>
          <a:prstGeom prst="rect">
            <a:avLst/>
          </a:prstGeom>
          <a:noFill/>
        </p:spPr>
        <p:txBody>
          <a:bodyPr wrap="square" rtlCol="0">
            <a:spAutoFit/>
          </a:bodyPr>
          <a:lstStyle/>
          <a:p>
            <a:pPr marL="285750" indent="-285750">
              <a:buFont typeface="Arial" panose="020B0604020202020204" pitchFamily="34" charset="0"/>
              <a:buChar char="•"/>
            </a:pPr>
            <a:r>
              <a:rPr lang="en-US" dirty="0"/>
              <a:t>Fewer prod rollbacks</a:t>
            </a:r>
          </a:p>
          <a:p>
            <a:pPr marL="285750" indent="-285750">
              <a:buFont typeface="Arial" panose="020B0604020202020204" pitchFamily="34" charset="0"/>
              <a:buChar char="•"/>
            </a:pPr>
            <a:r>
              <a:rPr lang="en-US" dirty="0"/>
              <a:t>Faster uptake of most recent version</a:t>
            </a:r>
          </a:p>
          <a:p>
            <a:pPr marL="285750" indent="-285750">
              <a:buFont typeface="Arial" panose="020B0604020202020204" pitchFamily="34" charset="0"/>
              <a:buChar char="•"/>
            </a:pPr>
            <a:r>
              <a:rPr lang="en-US" dirty="0"/>
              <a:t>Less tech debt</a:t>
            </a:r>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EF15A16-646C-4FF5-9D44-0EB0FA388E3B}"/>
              </a:ext>
            </a:extLst>
          </p:cNvPr>
          <p:cNvSpPr txBox="1"/>
          <p:nvPr/>
        </p:nvSpPr>
        <p:spPr>
          <a:xfrm>
            <a:off x="4105656" y="3850748"/>
            <a:ext cx="1987275" cy="2031325"/>
          </a:xfrm>
          <a:prstGeom prst="rect">
            <a:avLst/>
          </a:prstGeom>
          <a:noFill/>
        </p:spPr>
        <p:txBody>
          <a:bodyPr wrap="square" rtlCol="0">
            <a:spAutoFit/>
          </a:bodyPr>
          <a:lstStyle/>
          <a:p>
            <a:pPr marL="285750" indent="-285750">
              <a:buFont typeface="Arial" panose="020B0604020202020204" pitchFamily="34" charset="0"/>
              <a:buChar char="•"/>
            </a:pPr>
            <a:r>
              <a:rPr lang="en-US" dirty="0"/>
              <a:t>Longer time to feature deploy</a:t>
            </a:r>
          </a:p>
          <a:p>
            <a:pPr marL="285750" indent="-285750">
              <a:buFont typeface="Arial" panose="020B0604020202020204" pitchFamily="34" charset="0"/>
              <a:buChar char="•"/>
            </a:pPr>
            <a:r>
              <a:rPr lang="en-US" dirty="0"/>
              <a:t>Never-ending testing</a:t>
            </a:r>
          </a:p>
          <a:p>
            <a:pPr marL="285750" indent="-285750">
              <a:buFont typeface="Arial" panose="020B0604020202020204" pitchFamily="34" charset="0"/>
              <a:buChar char="•"/>
            </a:pPr>
            <a:r>
              <a:rPr lang="en-US" dirty="0"/>
              <a:t>Gold plating of edge cases</a:t>
            </a:r>
          </a:p>
          <a:p>
            <a:pPr marL="285750" indent="-285750">
              <a:buFont typeface="Arial" panose="020B0604020202020204" pitchFamily="34" charset="0"/>
              <a:buChar char="•"/>
            </a:pPr>
            <a:endParaRPr lang="en-US" dirty="0"/>
          </a:p>
        </p:txBody>
      </p:sp>
      <p:sp>
        <p:nvSpPr>
          <p:cNvPr id="11" name="TextBox 10">
            <a:extLst>
              <a:ext uri="{FF2B5EF4-FFF2-40B4-BE49-F238E27FC236}">
                <a16:creationId xmlns:a16="http://schemas.microsoft.com/office/drawing/2014/main" id="{A90EF50D-8863-4268-AA10-A193599D2F4E}"/>
              </a:ext>
            </a:extLst>
          </p:cNvPr>
          <p:cNvSpPr txBox="1"/>
          <p:nvPr/>
        </p:nvSpPr>
        <p:spPr>
          <a:xfrm>
            <a:off x="8381065" y="1559528"/>
            <a:ext cx="1840212"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Talk about valuable small feature deliverables early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980976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0" grpId="0"/>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78C0DA-0E25-407B-B12F-2C24598CC9E4}"/>
              </a:ext>
            </a:extLst>
          </p:cNvPr>
          <p:cNvPicPr>
            <a:picLocks noChangeAspect="1"/>
          </p:cNvPicPr>
          <p:nvPr/>
        </p:nvPicPr>
        <p:blipFill>
          <a:blip r:embed="rId2"/>
          <a:stretch>
            <a:fillRect/>
          </a:stretch>
        </p:blipFill>
        <p:spPr>
          <a:xfrm>
            <a:off x="1078274" y="0"/>
            <a:ext cx="10035452" cy="6858000"/>
          </a:xfrm>
          <a:prstGeom prst="rect">
            <a:avLst/>
          </a:prstGeom>
        </p:spPr>
      </p:pic>
    </p:spTree>
    <p:extLst>
      <p:ext uri="{BB962C8B-B14F-4D97-AF65-F5344CB8AC3E}">
        <p14:creationId xmlns:p14="http://schemas.microsoft.com/office/powerpoint/2010/main" val="23279664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2A210D-822D-4AEE-9664-9C2CB7913B0E}"/>
              </a:ext>
            </a:extLst>
          </p:cNvPr>
          <p:cNvSpPr>
            <a:spLocks noGrp="1"/>
          </p:cNvSpPr>
          <p:nvPr>
            <p:ph type="title"/>
          </p:nvPr>
        </p:nvSpPr>
        <p:spPr/>
        <p:txBody>
          <a:bodyPr>
            <a:normAutofit/>
          </a:bodyPr>
          <a:lstStyle/>
          <a:p>
            <a:r>
              <a:rPr lang="en-US" dirty="0"/>
              <a:t>Exercise: Early Warning Signs Decreasing Lead-Time Variability (10 minutes)</a:t>
            </a:r>
          </a:p>
        </p:txBody>
      </p:sp>
      <p:sp>
        <p:nvSpPr>
          <p:cNvPr id="5" name="Content Placeholder 4">
            <a:extLst>
              <a:ext uri="{FF2B5EF4-FFF2-40B4-BE49-F238E27FC236}">
                <a16:creationId xmlns:a16="http://schemas.microsoft.com/office/drawing/2014/main" id="{4D620E82-3F1E-46DA-A347-A12E8FC7FC9F}"/>
              </a:ext>
            </a:extLst>
          </p:cNvPr>
          <p:cNvSpPr>
            <a:spLocks noGrp="1"/>
          </p:cNvSpPr>
          <p:nvPr>
            <p:ph idx="1"/>
          </p:nvPr>
        </p:nvSpPr>
        <p:spPr/>
        <p:txBody>
          <a:bodyPr>
            <a:normAutofit/>
          </a:bodyPr>
          <a:lstStyle/>
          <a:p>
            <a:r>
              <a:rPr lang="en-US" dirty="0"/>
              <a:t>Goal</a:t>
            </a:r>
          </a:p>
          <a:p>
            <a:pPr lvl="1"/>
            <a:r>
              <a:rPr lang="en-US" dirty="0"/>
              <a:t>To learn how to facilitate getting a set of early warning signs for metrics</a:t>
            </a:r>
          </a:p>
          <a:p>
            <a:pPr lvl="1"/>
            <a:endParaRPr lang="en-US" dirty="0"/>
          </a:p>
          <a:p>
            <a:r>
              <a:rPr lang="en-US" dirty="0"/>
              <a:t>How </a:t>
            </a:r>
          </a:p>
          <a:p>
            <a:pPr lvl="1"/>
            <a:r>
              <a:rPr lang="en-US" dirty="0"/>
              <a:t>In groups brainstorm early warning signs for -</a:t>
            </a:r>
          </a:p>
          <a:p>
            <a:pPr lvl="2"/>
            <a:r>
              <a:rPr lang="en-US" dirty="0"/>
              <a:t>TOTAL FOCUS on reducing lead-time variability, at the expense of everything else</a:t>
            </a:r>
          </a:p>
          <a:p>
            <a:pPr lvl="2"/>
            <a:r>
              <a:rPr lang="en-US" dirty="0"/>
              <a:t>TOTAL IGNORANCE on lead-time variability, not even considered a factor</a:t>
            </a:r>
          </a:p>
          <a:p>
            <a:pPr lvl="2"/>
            <a:endParaRPr lang="en-US" dirty="0"/>
          </a:p>
          <a:p>
            <a:r>
              <a:rPr lang="en-US" dirty="0"/>
              <a:t>Debrief</a:t>
            </a:r>
          </a:p>
          <a:p>
            <a:pPr lvl="1"/>
            <a:r>
              <a:rPr lang="en-US" dirty="0"/>
              <a:t>What measures would you balance lead-time against?</a:t>
            </a:r>
          </a:p>
        </p:txBody>
      </p:sp>
    </p:spTree>
    <p:extLst>
      <p:ext uri="{BB962C8B-B14F-4D97-AF65-F5344CB8AC3E}">
        <p14:creationId xmlns:p14="http://schemas.microsoft.com/office/powerpoint/2010/main" val="15997293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2A210D-822D-4AEE-9664-9C2CB7913B0E}"/>
              </a:ext>
            </a:extLst>
          </p:cNvPr>
          <p:cNvSpPr>
            <a:spLocks noGrp="1"/>
          </p:cNvSpPr>
          <p:nvPr>
            <p:ph type="title"/>
          </p:nvPr>
        </p:nvSpPr>
        <p:spPr/>
        <p:txBody>
          <a:bodyPr>
            <a:normAutofit fontScale="90000"/>
          </a:bodyPr>
          <a:lstStyle/>
          <a:p>
            <a:r>
              <a:rPr lang="en-US" dirty="0"/>
              <a:t>Exercise: Early Warning Signs WIP measurement</a:t>
            </a:r>
            <a:br>
              <a:rPr lang="en-US" dirty="0"/>
            </a:br>
            <a:r>
              <a:rPr lang="en-US" dirty="0"/>
              <a:t>(10 mins)</a:t>
            </a:r>
          </a:p>
        </p:txBody>
      </p:sp>
      <p:sp>
        <p:nvSpPr>
          <p:cNvPr id="5" name="Content Placeholder 4">
            <a:extLst>
              <a:ext uri="{FF2B5EF4-FFF2-40B4-BE49-F238E27FC236}">
                <a16:creationId xmlns:a16="http://schemas.microsoft.com/office/drawing/2014/main" id="{4D620E82-3F1E-46DA-A347-A12E8FC7FC9F}"/>
              </a:ext>
            </a:extLst>
          </p:cNvPr>
          <p:cNvSpPr>
            <a:spLocks noGrp="1"/>
          </p:cNvSpPr>
          <p:nvPr>
            <p:ph idx="1"/>
          </p:nvPr>
        </p:nvSpPr>
        <p:spPr/>
        <p:txBody>
          <a:bodyPr>
            <a:normAutofit/>
          </a:bodyPr>
          <a:lstStyle/>
          <a:p>
            <a:r>
              <a:rPr lang="en-US" dirty="0"/>
              <a:t>Goal</a:t>
            </a:r>
          </a:p>
          <a:p>
            <a:pPr lvl="1"/>
            <a:r>
              <a:rPr lang="en-US" dirty="0"/>
              <a:t>To learn how to facilitate getting a set of early warning signs for metrics</a:t>
            </a:r>
          </a:p>
          <a:p>
            <a:pPr lvl="1"/>
            <a:endParaRPr lang="en-US" dirty="0"/>
          </a:p>
          <a:p>
            <a:r>
              <a:rPr lang="en-US" dirty="0"/>
              <a:t>How </a:t>
            </a:r>
          </a:p>
          <a:p>
            <a:pPr lvl="1"/>
            <a:r>
              <a:rPr lang="en-US" dirty="0"/>
              <a:t>In groups</a:t>
            </a:r>
          </a:p>
          <a:p>
            <a:pPr lvl="2"/>
            <a:r>
              <a:rPr lang="en-US" dirty="0"/>
              <a:t>Early warning signs of TOTAL FOCUS on reducing WIP, at the expense of everything else</a:t>
            </a:r>
          </a:p>
          <a:p>
            <a:pPr lvl="2"/>
            <a:r>
              <a:rPr lang="en-US" dirty="0"/>
              <a:t>Early warning signs of TOTAL IGNORANCE on current WIP, in fact the opposite</a:t>
            </a:r>
          </a:p>
          <a:p>
            <a:r>
              <a:rPr lang="en-US" dirty="0"/>
              <a:t>Debrief</a:t>
            </a:r>
          </a:p>
          <a:p>
            <a:pPr lvl="1"/>
            <a:r>
              <a:rPr lang="en-US" dirty="0"/>
              <a:t>What measures would you balance WIP against?</a:t>
            </a:r>
          </a:p>
        </p:txBody>
      </p:sp>
    </p:spTree>
    <p:extLst>
      <p:ext uri="{BB962C8B-B14F-4D97-AF65-F5344CB8AC3E}">
        <p14:creationId xmlns:p14="http://schemas.microsoft.com/office/powerpoint/2010/main" val="8374382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C152D-47AB-419C-9969-07C1E69B04FB}"/>
              </a:ext>
            </a:extLst>
          </p:cNvPr>
          <p:cNvSpPr>
            <a:spLocks noGrp="1"/>
          </p:cNvSpPr>
          <p:nvPr>
            <p:ph type="title"/>
          </p:nvPr>
        </p:nvSpPr>
        <p:spPr/>
        <p:txBody>
          <a:bodyPr/>
          <a:lstStyle/>
          <a:p>
            <a:r>
              <a:rPr lang="en-US" dirty="0"/>
              <a:t>2 Minute Challenge</a:t>
            </a:r>
          </a:p>
        </p:txBody>
      </p:sp>
      <p:sp>
        <p:nvSpPr>
          <p:cNvPr id="3" name="Text Placeholder 2">
            <a:extLst>
              <a:ext uri="{FF2B5EF4-FFF2-40B4-BE49-F238E27FC236}">
                <a16:creationId xmlns:a16="http://schemas.microsoft.com/office/drawing/2014/main" id="{243D51A9-7988-4F00-B848-FA525A18A031}"/>
              </a:ext>
            </a:extLst>
          </p:cNvPr>
          <p:cNvSpPr>
            <a:spLocks noGrp="1"/>
          </p:cNvSpPr>
          <p:nvPr>
            <p:ph type="body" idx="1"/>
          </p:nvPr>
        </p:nvSpPr>
        <p:spPr/>
        <p:txBody>
          <a:bodyPr/>
          <a:lstStyle/>
          <a:p>
            <a:r>
              <a:rPr lang="en-US" dirty="0"/>
              <a:t>Answer the questions posed in the beginning of the class in 2 minutes</a:t>
            </a:r>
          </a:p>
        </p:txBody>
      </p:sp>
    </p:spTree>
    <p:extLst>
      <p:ext uri="{BB962C8B-B14F-4D97-AF65-F5344CB8AC3E}">
        <p14:creationId xmlns:p14="http://schemas.microsoft.com/office/powerpoint/2010/main" val="20663080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AC4904-F97D-4C4B-B7D1-6D91C37A4A55}"/>
              </a:ext>
            </a:extLst>
          </p:cNvPr>
          <p:cNvSpPr>
            <a:spLocks noGrp="1"/>
          </p:cNvSpPr>
          <p:nvPr>
            <p:ph type="title"/>
          </p:nvPr>
        </p:nvSpPr>
        <p:spPr/>
        <p:txBody>
          <a:bodyPr/>
          <a:lstStyle/>
          <a:p>
            <a:r>
              <a:rPr lang="en-US" dirty="0"/>
              <a:t>Contacting me…</a:t>
            </a:r>
          </a:p>
        </p:txBody>
      </p:sp>
      <p:sp>
        <p:nvSpPr>
          <p:cNvPr id="5" name="Content Placeholder 4">
            <a:extLst>
              <a:ext uri="{FF2B5EF4-FFF2-40B4-BE49-F238E27FC236}">
                <a16:creationId xmlns:a16="http://schemas.microsoft.com/office/drawing/2014/main" id="{836C3080-B804-4BA4-A3E4-761266C7D5E4}"/>
              </a:ext>
            </a:extLst>
          </p:cNvPr>
          <p:cNvSpPr>
            <a:spLocks noGrp="1"/>
          </p:cNvSpPr>
          <p:nvPr>
            <p:ph idx="1"/>
          </p:nvPr>
        </p:nvSpPr>
        <p:spPr/>
        <p:txBody>
          <a:bodyPr/>
          <a:lstStyle/>
          <a:p>
            <a:r>
              <a:rPr lang="en-US" dirty="0">
                <a:hlinkClick r:id="rId2"/>
              </a:rPr>
              <a:t>Troy.Magennis@focusedobjective.com</a:t>
            </a:r>
            <a:endParaRPr lang="en-US" dirty="0"/>
          </a:p>
          <a:p>
            <a:r>
              <a:rPr lang="en-US" dirty="0"/>
              <a:t>@</a:t>
            </a:r>
            <a:r>
              <a:rPr lang="en-US" dirty="0" err="1"/>
              <a:t>t_magennis</a:t>
            </a:r>
            <a:endParaRPr lang="en-US" dirty="0"/>
          </a:p>
        </p:txBody>
      </p:sp>
    </p:spTree>
    <p:extLst>
      <p:ext uri="{BB962C8B-B14F-4D97-AF65-F5344CB8AC3E}">
        <p14:creationId xmlns:p14="http://schemas.microsoft.com/office/powerpoint/2010/main" val="2232830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1849" y="1709738"/>
            <a:ext cx="10828847" cy="2852737"/>
          </a:xfrm>
        </p:spPr>
        <p:txBody>
          <a:bodyPr/>
          <a:lstStyle/>
          <a:p>
            <a:r>
              <a:rPr lang="en-US" dirty="0"/>
              <a:t>Top Three Forecasting Fail Reasons</a:t>
            </a:r>
          </a:p>
        </p:txBody>
      </p:sp>
      <p:sp>
        <p:nvSpPr>
          <p:cNvPr id="5" name="Text Placeholder 4"/>
          <p:cNvSpPr>
            <a:spLocks noGrp="1"/>
          </p:cNvSpPr>
          <p:nvPr>
            <p:ph type="body" idx="1"/>
          </p:nvPr>
        </p:nvSpPr>
        <p:spPr/>
        <p:txBody>
          <a:bodyPr/>
          <a:lstStyle/>
          <a:p>
            <a:r>
              <a:rPr lang="en-US" dirty="0"/>
              <a:t>Reasons you shouldn’t have hired </a:t>
            </a:r>
            <a:r>
              <a:rPr lang="en-US"/>
              <a:t>me five years ago</a:t>
            </a:r>
          </a:p>
        </p:txBody>
      </p:sp>
      <p:sp>
        <p:nvSpPr>
          <p:cNvPr id="3" name="Footer Placeholder 2"/>
          <p:cNvSpPr>
            <a:spLocks noGrp="1"/>
          </p:cNvSpPr>
          <p:nvPr>
            <p:ph type="ftr" sz="quarter" idx="11"/>
          </p:nvPr>
        </p:nvSpPr>
        <p:spPr/>
        <p:txBody>
          <a:bodyPr/>
          <a:lstStyle/>
          <a:p>
            <a:r>
              <a:rPr lang="en-US"/>
              <a:t>@t_magennis</a:t>
            </a:r>
          </a:p>
        </p:txBody>
      </p:sp>
      <p:pic>
        <p:nvPicPr>
          <p:cNvPr id="7170" name="Picture 2" descr="Image result for forecasting fai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0761" y="705644"/>
            <a:ext cx="3757517" cy="26052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2942055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 1: Start Date On-Paper != Reality</a:t>
            </a:r>
          </a:p>
        </p:txBody>
      </p:sp>
      <p:sp>
        <p:nvSpPr>
          <p:cNvPr id="3" name="Content Placeholder 2"/>
          <p:cNvSpPr>
            <a:spLocks noGrp="1"/>
          </p:cNvSpPr>
          <p:nvPr>
            <p:ph idx="1"/>
          </p:nvPr>
        </p:nvSpPr>
        <p:spPr/>
        <p:txBody>
          <a:bodyPr/>
          <a:lstStyle/>
          <a:p>
            <a:r>
              <a:rPr lang="en-US" dirty="0"/>
              <a:t>The assumed Start Date is often ONLY on paper</a:t>
            </a:r>
          </a:p>
          <a:p>
            <a:endParaRPr lang="en-US" dirty="0"/>
          </a:p>
          <a:p>
            <a:r>
              <a:rPr lang="en-US" dirty="0"/>
              <a:t>Define what start means</a:t>
            </a:r>
          </a:p>
          <a:p>
            <a:pPr lvl="1"/>
            <a:r>
              <a:rPr lang="en-US" dirty="0"/>
              <a:t>Team is dedicated and in-place</a:t>
            </a:r>
          </a:p>
          <a:p>
            <a:pPr lvl="1"/>
            <a:r>
              <a:rPr lang="en-US" dirty="0"/>
              <a:t>They are trained and know how to do their work</a:t>
            </a:r>
          </a:p>
          <a:p>
            <a:pPr lvl="1"/>
            <a:r>
              <a:rPr lang="en-US" dirty="0"/>
              <a:t>They know and understand what work they need to deliver</a:t>
            </a:r>
          </a:p>
          <a:p>
            <a:pPr lvl="1"/>
            <a:r>
              <a:rPr lang="en-US" dirty="0"/>
              <a:t>Nothing inhibits them doing or delivering that work</a:t>
            </a:r>
          </a:p>
          <a:p>
            <a:pPr lvl="1"/>
            <a:endParaRPr lang="en-US" dirty="0"/>
          </a:p>
          <a:p>
            <a:r>
              <a:rPr lang="en-US" dirty="0"/>
              <a:t>Team is never fully available on day one!</a:t>
            </a:r>
          </a:p>
        </p:txBody>
      </p:sp>
      <p:sp>
        <p:nvSpPr>
          <p:cNvPr id="4" name="Footer Placeholder 3"/>
          <p:cNvSpPr>
            <a:spLocks noGrp="1"/>
          </p:cNvSpPr>
          <p:nvPr>
            <p:ph type="ftr" sz="quarter" idx="11"/>
          </p:nvPr>
        </p:nvSpPr>
        <p:spPr/>
        <p:txBody>
          <a:bodyPr/>
          <a:lstStyle/>
          <a:p>
            <a:r>
              <a:rPr lang="en-US"/>
              <a:t>@t_magennis</a:t>
            </a:r>
          </a:p>
        </p:txBody>
      </p:sp>
      <p:sp>
        <p:nvSpPr>
          <p:cNvPr id="11" name="Rectangle 10"/>
          <p:cNvSpPr/>
          <p:nvPr/>
        </p:nvSpPr>
        <p:spPr>
          <a:xfrm>
            <a:off x="8422547" y="1646238"/>
            <a:ext cx="3565321" cy="1996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Start Date of Feature B is the finish date of Feature A</a:t>
            </a:r>
          </a:p>
          <a:p>
            <a:pPr algn="ctr"/>
            <a:r>
              <a:rPr lang="en-US" sz="2000" dirty="0"/>
              <a:t>What is the team doing now?</a:t>
            </a:r>
          </a:p>
        </p:txBody>
      </p:sp>
    </p:spTree>
    <p:extLst>
      <p:ext uri="{BB962C8B-B14F-4D97-AF65-F5344CB8AC3E}">
        <p14:creationId xmlns:p14="http://schemas.microsoft.com/office/powerpoint/2010/main" val="328455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8879</TotalTime>
  <Words>7270</Words>
  <Application>Microsoft Office PowerPoint</Application>
  <PresentationFormat>Widescreen</PresentationFormat>
  <Paragraphs>1197</Paragraphs>
  <Slides>198</Slides>
  <Notes>11</Notes>
  <HiddenSlides>5</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198</vt:i4>
      </vt:variant>
    </vt:vector>
  </HeadingPairs>
  <TitlesOfParts>
    <vt:vector size="204" baseType="lpstr">
      <vt:lpstr>Arial</vt:lpstr>
      <vt:lpstr>Calibri</vt:lpstr>
      <vt:lpstr>Calibri Light</vt:lpstr>
      <vt:lpstr>Clear Sans</vt:lpstr>
      <vt:lpstr>Corbel</vt:lpstr>
      <vt:lpstr>Office Theme</vt:lpstr>
      <vt:lpstr>Forecasting using Data</vt:lpstr>
      <vt:lpstr>Matrics</vt:lpstr>
      <vt:lpstr>Whilst getting settled - Write on an index card</vt:lpstr>
      <vt:lpstr>Introductions and logistics </vt:lpstr>
      <vt:lpstr>Probability &amp; Forecasting</vt:lpstr>
      <vt:lpstr>Exercises – intro to probability (~20 minutes)</vt:lpstr>
      <vt:lpstr>How many samples to use?</vt:lpstr>
      <vt:lpstr>Exercise – “when should I leave?” (~1 hour)</vt:lpstr>
      <vt:lpstr>BREAK – 15 minutes</vt:lpstr>
      <vt:lpstr>Agile Probabilistic Forecasting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Probabilistic Forecasting?</vt:lpstr>
      <vt:lpstr>Why Use Probabilistic Forecasting?</vt:lpstr>
      <vt:lpstr>Exercise – Monte Carlo forecasting (20 min)</vt:lpstr>
      <vt:lpstr>PowerPoint Presentation</vt:lpstr>
      <vt:lpstr>Exercise – forecasting end to end (&gt;1 hour)</vt:lpstr>
      <vt:lpstr>LUNCH – 1 Hour</vt:lpstr>
      <vt:lpstr>Charts and Dashboards</vt:lpstr>
      <vt:lpstr>Dashboard Types – Definition and Use Cases</vt:lpstr>
      <vt:lpstr>Dashboard types</vt:lpstr>
      <vt:lpstr>PowerPoint Presentation</vt:lpstr>
      <vt:lpstr>Dashboard Design</vt:lpstr>
      <vt:lpstr>In 10 seconds,  tell me an INSIGHT from the dashboard</vt:lpstr>
      <vt:lpstr>PowerPoint Presentation</vt:lpstr>
      <vt:lpstr>Pre-attentive – How many 5’s are there?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 charts for INSIGHT</vt:lpstr>
      <vt:lpstr>Design charts for INSIGHT</vt:lpstr>
      <vt:lpstr>Design charts for INSIGHT</vt:lpstr>
      <vt:lpstr>Design charts for INSIGHT</vt:lpstr>
      <vt:lpstr>Simple is better – 6 foot view, 6 inch 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Outcome Driven Metrics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BREAK – 15 minutes</vt:lpstr>
      <vt:lpstr>Team Flow Metrics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Metric Selection and Tradeoffs  (10 mins)</vt:lpstr>
      <vt:lpstr>Trend Based Coaching / Comparing Teams</vt:lpstr>
      <vt:lpstr>Trend Based Coaching</vt:lpstr>
      <vt:lpstr>PowerPoint Presentation</vt:lpstr>
      <vt:lpstr>PowerPoint Presentation</vt:lpstr>
      <vt:lpstr>PowerPoint Presentation</vt:lpstr>
      <vt:lpstr>PowerPoint Presentation</vt:lpstr>
      <vt:lpstr>FIRST: Better isn’t always higher</vt:lpstr>
      <vt:lpstr>PowerPoint Presentation</vt:lpstr>
      <vt:lpstr>Polarity Coaching</vt:lpstr>
      <vt:lpstr>PowerPoint Presentation</vt:lpstr>
      <vt:lpstr>PowerPoint Presentation</vt:lpstr>
      <vt:lpstr>PowerPoint Presentation</vt:lpstr>
      <vt:lpstr>PowerPoint Presentation</vt:lpstr>
      <vt:lpstr>Exercise: Early Warning Signs Decreasing Lead-Time Variability (10 minutes)</vt:lpstr>
      <vt:lpstr>Exercise: Early Warning Signs WIP measurement (10 mins)</vt:lpstr>
      <vt:lpstr>2 Minute Challenge</vt:lpstr>
      <vt:lpstr>Contacting me…</vt:lpstr>
      <vt:lpstr>Top Three Forecasting Fail Reasons</vt:lpstr>
      <vt:lpstr>Fail 1: Start Date On-Paper != Reality</vt:lpstr>
      <vt:lpstr>Fail 2: Backlog Rate versus Delivery Rate</vt:lpstr>
      <vt:lpstr>Fail 2: Backlog Rate versus Delivery Rate</vt:lpstr>
      <vt:lpstr>PowerPoint Presentation</vt:lpstr>
      <vt:lpstr>Fail 3: Ignoring Risks</vt:lpstr>
      <vt:lpstr>PowerPoint Presentation</vt:lpstr>
      <vt:lpstr>Bonus fail: High System Utilization</vt:lpstr>
      <vt:lpstr>PowerPoint Presentation</vt:lpstr>
      <vt:lpstr>Q: How Many Defects?</vt:lpstr>
      <vt:lpstr>PowerPoint Presentation</vt:lpstr>
      <vt:lpstr>PowerPoint Presentation</vt:lpstr>
      <vt:lpstr>PowerPoint Presentation</vt:lpstr>
      <vt:lpstr>PowerPoint Presentation</vt:lpstr>
      <vt:lpstr>PowerPoint Presentation</vt:lpstr>
      <vt:lpstr>Latent Defect  Estimation</vt:lpstr>
      <vt:lpstr>Scope Growth</vt:lpstr>
      <vt:lpstr>Risk Management</vt:lpstr>
      <vt:lpstr>PowerPoint Presentation</vt:lpstr>
      <vt:lpstr>Dependency Management</vt:lpstr>
      <vt:lpstr>Kingman’s Formula and Teaching Queuing Theory</vt:lpstr>
      <vt:lpstr>Statistical Process Control</vt:lpstr>
      <vt:lpstr>Improvement Data</vt:lpstr>
      <vt:lpstr>Exercise: In groups, write down observations</vt:lpstr>
      <vt:lpstr>Exercise: In groups, write down observations</vt:lpstr>
      <vt:lpstr>Statistical Process Control</vt:lpstr>
      <vt:lpstr>PowerPoint Presentation</vt:lpstr>
      <vt:lpstr>PowerPoint Presentation</vt:lpstr>
      <vt:lpstr>Making Data Count  #PlotTheDots</vt:lpstr>
      <vt:lpstr>NHS SPC Spreadsheet – does everything right</vt:lpstr>
      <vt:lpstr>PowerPoint Presentation</vt:lpstr>
      <vt:lpstr>Exercise: SPC patterns in known random data</vt:lpstr>
      <vt:lpstr>Exercise: SPC special cause system change</vt:lpstr>
      <vt:lpstr>SPC Tips and Thoughts</vt:lpstr>
      <vt:lpstr>Dependency impact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Flight Levels</vt:lpstr>
      <vt:lpstr>Exercise</vt:lpstr>
      <vt:lpstr>Level 3 – Strategy (Prioritize)</vt:lpstr>
      <vt:lpstr>Level 2 – End2End Coordination (Coordinate)</vt:lpstr>
      <vt:lpstr>Level 1 – Operational (Deliver)</vt:lpstr>
      <vt:lpstr>How do we achieve these outcomes?</vt:lpstr>
      <vt:lpstr>Exercise Q1 – discuss in groups </vt:lpstr>
      <vt:lpstr>Exercise Q2 – discuss in groups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FOTO Debrief…</vt:lpstr>
      <vt:lpstr>Level 3 – Strategy (Prioritize)</vt:lpstr>
      <vt:lpstr>Level 3,1 – Right Strategy Mix</vt:lpstr>
      <vt:lpstr>Level 3,1 – Right Strategy Mix</vt:lpstr>
      <vt:lpstr>Level 3,1 – Right Strategy Mix</vt:lpstr>
      <vt:lpstr>Balance allocation to market needs…</vt:lpstr>
      <vt:lpstr>Describe the two company situations?</vt:lpstr>
      <vt:lpstr>Level 3,2 – Experiment Lead-time</vt:lpstr>
      <vt:lpstr>Level 3,2 – Experiment Lead-time</vt:lpstr>
      <vt:lpstr>Level 3,3 – Feedback Usage &amp; Cycle-time</vt:lpstr>
      <vt:lpstr>PowerPoint Presentation</vt:lpstr>
      <vt:lpstr>Level 3,3 – Feedback Usage &amp; Cycle-time</vt:lpstr>
      <vt:lpstr>Level 2 – End2End Coordination (Coordinate)</vt:lpstr>
      <vt:lpstr>Level 2,1 – Right Experiments Started</vt:lpstr>
      <vt:lpstr>Level 2,1 – Right Experiments Started</vt:lpstr>
      <vt:lpstr>Level 2,2 – Dependency Planning</vt:lpstr>
      <vt:lpstr>Level 2,2 – Dependency Planning</vt:lpstr>
      <vt:lpstr>Level 2,2 – Dependency Planning</vt:lpstr>
      <vt:lpstr>Level 2,3 – Timely Experiment Delivery</vt:lpstr>
      <vt:lpstr>Level 2,3 – Timely Experiment Delivery</vt:lpstr>
      <vt:lpstr>Level 2,3 – Timely Experiment Delivery</vt:lpstr>
      <vt:lpstr>Level 1 – Operational (Deliver)</vt:lpstr>
      <vt:lpstr>Level 3,1 – Right Work/Things Started</vt:lpstr>
      <vt:lpstr>Level 3,2 – Timely work started (external)</vt:lpstr>
      <vt:lpstr>Level 3,3 – Timely work delivery (internal)</vt:lpstr>
      <vt:lpstr>Level 3,4 – Necessary Delivery Quality</vt:lpstr>
      <vt:lpstr>PowerPoint Presentation</vt:lpstr>
      <vt:lpstr>PowerPoint Presentation</vt:lpstr>
      <vt:lpstr>PowerPoint Presentation</vt:lpstr>
      <vt:lpstr>PowerPoint Presentation</vt:lpstr>
      <vt:lpstr>Simple Regression Line Forecasting</vt:lpstr>
      <vt:lpstr>PowerPoint Presentation</vt:lpstr>
      <vt:lpstr>PowerPoint Presentation</vt:lpstr>
      <vt:lpstr>PowerPoint Presentation</vt:lpstr>
      <vt:lpstr>PowerPoint Presentation</vt:lpstr>
      <vt:lpstr>S2 – Flight level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Forecasting using Data</dc:title>
  <dc:creator>Troy Magennis</dc:creator>
  <cp:lastModifiedBy>Troy Magennis</cp:lastModifiedBy>
  <cp:revision>188</cp:revision>
  <dcterms:created xsi:type="dcterms:W3CDTF">2019-06-17T16:51:02Z</dcterms:created>
  <dcterms:modified xsi:type="dcterms:W3CDTF">2019-10-08T17:10:42Z</dcterms:modified>
</cp:coreProperties>
</file>